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6" r:id="rId3"/>
    <p:sldId id="257" r:id="rId4"/>
    <p:sldId id="274" r:id="rId5"/>
    <p:sldId id="272" r:id="rId6"/>
    <p:sldId id="258" r:id="rId7"/>
    <p:sldId id="275" r:id="rId8"/>
    <p:sldId id="302" r:id="rId9"/>
    <p:sldId id="259" r:id="rId10"/>
    <p:sldId id="277" r:id="rId11"/>
    <p:sldId id="260" r:id="rId12"/>
    <p:sldId id="280" r:id="rId13"/>
    <p:sldId id="293" r:id="rId14"/>
    <p:sldId id="294" r:id="rId15"/>
    <p:sldId id="287" r:id="rId16"/>
    <p:sldId id="296" r:id="rId17"/>
    <p:sldId id="297" r:id="rId18"/>
    <p:sldId id="263" r:id="rId19"/>
    <p:sldId id="299" r:id="rId20"/>
    <p:sldId id="288" r:id="rId21"/>
    <p:sldId id="289" r:id="rId22"/>
    <p:sldId id="290" r:id="rId23"/>
    <p:sldId id="300" r:id="rId24"/>
    <p:sldId id="301" r:id="rId25"/>
    <p:sldId id="278" r:id="rId26"/>
    <p:sldId id="261" r:id="rId27"/>
    <p:sldId id="286" r:id="rId28"/>
    <p:sldId id="267" r:id="rId29"/>
    <p:sldId id="285" r:id="rId30"/>
    <p:sldId id="282" r:id="rId31"/>
    <p:sldId id="262" r:id="rId32"/>
    <p:sldId id="269" r:id="rId33"/>
    <p:sldId id="27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398" autoAdjust="0"/>
  </p:normalViewPr>
  <p:slideViewPr>
    <p:cSldViewPr snapToGrid="0" snapToObjects="1">
      <p:cViewPr varScale="1">
        <p:scale>
          <a:sx n="97" d="100"/>
          <a:sy n="97" d="100"/>
        </p:scale>
        <p:origin x="-7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2844B1-BEF2-0E49-9577-B2FD91F08929}" type="datetimeFigureOut">
              <a:rPr lang="en-US" smtClean="0"/>
              <a:t>2/17/15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9997-28A8-554D-8259-036D0AEFA0A8}" type="slidenum">
              <a:rPr lang="en-US" smtClean="0"/>
              <a:t>‹#›</a:t>
            </a:fld>
            <a:endParaRPr lang="en-US"/>
          </a:p>
        </p:txBody>
      </p:sp>
    </p:spTree>
    <p:extLst>
      <p:ext uri="{BB962C8B-B14F-4D97-AF65-F5344CB8AC3E}">
        <p14:creationId xmlns:p14="http://schemas.microsoft.com/office/powerpoint/2010/main" val="13465161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the things I talk about over the course of this session will fit into one of the following categories:</a:t>
            </a:r>
          </a:p>
          <a:p>
            <a:pPr marL="171450" indent="-171450">
              <a:buFontTx/>
              <a:buChar char="-"/>
            </a:pPr>
            <a:r>
              <a:rPr lang="en-US" baseline="0" dirty="0" smtClean="0"/>
              <a:t>things that the industry believes and I agree with</a:t>
            </a:r>
          </a:p>
          <a:p>
            <a:pPr marL="171450" indent="-171450">
              <a:buFontTx/>
              <a:buChar char="-"/>
            </a:pPr>
            <a:r>
              <a:rPr lang="en-US" baseline="0" dirty="0" smtClean="0"/>
              <a:t>things that the industry believes and I really don't know if they're right, but I haven't seen sufficient evidence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things that the industry believes and I don't buy</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things that the industry is just starting to work toward and are not yet proven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things that I believe and can justify with evidence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things that I believe and, like the CV, can't really prove… but I'm right… I swear</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DECA9997-28A8-554D-8259-036D0AEFA0A8}" type="slidenum">
              <a:rPr lang="en-US" smtClean="0"/>
              <a:t>1</a:t>
            </a:fld>
            <a:endParaRPr lang="en-US"/>
          </a:p>
        </p:txBody>
      </p:sp>
    </p:spTree>
    <p:extLst>
      <p:ext uri="{BB962C8B-B14F-4D97-AF65-F5344CB8AC3E}">
        <p14:creationId xmlns:p14="http://schemas.microsoft.com/office/powerpoint/2010/main" val="173727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Echo</a:t>
            </a:r>
            <a:r>
              <a:rPr lang="en-US" baseline="0" dirty="0" smtClean="0"/>
              <a:t> Application</a:t>
            </a: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18</a:t>
            </a:fld>
            <a:endParaRPr lang="en-US"/>
          </a:p>
        </p:txBody>
      </p:sp>
    </p:spTree>
    <p:extLst>
      <p:ext uri="{BB962C8B-B14F-4D97-AF65-F5344CB8AC3E}">
        <p14:creationId xmlns:p14="http://schemas.microsoft.com/office/powerpoint/2010/main" val="3111486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a:t>
            </a:r>
            <a:r>
              <a:rPr lang="en-US" baseline="0" dirty="0" smtClean="0"/>
              <a:t>nchecked exceptions encourage "happy-path" coding and ignoring important branching logic.</a:t>
            </a:r>
          </a:p>
          <a:p>
            <a:r>
              <a:rPr lang="en-US" baseline="0" dirty="0" smtClean="0"/>
              <a:t>Checked exceptions created exception handling complexity and complexity creates insecurity.</a:t>
            </a: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20</a:t>
            </a:fld>
            <a:endParaRPr lang="en-US"/>
          </a:p>
        </p:txBody>
      </p:sp>
    </p:spTree>
    <p:extLst>
      <p:ext uri="{BB962C8B-B14F-4D97-AF65-F5344CB8AC3E}">
        <p14:creationId xmlns:p14="http://schemas.microsoft.com/office/powerpoint/2010/main" val="3655653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"Provable", I realize is a bit of a misnomer,</a:t>
            </a:r>
            <a:r>
              <a:rPr lang="en-US" baseline="0" dirty="0" smtClean="0"/>
              <a:t> or perhaps we could charitably call it a "north star". Although security is unlikely to be truly provable, we can at least make incremental steps in that directions by being realistic about what is and what is not an exceptional condition.</a:t>
            </a:r>
          </a:p>
          <a:p>
            <a:endParaRPr lang="en-US" baseline="0" dirty="0" smtClean="0"/>
          </a:p>
          <a:p>
            <a:r>
              <a:rPr lang="en-US" baseline="0" dirty="0" smtClean="0"/>
              <a:t>For example:</a:t>
            </a:r>
          </a:p>
          <a:p>
            <a:pPr marL="171450" indent="-171450">
              <a:buFontTx/>
              <a:buChar char="-"/>
            </a:pPr>
            <a:r>
              <a:rPr lang="en-US" baseline="0" dirty="0" smtClean="0"/>
              <a:t>Is it realistic to say that your single page app is never going to have connection problems?</a:t>
            </a:r>
          </a:p>
          <a:p>
            <a:pPr marL="171450" indent="-171450">
              <a:buFontTx/>
              <a:buChar char="-"/>
            </a:pPr>
            <a:r>
              <a:rPr lang="en-US" baseline="0" dirty="0" smtClean="0"/>
              <a:t>Is it realistic to say that your database-backed application is always going to be able to reach the database?</a:t>
            </a:r>
            <a:endParaRPr lang="en-US" dirty="0" smtClean="0"/>
          </a:p>
          <a:p>
            <a:endParaRPr lang="en-US" dirty="0" smtClean="0"/>
          </a:p>
          <a:p>
            <a:r>
              <a:rPr lang="en-US" dirty="0" err="1" smtClean="0"/>
              <a:t>Optionals</a:t>
            </a:r>
            <a:r>
              <a:rPr lang="en-US" baseline="0" dirty="0" smtClean="0"/>
              <a:t>, and even better Eithers encourage the consuming developer to consider the path.</a:t>
            </a:r>
          </a:p>
          <a:p>
            <a:r>
              <a:rPr lang="en-US" baseline="0" dirty="0" smtClean="0"/>
              <a:t>Other than the most cataclysmic and exceptional conditions, you should not throw exceptions.</a:t>
            </a:r>
          </a:p>
          <a:p>
            <a:r>
              <a:rPr lang="en-US" baseline="0" dirty="0" smtClean="0"/>
              <a:t>Libraries can create a challenge, so there is value in creating a seam between your code and the consuming code and convert exceptions—this can add some complexity but it can be worth the cost.</a:t>
            </a: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21</a:t>
            </a:fld>
            <a:endParaRPr lang="en-US"/>
          </a:p>
        </p:txBody>
      </p:sp>
    </p:spTree>
    <p:extLst>
      <p:ext uri="{BB962C8B-B14F-4D97-AF65-F5344CB8AC3E}">
        <p14:creationId xmlns:p14="http://schemas.microsoft.com/office/powerpoint/2010/main" val="2164147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love of god, let's find a</a:t>
            </a:r>
            <a:r>
              <a:rPr lang="en-US" baseline="0" dirty="0" smtClean="0"/>
              <a:t> better name for this. If we only achieve one thing by the end of this presentation, let's have a nice snappy name for the fact that companies have a tendency, if we're lucky, to do some up-front security analysis, maybe a little threat modeling or risk assessment, then do nothing until the product is about to come out the door and throw a bunch of pen testers or tools at the software they have created and force their development team to quick changes a bunch of stuff at the last second. That's not a security strategy, that's a pathology.</a:t>
            </a:r>
          </a:p>
        </p:txBody>
      </p:sp>
      <p:sp>
        <p:nvSpPr>
          <p:cNvPr id="4" name="Slide Number Placeholder 3"/>
          <p:cNvSpPr>
            <a:spLocks noGrp="1"/>
          </p:cNvSpPr>
          <p:nvPr>
            <p:ph type="sldNum" sz="quarter" idx="10"/>
          </p:nvPr>
        </p:nvSpPr>
        <p:spPr/>
        <p:txBody>
          <a:bodyPr/>
          <a:lstStyle/>
          <a:p>
            <a:fld id="{DECA9997-28A8-554D-8259-036D0AEFA0A8}" type="slidenum">
              <a:rPr lang="en-US" smtClean="0"/>
              <a:t>28</a:t>
            </a:fld>
            <a:endParaRPr lang="en-US"/>
          </a:p>
        </p:txBody>
      </p:sp>
    </p:spTree>
    <p:extLst>
      <p:ext uri="{BB962C8B-B14F-4D97-AF65-F5344CB8AC3E}">
        <p14:creationId xmlns:p14="http://schemas.microsoft.com/office/powerpoint/2010/main" val="1684281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2</a:t>
            </a:fld>
            <a:endParaRPr lang="en-US"/>
          </a:p>
        </p:txBody>
      </p:sp>
    </p:spTree>
    <p:extLst>
      <p:ext uri="{BB962C8B-B14F-4D97-AF65-F5344CB8AC3E}">
        <p14:creationId xmlns:p14="http://schemas.microsoft.com/office/powerpoint/2010/main" val="3926768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expect I don't have to spend TOO</a:t>
            </a:r>
            <a:r>
              <a:rPr lang="en-US" baseline="0" dirty="0" smtClean="0"/>
              <a:t> much time convincing you of this. The software industry, in collaboration with hackers have already probably don't a pretty good job of that already. But nonetheless, in case some of you are the last hold-out troglodytes who have been living under a rock for so long that the names "Home Depot", "Sony", "Good Will", "PF </a:t>
            </a:r>
            <a:r>
              <a:rPr lang="en-US" baseline="0" dirty="0" err="1" smtClean="0"/>
              <a:t>Changs</a:t>
            </a:r>
            <a:r>
              <a:rPr lang="en-US" baseline="0" dirty="0" smtClean="0"/>
              <a:t>" and ""JP Morgan" either don't mean anything to you, or you don't see how their connected.</a:t>
            </a: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3</a:t>
            </a:fld>
            <a:endParaRPr lang="en-US"/>
          </a:p>
        </p:txBody>
      </p:sp>
    </p:spTree>
    <p:extLst>
      <p:ext uri="{BB962C8B-B14F-4D97-AF65-F5344CB8AC3E}">
        <p14:creationId xmlns:p14="http://schemas.microsoft.com/office/powerpoint/2010/main" val="244670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actually wear a tin-foil hat, at</a:t>
            </a:r>
            <a:r>
              <a:rPr lang="en-US" baseline="0" dirty="0" smtClean="0"/>
              <a:t> least not in public, but I'm one of those people. I believe things are going to get very, very ugly over the next couple years. </a:t>
            </a: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5</a:t>
            </a:fld>
            <a:endParaRPr lang="en-US"/>
          </a:p>
        </p:txBody>
      </p:sp>
    </p:spTree>
    <p:extLst>
      <p:ext uri="{BB962C8B-B14F-4D97-AF65-F5344CB8AC3E}">
        <p14:creationId xmlns:p14="http://schemas.microsoft.com/office/powerpoint/2010/main" val="133308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6</a:t>
            </a:fld>
            <a:endParaRPr lang="en-US"/>
          </a:p>
        </p:txBody>
      </p:sp>
    </p:spTree>
    <p:extLst>
      <p:ext uri="{BB962C8B-B14F-4D97-AF65-F5344CB8AC3E}">
        <p14:creationId xmlns:p14="http://schemas.microsoft.com/office/powerpoint/2010/main" val="166580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in the good old pre-Internet days, we had a very similar situations on our hands: If we didn't do array bounds checking in our C code and made assumptions about the lengths of input, attackers had the opportunity to write executable code into program execution space. I'm certainly not willing to say that this is a thing of that past, however, interpreted languages and more sophisticated native runtimes provide some measure of protection from this vulnerability. In short: they create "firewalls" between storage used for executable code and for data.</a:t>
            </a:r>
          </a:p>
        </p:txBody>
      </p:sp>
      <p:sp>
        <p:nvSpPr>
          <p:cNvPr id="4" name="Slide Number Placeholder 3"/>
          <p:cNvSpPr>
            <a:spLocks noGrp="1"/>
          </p:cNvSpPr>
          <p:nvPr>
            <p:ph type="sldNum" sz="quarter" idx="10"/>
          </p:nvPr>
        </p:nvSpPr>
        <p:spPr/>
        <p:txBody>
          <a:bodyPr/>
          <a:lstStyle/>
          <a:p>
            <a:fld id="{DECA9997-28A8-554D-8259-036D0AEFA0A8}" type="slidenum">
              <a:rPr lang="en-US" smtClean="0"/>
              <a:t>7</a:t>
            </a:fld>
            <a:endParaRPr lang="en-US"/>
          </a:p>
        </p:txBody>
      </p:sp>
    </p:spTree>
    <p:extLst>
      <p:ext uri="{BB962C8B-B14F-4D97-AF65-F5344CB8AC3E}">
        <p14:creationId xmlns:p14="http://schemas.microsoft.com/office/powerpoint/2010/main" val="1991878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 we see here?</a:t>
            </a: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8</a:t>
            </a:fld>
            <a:endParaRPr lang="en-US"/>
          </a:p>
        </p:txBody>
      </p:sp>
    </p:spTree>
    <p:extLst>
      <p:ext uri="{BB962C8B-B14F-4D97-AF65-F5344CB8AC3E}">
        <p14:creationId xmlns:p14="http://schemas.microsoft.com/office/powerpoint/2010/main" val="879852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really why you're here. You're hoping for silver bullets. Well, unfortunately, instead you're going to get a few concrete strategies, a few broad suggestions, and a number of obscure ravings from a guy who has an idea of how this stuff could work, but hasn't yet figured out yet how to convince anyone that he's right. </a:t>
            </a: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9</a:t>
            </a:fld>
            <a:endParaRPr lang="en-US"/>
          </a:p>
        </p:txBody>
      </p:sp>
    </p:spTree>
    <p:extLst>
      <p:ext uri="{BB962C8B-B14F-4D97-AF65-F5344CB8AC3E}">
        <p14:creationId xmlns:p14="http://schemas.microsoft.com/office/powerpoint/2010/main" val="2816457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one for the list</a:t>
            </a:r>
            <a:r>
              <a:rPr lang="en-US" baseline="0" dirty="0" smtClean="0"/>
              <a:t> of things that desperately need a better need. My criteria for selection are:</a:t>
            </a:r>
          </a:p>
          <a:p>
            <a:pPr marL="171450" indent="-171450">
              <a:buFontTx/>
              <a:buChar char="-"/>
            </a:pPr>
            <a:r>
              <a:rPr lang="en-US" baseline="0" dirty="0" smtClean="0"/>
              <a:t>It clearly articulates the idea of keeping context separate</a:t>
            </a:r>
          </a:p>
          <a:p>
            <a:pPr marL="171450" indent="-171450">
              <a:buFontTx/>
              <a:buChar char="-"/>
            </a:pPr>
            <a:r>
              <a:rPr lang="en-US" baseline="0" dirty="0" smtClean="0"/>
              <a:t>It's memorable</a:t>
            </a:r>
          </a:p>
          <a:p>
            <a:pPr marL="0" indent="0">
              <a:buFontTx/>
              <a:buNone/>
            </a:pPr>
            <a:endParaRPr lang="en-US" baseline="0" dirty="0" smtClean="0"/>
          </a:p>
          <a:p>
            <a:pPr marL="0" indent="0">
              <a:buFontTx/>
              <a:buNone/>
            </a:pPr>
            <a:r>
              <a:rPr lang="en-US" baseline="0" dirty="0" smtClean="0"/>
              <a:t>I think I have those, but it would be nice to have the following two attributes as well:</a:t>
            </a:r>
          </a:p>
          <a:p>
            <a:pPr marL="171450" indent="-171450">
              <a:buFontTx/>
              <a:buChar char="-"/>
            </a:pPr>
            <a:r>
              <a:rPr lang="en-US" baseline="0" dirty="0" smtClean="0"/>
              <a:t>it's not likely to get me sued by a large corporate entity</a:t>
            </a:r>
          </a:p>
          <a:p>
            <a:pPr marL="171450" indent="-171450">
              <a:buFontTx/>
              <a:buChar char="-"/>
            </a:pPr>
            <a:r>
              <a:rPr lang="en-US" baseline="0" dirty="0" smtClean="0"/>
              <a:t>It makes sense to people who are younger than 30</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ECA9997-28A8-554D-8259-036D0AEFA0A8}" type="slidenum">
              <a:rPr lang="en-US" smtClean="0"/>
              <a:t>15</a:t>
            </a:fld>
            <a:endParaRPr lang="en-US"/>
          </a:p>
        </p:txBody>
      </p:sp>
    </p:spTree>
    <p:extLst>
      <p:ext uri="{BB962C8B-B14F-4D97-AF65-F5344CB8AC3E}">
        <p14:creationId xmlns:p14="http://schemas.microsoft.com/office/powerpoint/2010/main" val="265637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8F7154-0EB5-9545-974C-3EF0760E2B30}"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2245994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F7154-0EB5-9545-974C-3EF0760E2B30}"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242239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F7154-0EB5-9545-974C-3EF0760E2B30}"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322236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8F7154-0EB5-9545-974C-3EF0760E2B30}"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191721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8F7154-0EB5-9545-974C-3EF0760E2B30}"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3260625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8F7154-0EB5-9545-974C-3EF0760E2B30}"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392283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8F7154-0EB5-9545-974C-3EF0760E2B30}" type="datetimeFigureOut">
              <a:rPr lang="en-US" smtClean="0"/>
              <a:t>2/17/15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381640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7154-0EB5-9545-974C-3EF0760E2B30}" type="datetimeFigureOut">
              <a:rPr lang="en-US" smtClean="0"/>
              <a:t>2/17/15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3780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F7154-0EB5-9545-974C-3EF0760E2B30}" type="datetimeFigureOut">
              <a:rPr lang="en-US" smtClean="0"/>
              <a:t>2/17/15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97252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F7154-0EB5-9545-974C-3EF0760E2B30}"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37771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8F7154-0EB5-9545-974C-3EF0760E2B30}"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FCEB6-CC7F-5D44-82C8-6DA6E0E1A3EA}" type="slidenum">
              <a:rPr lang="en-US" smtClean="0"/>
              <a:t>‹#›</a:t>
            </a:fld>
            <a:endParaRPr lang="en-US"/>
          </a:p>
        </p:txBody>
      </p:sp>
    </p:spTree>
    <p:extLst>
      <p:ext uri="{BB962C8B-B14F-4D97-AF65-F5344CB8AC3E}">
        <p14:creationId xmlns:p14="http://schemas.microsoft.com/office/powerpoint/2010/main" val="35042532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F7154-0EB5-9545-974C-3EF0760E2B30}" type="datetimeFigureOut">
              <a:rPr lang="en-US" smtClean="0"/>
              <a:t>2/17/15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FCEB6-CC7F-5D44-82C8-6DA6E0E1A3EA}" type="slidenum">
              <a:rPr lang="en-US" smtClean="0"/>
              <a:t>‹#›</a:t>
            </a:fld>
            <a:endParaRPr lang="en-US"/>
          </a:p>
        </p:txBody>
      </p:sp>
    </p:spTree>
    <p:extLst>
      <p:ext uri="{BB962C8B-B14F-4D97-AF65-F5344CB8AC3E}">
        <p14:creationId xmlns:p14="http://schemas.microsoft.com/office/powerpoint/2010/main" val="236875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Patterns for Developing Secure Web Applications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0566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Section 1:</a:t>
            </a:r>
            <a:r>
              <a:rPr lang="en-US" baseline="0" dirty="0" smtClean="0"/>
              <a:t> Development Patterns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091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Patterns in Code (Architecture)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0131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Pattern:</a:t>
            </a:r>
            <a:r>
              <a:rPr lang="en-US" baseline="0" dirty="0" smtClean="0"/>
              <a:t> Mixed Context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7080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a:t>
            </a:r>
            <a:r>
              <a:rPr lang="en-US" baseline="0" dirty="0" smtClean="0"/>
              <a:t> it Work?</a:t>
            </a:r>
            <a:endParaRPr lang="en-US" dirty="0"/>
          </a:p>
        </p:txBody>
      </p:sp>
      <p:sp>
        <p:nvSpPr>
          <p:cNvPr id="3" name="Content Placeholder 2"/>
          <p:cNvSpPr>
            <a:spLocks noGrp="1"/>
          </p:cNvSpPr>
          <p:nvPr>
            <p:ph idx="1"/>
          </p:nvPr>
        </p:nvSpPr>
        <p:spPr/>
        <p:txBody>
          <a:bodyPr/>
          <a:lstStyle/>
          <a:p>
            <a:pPr marL="0" indent="0">
              <a:buNone/>
            </a:pPr>
            <a:r>
              <a:rPr lang="en-US" dirty="0" smtClean="0"/>
              <a:t>Yes!</a:t>
            </a:r>
          </a:p>
        </p:txBody>
      </p:sp>
    </p:spTree>
    <p:extLst>
      <p:ext uri="{BB962C8B-B14F-4D97-AF65-F5344CB8AC3E}">
        <p14:creationId xmlns:p14="http://schemas.microsoft.com/office/powerpoint/2010/main" val="2442150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Secure?</a:t>
            </a:r>
            <a:endParaRPr lang="en-US" dirty="0"/>
          </a:p>
        </p:txBody>
      </p:sp>
      <p:sp>
        <p:nvSpPr>
          <p:cNvPr id="3" name="Content Placeholder 2"/>
          <p:cNvSpPr>
            <a:spLocks noGrp="1"/>
          </p:cNvSpPr>
          <p:nvPr>
            <p:ph idx="1"/>
          </p:nvPr>
        </p:nvSpPr>
        <p:spPr/>
        <p:txBody>
          <a:bodyPr/>
          <a:lstStyle/>
          <a:p>
            <a:pPr marL="0" indent="0">
              <a:buNone/>
            </a:pPr>
            <a:r>
              <a:rPr lang="en-US" dirty="0" smtClean="0"/>
              <a:t>Well… </a:t>
            </a:r>
            <a:endParaRPr lang="en-US" dirty="0"/>
          </a:p>
        </p:txBody>
      </p:sp>
    </p:spTree>
    <p:extLst>
      <p:ext uri="{BB962C8B-B14F-4D97-AF65-F5344CB8AC3E}">
        <p14:creationId xmlns:p14="http://schemas.microsoft.com/office/powerpoint/2010/main" val="245930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t>
            </a:r>
            <a:r>
              <a:rPr lang="en-US" dirty="0" err="1" smtClean="0"/>
              <a:t>McDLT</a:t>
            </a:r>
            <a:r>
              <a:rPr lang="en-US" dirty="0" smtClean="0"/>
              <a:t> </a:t>
            </a:r>
            <a:r>
              <a:rPr lang="en-US" dirty="0" smtClean="0"/>
              <a:t>Pattern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8404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a:t>
            </a:r>
            <a:r>
              <a:rPr lang="en-US" baseline="0" dirty="0" smtClean="0"/>
              <a:t> it Work?</a:t>
            </a:r>
            <a:endParaRPr lang="en-US" dirty="0"/>
          </a:p>
        </p:txBody>
      </p:sp>
      <p:sp>
        <p:nvSpPr>
          <p:cNvPr id="3" name="Content Placeholder 2"/>
          <p:cNvSpPr>
            <a:spLocks noGrp="1"/>
          </p:cNvSpPr>
          <p:nvPr>
            <p:ph idx="1"/>
          </p:nvPr>
        </p:nvSpPr>
        <p:spPr/>
        <p:txBody>
          <a:bodyPr/>
          <a:lstStyle/>
          <a:p>
            <a:pPr marL="0" indent="0">
              <a:buNone/>
            </a:pPr>
            <a:r>
              <a:rPr lang="en-US" dirty="0" smtClean="0"/>
              <a:t>Yes!</a:t>
            </a:r>
          </a:p>
        </p:txBody>
      </p:sp>
    </p:spTree>
    <p:extLst>
      <p:ext uri="{BB962C8B-B14F-4D97-AF65-F5344CB8AC3E}">
        <p14:creationId xmlns:p14="http://schemas.microsoft.com/office/powerpoint/2010/main" val="345913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it Secure?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86919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Application: Phonebook Context Hell Version</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spTree>
    <p:extLst>
      <p:ext uri="{BB962C8B-B14F-4D97-AF65-F5344CB8AC3E}">
        <p14:creationId xmlns:p14="http://schemas.microsoft.com/office/powerpoint/2010/main" val="401931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Application:</a:t>
            </a:r>
            <a:r>
              <a:rPr lang="en-US" baseline="0" dirty="0" smtClean="0"/>
              <a:t> Phone with Context Seams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65544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 ....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1286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 Pattern:</a:t>
            </a:r>
            <a:r>
              <a:rPr lang="en-US" baseline="0" dirty="0" smtClean="0"/>
              <a:t> Breaking the Stack</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33988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"Provable"</a:t>
            </a:r>
            <a:r>
              <a:rPr lang="en-US" baseline="0" dirty="0" smtClean="0"/>
              <a:t> Security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7978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buNone/>
            </a:pPr>
            <a:r>
              <a:rPr lang="en-US" dirty="0" smtClean="0"/>
              <a:t>Example Application: Controlling Your Destiny</a:t>
            </a:r>
          </a:p>
        </p:txBody>
      </p:sp>
      <p:sp>
        <p:nvSpPr>
          <p:cNvPr id="3" name="Content Placeholder 2"/>
          <p:cNvSpPr>
            <a:spLocks noGrp="1"/>
          </p:cNvSpPr>
          <p:nvPr>
            <p:ph idx="1"/>
          </p:nvPr>
        </p:nvSpPr>
        <p:spPr/>
        <p:txBody>
          <a:bodyPr/>
          <a:lstStyle/>
          <a:p>
            <a:pPr marL="0" indent="0">
              <a:buNone/>
            </a:pPr>
            <a:endParaRPr lang="en-US" smtClean="0"/>
          </a:p>
        </p:txBody>
      </p:sp>
    </p:spTree>
    <p:extLst>
      <p:ext uri="{BB962C8B-B14F-4D97-AF65-F5344CB8AC3E}">
        <p14:creationId xmlns:p14="http://schemas.microsoft.com/office/powerpoint/2010/main" val="3520904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a:t>
            </a:r>
            <a:r>
              <a:rPr lang="en-US" baseline="0" dirty="0" smtClean="0"/>
              <a:t> Lock it Down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228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a:t>
            </a:r>
            <a:r>
              <a:rPr lang="en-US" baseline="0" dirty="0" smtClean="0"/>
              <a:t> Open it 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9036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Section 2: Organizational Patterns</a:t>
            </a:r>
            <a:r>
              <a:rPr lang="en-US" baseline="0" dirty="0" smtClean="0"/>
              <a: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696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Patterns in People (Organizational)</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1657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aseline="0" dirty="0" smtClean="0"/>
              <a:t>Anti-pattern: Business Vacuum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647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a:t>
            </a:r>
            <a:r>
              <a:rPr lang="en-US" baseline="0" dirty="0" smtClean="0"/>
              <a:t> </a:t>
            </a:r>
            <a:r>
              <a:rPr lang="en-US" dirty="0" smtClean="0"/>
              <a:t>Security Sandwich</a:t>
            </a:r>
            <a:endParaRPr lang="en-US" dirty="0"/>
          </a:p>
        </p:txBody>
      </p:sp>
      <p:sp>
        <p:nvSpPr>
          <p:cNvPr id="3" name="Content Placeholder 2"/>
          <p:cNvSpPr>
            <a:spLocks noGrp="1"/>
          </p:cNvSpPr>
          <p:nvPr>
            <p:ph idx="1"/>
          </p:nvPr>
        </p:nvSpPr>
        <p:spPr/>
        <p:txBody>
          <a:bodyPr/>
          <a:lstStyle/>
          <a:p>
            <a:r>
              <a:rPr lang="en-US" dirty="0" smtClean="0"/>
              <a:t>Security</a:t>
            </a:r>
            <a:r>
              <a:rPr lang="en-US" baseline="0" dirty="0" smtClean="0"/>
              <a:t> Sandwich</a:t>
            </a:r>
          </a:p>
          <a:p>
            <a:r>
              <a:rPr lang="en-US" baseline="0" dirty="0" smtClean="0"/>
              <a:t>Open-Faced Security Sandwich</a:t>
            </a:r>
          </a:p>
          <a:p>
            <a:r>
              <a:rPr lang="en-US" baseline="0" dirty="0" smtClean="0"/>
              <a:t>Security Sandwich, Low Carb Version</a:t>
            </a:r>
          </a:p>
        </p:txBody>
      </p:sp>
    </p:spTree>
    <p:extLst>
      <p:ext uri="{BB962C8B-B14F-4D97-AF65-F5344CB8AC3E}">
        <p14:creationId xmlns:p14="http://schemas.microsoft.com/office/powerpoint/2010/main" val="1968783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a:t>
            </a:r>
            <a:r>
              <a:rPr lang="en-US" baseline="0" dirty="0" smtClean="0"/>
              <a:t> SDLC Integration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612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Application Security Matters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5700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Section 3: Blue Sky</a:t>
            </a:r>
            <a:r>
              <a:rPr lang="en-US" baseline="0" dirty="0" smtClean="0"/>
              <a: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51261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 Sky</a:t>
            </a:r>
            <a:r>
              <a:rPr lang="en-US" baseline="0" dirty="0" smtClean="0"/>
              <a:t>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0004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HDD Security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9136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a:t>
            </a:r>
            <a:r>
              <a:rPr lang="en-US" baseline="0" dirty="0" smtClean="0"/>
              <a:t> Monitoring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054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Corporate Logo Slide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6952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Because</a:t>
            </a:r>
            <a:r>
              <a:rPr lang="en-US" baseline="0" dirty="0" smtClean="0"/>
              <a:t> Your Paranoid…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005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Application Security is</a:t>
            </a:r>
            <a:r>
              <a:rPr lang="en-US" baseline="0" dirty="0" smtClean="0"/>
              <a:t> Hard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929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Slide</a:t>
            </a:r>
            <a:endParaRPr lang="en-US" dirty="0"/>
          </a:p>
        </p:txBody>
      </p:sp>
      <p:sp>
        <p:nvSpPr>
          <p:cNvPr id="3" name="Content Placeholder 2"/>
          <p:cNvSpPr>
            <a:spLocks noGrp="1"/>
          </p:cNvSpPr>
          <p:nvPr>
            <p:ph idx="1"/>
          </p:nvPr>
        </p:nvSpPr>
        <p:spPr/>
        <p:txBody>
          <a:bodyPr/>
          <a:lstStyle/>
          <a:p>
            <a:pPr marL="0" indent="0">
              <a:buNone/>
            </a:pPr>
            <a:r>
              <a:rPr lang="en-US" dirty="0" smtClean="0"/>
              <a:t>Code / Content / Style</a:t>
            </a:r>
            <a:endParaRPr lang="en-US" dirty="0"/>
          </a:p>
        </p:txBody>
      </p:sp>
    </p:spTree>
    <p:extLst>
      <p:ext uri="{BB962C8B-B14F-4D97-AF65-F5344CB8AC3E}">
        <p14:creationId xmlns:p14="http://schemas.microsoft.com/office/powerpoint/2010/main" val="380412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Old</a:t>
            </a:r>
            <a:r>
              <a:rPr lang="en-US" baseline="0" dirty="0" smtClean="0"/>
              <a:t> is New Again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latin typeface="Consolas"/>
                <a:cs typeface="Consolas"/>
              </a:rPr>
              <a:t>&lt;html&gt;</a:t>
            </a:r>
          </a:p>
          <a:p>
            <a:pPr marL="0" indent="0">
              <a:buNone/>
            </a:pPr>
            <a:r>
              <a:rPr lang="en-US" sz="2400" dirty="0" smtClean="0">
                <a:latin typeface="Consolas"/>
                <a:cs typeface="Consolas"/>
              </a:rPr>
              <a:t>…</a:t>
            </a:r>
          </a:p>
          <a:p>
            <a:pPr marL="0" indent="0">
              <a:buNone/>
            </a:pPr>
            <a:r>
              <a:rPr lang="en-US" sz="2400" dirty="0">
                <a:solidFill>
                  <a:srgbClr val="008000"/>
                </a:solidFill>
                <a:latin typeface="Consolas"/>
                <a:cs typeface="Consolas"/>
              </a:rPr>
              <a:t>	</a:t>
            </a:r>
            <a:r>
              <a:rPr lang="en-US" sz="2400" dirty="0" smtClean="0">
                <a:solidFill>
                  <a:srgbClr val="008000"/>
                </a:solidFill>
                <a:latin typeface="Consolas"/>
                <a:cs typeface="Consolas"/>
              </a:rPr>
              <a:t>&lt;style&gt;</a:t>
            </a:r>
          </a:p>
          <a:p>
            <a:pPr marL="0" indent="0">
              <a:buNone/>
            </a:pPr>
            <a:r>
              <a:rPr lang="en-US" sz="2400" dirty="0" smtClean="0">
                <a:solidFill>
                  <a:srgbClr val="008000"/>
                </a:solidFill>
                <a:latin typeface="Consolas"/>
                <a:cs typeface="Consolas"/>
              </a:rPr>
              <a:t>		div { font-weight: bold; }</a:t>
            </a:r>
            <a:endParaRPr lang="en-US" sz="2400" dirty="0">
              <a:solidFill>
                <a:srgbClr val="008000"/>
              </a:solidFill>
              <a:latin typeface="Consolas"/>
              <a:cs typeface="Consolas"/>
            </a:endParaRPr>
          </a:p>
          <a:p>
            <a:pPr marL="0" indent="0">
              <a:buNone/>
            </a:pPr>
            <a:r>
              <a:rPr lang="en-US" sz="2400" dirty="0" smtClean="0">
                <a:solidFill>
                  <a:srgbClr val="008000"/>
                </a:solidFill>
                <a:latin typeface="Consolas"/>
                <a:cs typeface="Consolas"/>
              </a:rPr>
              <a:t>	&lt;/style&gt;</a:t>
            </a:r>
          </a:p>
          <a:p>
            <a:pPr marL="0" indent="0">
              <a:buNone/>
            </a:pPr>
            <a:r>
              <a:rPr lang="en-US" sz="2400" dirty="0" smtClean="0">
                <a:solidFill>
                  <a:srgbClr val="FF0000"/>
                </a:solidFill>
                <a:latin typeface="Consolas"/>
                <a:cs typeface="Consolas"/>
              </a:rPr>
              <a:t>	&lt;script&gt;</a:t>
            </a:r>
          </a:p>
          <a:p>
            <a:pPr marL="0" indent="0">
              <a:buNone/>
            </a:pPr>
            <a:r>
              <a:rPr lang="en-US" sz="2400" dirty="0" smtClean="0">
                <a:solidFill>
                  <a:srgbClr val="FF0000"/>
                </a:solidFill>
                <a:latin typeface="Consolas"/>
                <a:cs typeface="Consolas"/>
              </a:rPr>
              <a:t>		</a:t>
            </a:r>
            <a:r>
              <a:rPr lang="en-US" sz="2400" dirty="0" err="1" smtClean="0">
                <a:solidFill>
                  <a:srgbClr val="FF0000"/>
                </a:solidFill>
                <a:latin typeface="Consolas"/>
                <a:cs typeface="Consolas"/>
              </a:rPr>
              <a:t>doSomethingDangrousWith</a:t>
            </a:r>
            <a:r>
              <a:rPr lang="en-US" sz="2400" dirty="0" smtClean="0">
                <a:solidFill>
                  <a:srgbClr val="FF0000"/>
                </a:solidFill>
                <a:latin typeface="Consolas"/>
                <a:cs typeface="Consolas"/>
              </a:rPr>
              <a:t>(</a:t>
            </a:r>
            <a:r>
              <a:rPr lang="en-US" sz="2400" dirty="0" err="1" smtClean="0">
                <a:solidFill>
                  <a:srgbClr val="FF0000"/>
                </a:solidFill>
                <a:latin typeface="Consolas"/>
                <a:cs typeface="Consolas"/>
              </a:rPr>
              <a:t>untrustedContent</a:t>
            </a:r>
            <a:r>
              <a:rPr lang="en-US" sz="2400" dirty="0" smtClean="0">
                <a:solidFill>
                  <a:srgbClr val="FF0000"/>
                </a:solidFill>
                <a:latin typeface="Consolas"/>
                <a:cs typeface="Consolas"/>
              </a:rPr>
              <a:t>);</a:t>
            </a:r>
            <a:endParaRPr lang="en-US" sz="2400" dirty="0">
              <a:solidFill>
                <a:srgbClr val="FF0000"/>
              </a:solidFill>
              <a:latin typeface="Consolas"/>
              <a:cs typeface="Consolas"/>
            </a:endParaRPr>
          </a:p>
          <a:p>
            <a:pPr marL="0" indent="0">
              <a:buNone/>
            </a:pPr>
            <a:r>
              <a:rPr lang="en-US" sz="2400" dirty="0" smtClean="0">
                <a:solidFill>
                  <a:srgbClr val="FF0000"/>
                </a:solidFill>
                <a:latin typeface="Consolas"/>
                <a:cs typeface="Consolas"/>
              </a:rPr>
              <a:t>	&lt;/script&gt;</a:t>
            </a:r>
          </a:p>
          <a:p>
            <a:pPr marL="0" indent="0">
              <a:buNone/>
            </a:pPr>
            <a:r>
              <a:rPr lang="en-US" sz="2400" dirty="0">
                <a:latin typeface="Consolas"/>
                <a:cs typeface="Consolas"/>
              </a:rPr>
              <a:t>	</a:t>
            </a:r>
            <a:r>
              <a:rPr lang="en-US" sz="2400" dirty="0" smtClean="0">
                <a:solidFill>
                  <a:schemeClr val="tx2">
                    <a:lumMod val="60000"/>
                    <a:lumOff val="40000"/>
                  </a:schemeClr>
                </a:solidFill>
                <a:latin typeface="Consolas"/>
                <a:cs typeface="Consolas"/>
              </a:rPr>
              <a:t>&lt;div&gt;Hello Dangerous Internet World&lt;/div&gt;</a:t>
            </a:r>
          </a:p>
          <a:p>
            <a:pPr marL="0" indent="0">
              <a:buNone/>
            </a:pPr>
            <a:r>
              <a:rPr lang="en-US" sz="2400" dirty="0" smtClean="0">
                <a:latin typeface="Consolas"/>
                <a:cs typeface="Consolas"/>
              </a:rPr>
              <a:t>…</a:t>
            </a:r>
            <a:endParaRPr lang="en-US" sz="2400" dirty="0">
              <a:latin typeface="Consolas"/>
              <a:cs typeface="Consolas"/>
            </a:endParaRPr>
          </a:p>
          <a:p>
            <a:pPr marL="0" indent="0">
              <a:buNone/>
            </a:pPr>
            <a:r>
              <a:rPr lang="en-US" sz="2400" dirty="0" smtClean="0">
                <a:latin typeface="Consolas"/>
                <a:cs typeface="Consolas"/>
              </a:rPr>
              <a:t>&lt;/html&gt;</a:t>
            </a:r>
            <a:endParaRPr lang="en-US" sz="2400" dirty="0">
              <a:latin typeface="Consolas"/>
              <a:cs typeface="Consolas"/>
            </a:endParaRPr>
          </a:p>
        </p:txBody>
      </p:sp>
    </p:spTree>
    <p:extLst>
      <p:ext uri="{BB962C8B-B14F-4D97-AF65-F5344CB8AC3E}">
        <p14:creationId xmlns:p14="http://schemas.microsoft.com/office/powerpoint/2010/main" val="232443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r>
              <a:rPr lang="en-US" baseline="0" dirty="0" smtClean="0"/>
              <a:t> to Make it (a Little Bit) Easier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75736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862</TotalTime>
  <Words>1040</Words>
  <Application>Microsoft Macintosh PowerPoint</Application>
  <PresentationFormat>On-screen Show (4:3)</PresentationFormat>
  <Paragraphs>96</Paragraphs>
  <Slides>33</Slides>
  <Notes>13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Patterns for Developing Secure Web Applications</vt:lpstr>
      <vt:lpstr>… Intro .... </vt:lpstr>
      <vt:lpstr>Why Application Security Matters</vt:lpstr>
      <vt:lpstr>The Corporate Logo Slide</vt:lpstr>
      <vt:lpstr>Just Because Your Paranoid…</vt:lpstr>
      <vt:lpstr>Why Application Security is Hard</vt:lpstr>
      <vt:lpstr>The Context Slide</vt:lpstr>
      <vt:lpstr>Everything Old is New Again</vt:lpstr>
      <vt:lpstr>How to Make it (a Little Bit) Easier</vt:lpstr>
      <vt:lpstr>--- Section 1: Development Patterns ---</vt:lpstr>
      <vt:lpstr>Patterns in Code (Architecture)</vt:lpstr>
      <vt:lpstr>Anti Pattern: Mixed Context</vt:lpstr>
      <vt:lpstr>Does it Work?</vt:lpstr>
      <vt:lpstr>Is it Secure?</vt:lpstr>
      <vt:lpstr>Pattern: McDLT Pattern</vt:lpstr>
      <vt:lpstr>Does it Work?</vt:lpstr>
      <vt:lpstr>Is it Secure?</vt:lpstr>
      <vt:lpstr>Example Application: Phonebook Context Hell Version</vt:lpstr>
      <vt:lpstr>Example Application: Phone with Context Seams</vt:lpstr>
      <vt:lpstr>Anti Pattern: Breaking the Stack</vt:lpstr>
      <vt:lpstr>Pattern: "Provable" Security</vt:lpstr>
      <vt:lpstr>Example Application: Controlling Your Destiny</vt:lpstr>
      <vt:lpstr>Anti-Pattern: Lock it Down</vt:lpstr>
      <vt:lpstr>Pattern: Open it Up</vt:lpstr>
      <vt:lpstr>--- Section 2: Organizational Patterns ----</vt:lpstr>
      <vt:lpstr>Patterns in People (Organizational)</vt:lpstr>
      <vt:lpstr>Anti-pattern: Business Vacuum</vt:lpstr>
      <vt:lpstr>Anti-pattern: Security Sandwich</vt:lpstr>
      <vt:lpstr>Pattern: SDLC Integration</vt:lpstr>
      <vt:lpstr>--- Section 3: Blue Sky ---</vt:lpstr>
      <vt:lpstr>Blue Sky …</vt:lpstr>
      <vt:lpstr>HDD Security</vt:lpstr>
      <vt:lpstr>Holistic Monitoring</vt:lpstr>
    </vt:vector>
  </TitlesOfParts>
  <Company>ThoughtWorks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Developing Secure Web Applications</dc:title>
  <dc:creator>Daniel Somerfield</dc:creator>
  <cp:lastModifiedBy>Daniel Somerfield</cp:lastModifiedBy>
  <cp:revision>46</cp:revision>
  <dcterms:created xsi:type="dcterms:W3CDTF">2015-02-09T01:23:06Z</dcterms:created>
  <dcterms:modified xsi:type="dcterms:W3CDTF">2015-02-17T17:05:18Z</dcterms:modified>
</cp:coreProperties>
</file>