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ris Danielson - 1/4/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Danielson - 1/4/2021</a:t>
            </a:r>
          </a:p>
        </p:txBody>
      </p:sp>
      <p:sp>
        <p:nvSpPr>
          <p:cNvPr id="152" name="Innovating through creativi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Innovating through creativity</a:t>
            </a:r>
          </a:p>
        </p:txBody>
      </p:sp>
      <p:sp>
        <p:nvSpPr>
          <p:cNvPr id="153" name="10% tim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10%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2020</a:t>
            </a:r>
          </a:p>
        </p:txBody>
      </p:sp>
      <p:sp>
        <p:nvSpPr>
          <p:cNvPr id="156" name="We know what went wrong"/>
          <p:cNvSpPr txBox="1"/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We know what went wrong</a:t>
            </a:r>
          </a:p>
        </p:txBody>
      </p:sp>
      <p:sp>
        <p:nvSpPr>
          <p:cNvPr id="157" name="COVI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COVID</a:t>
            </a:r>
          </a:p>
          <a:p>
            <a:pPr/>
            <a:r>
              <a:t>Horizon</a:t>
            </a:r>
          </a:p>
          <a:p>
            <a:pPr/>
            <a:r>
              <a:t>Changing operations process</a:t>
            </a:r>
          </a:p>
          <a:p>
            <a:pPr/>
            <a:r>
              <a:t>Audits</a:t>
            </a:r>
          </a:p>
        </p:txBody>
      </p:sp>
      <p:sp>
        <p:nvSpPr>
          <p:cNvPr id="158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trospective Say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Retrospective Says…</a:t>
            </a:r>
          </a:p>
        </p:txBody>
      </p:sp>
      <p:sp>
        <p:nvSpPr>
          <p:cNvPr id="161" name="Tons of redundant tas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Tons of redundant tasks</a:t>
            </a:r>
          </a:p>
          <a:p>
            <a:pPr/>
            <a:r>
              <a:t>Development time impacted with paperwork</a:t>
            </a:r>
          </a:p>
          <a:p>
            <a:pPr/>
            <a:r>
              <a:t>Projects are feeling like old 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10%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10% Time </a:t>
            </a:r>
          </a:p>
        </p:txBody>
      </p:sp>
      <p:sp>
        <p:nvSpPr>
          <p:cNvPr id="164" name="Exciting Projec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Exciting Projects</a:t>
            </a:r>
          </a:p>
        </p:txBody>
      </p:sp>
      <p:sp>
        <p:nvSpPr>
          <p:cNvPr id="165" name=".Net Core latest…"/>
          <p:cNvSpPr txBox="1"/>
          <p:nvPr>
            <p:ph type="body" sz="half" idx="1"/>
          </p:nvPr>
        </p:nvSpPr>
        <p:spPr>
          <a:xfrm>
            <a:off x="1206500" y="4248504"/>
            <a:ext cx="13313171" cy="825601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.Net Core latest</a:t>
            </a:r>
          </a:p>
          <a:p>
            <a:pPr/>
            <a:r>
              <a:t>Clustering software</a:t>
            </a:r>
          </a:p>
          <a:p>
            <a:pPr/>
            <a:r>
              <a:t>Machine learning</a:t>
            </a:r>
          </a:p>
          <a:p>
            <a:pPr/>
            <a:r>
              <a:t>Try new things without being judged</a:t>
            </a:r>
          </a:p>
        </p:txBody>
      </p:sp>
      <p:sp>
        <p:nvSpPr>
          <p:cNvPr id="166" name="PO Approved!"/>
          <p:cNvSpPr/>
          <p:nvPr/>
        </p:nvSpPr>
        <p:spPr>
          <a:xfrm rot="941466">
            <a:off x="15695196" y="1745358"/>
            <a:ext cx="6418839" cy="6386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2139" y="2343"/>
                </a:lnTo>
                <a:lnTo>
                  <a:pt x="14137" y="529"/>
                </a:lnTo>
                <a:lnTo>
                  <a:pt x="14687" y="3171"/>
                </a:lnTo>
                <a:lnTo>
                  <a:pt x="17148" y="2063"/>
                </a:lnTo>
                <a:lnTo>
                  <a:pt x="16855" y="4745"/>
                </a:lnTo>
                <a:lnTo>
                  <a:pt x="19537" y="4452"/>
                </a:lnTo>
                <a:lnTo>
                  <a:pt x="18429" y="6913"/>
                </a:lnTo>
                <a:lnTo>
                  <a:pt x="21071" y="7463"/>
                </a:lnTo>
                <a:lnTo>
                  <a:pt x="19257" y="9461"/>
                </a:lnTo>
                <a:lnTo>
                  <a:pt x="21600" y="10800"/>
                </a:lnTo>
                <a:lnTo>
                  <a:pt x="19257" y="12139"/>
                </a:lnTo>
                <a:lnTo>
                  <a:pt x="21071" y="14137"/>
                </a:lnTo>
                <a:lnTo>
                  <a:pt x="18429" y="14687"/>
                </a:lnTo>
                <a:lnTo>
                  <a:pt x="19537" y="17148"/>
                </a:lnTo>
                <a:lnTo>
                  <a:pt x="16855" y="16855"/>
                </a:lnTo>
                <a:lnTo>
                  <a:pt x="17148" y="19537"/>
                </a:lnTo>
                <a:lnTo>
                  <a:pt x="14687" y="18429"/>
                </a:lnTo>
                <a:lnTo>
                  <a:pt x="14137" y="21071"/>
                </a:lnTo>
                <a:lnTo>
                  <a:pt x="12139" y="19257"/>
                </a:lnTo>
                <a:lnTo>
                  <a:pt x="10800" y="21600"/>
                </a:lnTo>
                <a:lnTo>
                  <a:pt x="9461" y="19257"/>
                </a:lnTo>
                <a:lnTo>
                  <a:pt x="7463" y="21071"/>
                </a:lnTo>
                <a:lnTo>
                  <a:pt x="6913" y="18429"/>
                </a:lnTo>
                <a:lnTo>
                  <a:pt x="4452" y="19537"/>
                </a:lnTo>
                <a:lnTo>
                  <a:pt x="4745" y="16855"/>
                </a:lnTo>
                <a:lnTo>
                  <a:pt x="2063" y="17148"/>
                </a:lnTo>
                <a:lnTo>
                  <a:pt x="3171" y="14687"/>
                </a:lnTo>
                <a:lnTo>
                  <a:pt x="529" y="14137"/>
                </a:lnTo>
                <a:lnTo>
                  <a:pt x="2343" y="12139"/>
                </a:lnTo>
                <a:lnTo>
                  <a:pt x="0" y="10800"/>
                </a:lnTo>
                <a:lnTo>
                  <a:pt x="2343" y="9461"/>
                </a:lnTo>
                <a:lnTo>
                  <a:pt x="529" y="7463"/>
                </a:lnTo>
                <a:lnTo>
                  <a:pt x="3171" y="6913"/>
                </a:lnTo>
                <a:lnTo>
                  <a:pt x="2063" y="4452"/>
                </a:lnTo>
                <a:lnTo>
                  <a:pt x="4745" y="4745"/>
                </a:lnTo>
                <a:lnTo>
                  <a:pt x="4452" y="2063"/>
                </a:lnTo>
                <a:lnTo>
                  <a:pt x="6913" y="3171"/>
                </a:lnTo>
                <a:lnTo>
                  <a:pt x="7463" y="529"/>
                </a:lnTo>
                <a:lnTo>
                  <a:pt x="9461" y="2343"/>
                </a:lnTo>
                <a:close/>
              </a:path>
            </a:pathLst>
          </a:cu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PO Approved!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JS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GJS 2</a:t>
            </a:r>
          </a:p>
        </p:txBody>
      </p:sp>
      <p:sp>
        <p:nvSpPr>
          <p:cNvPr id="169" name="Project #1 - Scheduling Softwa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Project #1 - Scheduling Software</a:t>
            </a:r>
          </a:p>
        </p:txBody>
      </p:sp>
      <p:sp>
        <p:nvSpPr>
          <p:cNvPr id="170" name="Clustering software…"/>
          <p:cNvSpPr txBox="1"/>
          <p:nvPr>
            <p:ph type="body" sz="half" idx="1"/>
          </p:nvPr>
        </p:nvSpPr>
        <p:spPr>
          <a:xfrm>
            <a:off x="1206500" y="4248504"/>
            <a:ext cx="11503524" cy="7464847"/>
          </a:xfrm>
          <a:prstGeom prst="rect">
            <a:avLst/>
          </a:prstGeom>
        </p:spPr>
        <p:txBody>
          <a:bodyPr/>
          <a:lstStyle/>
          <a:p>
            <a:pPr/>
            <a:r>
              <a:t>Clustering software</a:t>
            </a:r>
          </a:p>
          <a:p>
            <a:pPr/>
            <a:r>
              <a:t>Automate deployments across cluster</a:t>
            </a:r>
          </a:p>
          <a:p>
            <a:pPr/>
            <a:r>
              <a:t>Shared resources for common functionality</a:t>
            </a:r>
          </a:p>
        </p:txBody>
      </p:sp>
      <p:sp>
        <p:nvSpPr>
          <p:cNvPr id="171" name=".Net Core Latest…"/>
          <p:cNvSpPr/>
          <p:nvPr/>
        </p:nvSpPr>
        <p:spPr>
          <a:xfrm>
            <a:off x="12503215" y="3713987"/>
            <a:ext cx="11503525" cy="6288026"/>
          </a:xfrm>
          <a:prstGeom prst="roundRect">
            <a:avLst>
              <a:gd name="adj" fmla="val 17380"/>
            </a:avLst>
          </a:prstGeom>
          <a:gradFill>
            <a:gsLst>
              <a:gs pos="0">
                <a:schemeClr val="accent4">
                  <a:hueOff val="222477"/>
                  <a:satOff val="-4338"/>
                  <a:alpha val="50076"/>
                </a:schemeClr>
              </a:gs>
              <a:gs pos="100000">
                <a:schemeClr val="accent4">
                  <a:hueOff val="-858837"/>
                  <a:lumOff val="-9791"/>
                  <a:alpha val="50076"/>
                </a:schemeClr>
              </a:gs>
            </a:gsLst>
            <a:lin ang="5400000"/>
          </a:gra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.Net Core Latest</a:t>
            </a:r>
          </a:p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Quartz .Net Framework</a:t>
            </a:r>
          </a:p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SQL Server</a:t>
            </a:r>
          </a:p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RESTful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MCD Automation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AMCD Automation API</a:t>
            </a:r>
          </a:p>
        </p:txBody>
      </p:sp>
      <p:sp>
        <p:nvSpPr>
          <p:cNvPr id="174" name="Project #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Project #2</a:t>
            </a:r>
          </a:p>
        </p:txBody>
      </p:sp>
      <p:sp>
        <p:nvSpPr>
          <p:cNvPr id="175" name="Automating the entire process of deploying"/>
          <p:cNvSpPr txBox="1"/>
          <p:nvPr>
            <p:ph type="body" sz="half" idx="1"/>
          </p:nvPr>
        </p:nvSpPr>
        <p:spPr>
          <a:xfrm>
            <a:off x="1206500" y="4248504"/>
            <a:ext cx="13788742" cy="8256012"/>
          </a:xfrm>
          <a:prstGeom prst="rect">
            <a:avLst/>
          </a:prstGeom>
        </p:spPr>
        <p:txBody>
          <a:bodyPr/>
          <a:lstStyle/>
          <a:p>
            <a:pPr/>
            <a:r>
              <a:t>Automating the entire process of deploying</a:t>
            </a:r>
          </a:p>
        </p:txBody>
      </p:sp>
      <p:sp>
        <p:nvSpPr>
          <p:cNvPr id="176" name=".Net Core Latest…"/>
          <p:cNvSpPr/>
          <p:nvPr/>
        </p:nvSpPr>
        <p:spPr>
          <a:xfrm>
            <a:off x="12267165" y="5232497"/>
            <a:ext cx="11503524" cy="6288026"/>
          </a:xfrm>
          <a:prstGeom prst="roundRect">
            <a:avLst>
              <a:gd name="adj" fmla="val 17380"/>
            </a:avLst>
          </a:prstGeom>
          <a:gradFill>
            <a:gsLst>
              <a:gs pos="0">
                <a:schemeClr val="accent4">
                  <a:hueOff val="222477"/>
                  <a:satOff val="-4338"/>
                  <a:alpha val="50076"/>
                </a:schemeClr>
              </a:gs>
              <a:gs pos="100000">
                <a:schemeClr val="accent4">
                  <a:hueOff val="-858837"/>
                  <a:lumOff val="-9791"/>
                  <a:alpha val="50076"/>
                </a:schemeClr>
              </a:gs>
            </a:gsLst>
            <a:lin ang="5400000"/>
          </a:gra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.Net Core Latest</a:t>
            </a:r>
          </a:p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RESTful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tensible Personal Assis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Extensible Personal Assistant</a:t>
            </a:r>
          </a:p>
        </p:txBody>
      </p:sp>
      <p:sp>
        <p:nvSpPr>
          <p:cNvPr id="179" name="Project #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Project #3</a:t>
            </a:r>
          </a:p>
        </p:txBody>
      </p:sp>
      <p:sp>
        <p:nvSpPr>
          <p:cNvPr id="180" name="NLP - machine learning…"/>
          <p:cNvSpPr txBox="1"/>
          <p:nvPr>
            <p:ph type="body" sz="half" idx="1"/>
          </p:nvPr>
        </p:nvSpPr>
        <p:spPr>
          <a:xfrm>
            <a:off x="1206499" y="4248504"/>
            <a:ext cx="12017454" cy="8256012"/>
          </a:xfrm>
          <a:prstGeom prst="rect">
            <a:avLst/>
          </a:prstGeom>
        </p:spPr>
        <p:txBody>
          <a:bodyPr/>
          <a:lstStyle/>
          <a:p>
            <a:pPr/>
            <a:r>
              <a:t>NLP - machine learning</a:t>
            </a:r>
          </a:p>
          <a:p>
            <a:pPr/>
            <a:r>
              <a:t>Enable automation through dynamic subject and intent parsing</a:t>
            </a:r>
          </a:p>
          <a:p>
            <a:pPr/>
            <a:r>
              <a:t>Extensible framework used for injecting behavior into personal assistant</a:t>
            </a:r>
          </a:p>
        </p:txBody>
      </p:sp>
      <p:sp>
        <p:nvSpPr>
          <p:cNvPr id="181" name=".Net Core Latest…"/>
          <p:cNvSpPr/>
          <p:nvPr/>
        </p:nvSpPr>
        <p:spPr>
          <a:xfrm>
            <a:off x="13920231" y="4227761"/>
            <a:ext cx="9803248" cy="5260478"/>
          </a:xfrm>
          <a:prstGeom prst="roundRect">
            <a:avLst>
              <a:gd name="adj" fmla="val 17705"/>
            </a:avLst>
          </a:prstGeom>
          <a:gradFill>
            <a:gsLst>
              <a:gs pos="0">
                <a:schemeClr val="accent4">
                  <a:hueOff val="222477"/>
                  <a:satOff val="-4338"/>
                  <a:alpha val="50076"/>
                </a:schemeClr>
              </a:gs>
              <a:gs pos="100000">
                <a:schemeClr val="accent4">
                  <a:hueOff val="-858837"/>
                  <a:lumOff val="-9791"/>
                  <a:alpha val="50076"/>
                </a:schemeClr>
              </a:gs>
            </a:gsLst>
            <a:lin ang="5400000"/>
          </a:gra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.Net Core Latest</a:t>
            </a:r>
          </a:p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Angular</a:t>
            </a:r>
          </a:p>
          <a:p>
            <a:pPr defTabSz="825500">
              <a:defRPr sz="5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RESTful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