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309815"/>
            <a:ext cx="8791575" cy="1491049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/>
              <a:t>Sistema de Controle </a:t>
            </a:r>
            <a:r>
              <a:rPr lang="pt-BR" sz="3200" b="1" dirty="0" smtClean="0"/>
              <a:t/>
            </a:r>
            <a:br>
              <a:rPr lang="pt-BR" sz="3200" b="1" dirty="0" smtClean="0"/>
            </a:br>
            <a:r>
              <a:rPr lang="pt-BR" sz="3200" b="1" dirty="0" smtClean="0"/>
              <a:t>de Audiências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67040" y="4283676"/>
            <a:ext cx="8791575" cy="128510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pt-BR" sz="1600" b="1" dirty="0" smtClean="0"/>
              <a:t>Desenvolvedores/Analistas</a:t>
            </a:r>
          </a:p>
          <a:p>
            <a:pPr algn="ctr"/>
            <a:endParaRPr lang="pt-BR" sz="1600" dirty="0"/>
          </a:p>
          <a:p>
            <a:pPr algn="ctr"/>
            <a:r>
              <a:rPr lang="pt-BR" sz="1600" dirty="0"/>
              <a:t>Daniel Souza da Silva</a:t>
            </a:r>
          </a:p>
          <a:p>
            <a:pPr algn="ctr"/>
            <a:r>
              <a:rPr lang="pt-BR" sz="1600" dirty="0"/>
              <a:t>Fernando Ricardo Sena de Oliveira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solidFill>
                  <a:schemeClr val="tx2"/>
                </a:solidFill>
              </a:rPr>
              <a:t>Prótotipo</a:t>
            </a:r>
            <a:endParaRPr lang="pt-BR">
              <a:solidFill>
                <a:schemeClr val="tx2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90" y="2097088"/>
            <a:ext cx="9588844" cy="4118361"/>
          </a:xfrm>
        </p:spPr>
      </p:pic>
    </p:spTree>
    <p:extLst>
      <p:ext uri="{BB962C8B-B14F-4D97-AF65-F5344CB8AC3E}">
        <p14:creationId xmlns:p14="http://schemas.microsoft.com/office/powerpoint/2010/main" val="149552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Análise</a:t>
            </a:r>
            <a:r>
              <a:rPr lang="en-US" smtClean="0">
                <a:solidFill>
                  <a:schemeClr val="tx2"/>
                </a:solidFill>
              </a:rPr>
              <a:t> do </a:t>
            </a:r>
            <a:r>
              <a:rPr lang="en-US" err="1" smtClean="0">
                <a:solidFill>
                  <a:schemeClr val="tx2"/>
                </a:solidFill>
              </a:rPr>
              <a:t>problema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	O instituto de previdência do Acre – Acreprevidencia, conta com um setor jurídico responsável por questões judiciais que envolva o órgão. Umas das tarefas desse setor é comparecer a audiências e quaisquer reuniões que seja necessária a presença de um representante.</a:t>
            </a:r>
          </a:p>
          <a:p>
            <a:pPr marL="0" indent="0">
              <a:buNone/>
            </a:pPr>
            <a:r>
              <a:rPr lang="pt-BR" dirty="0" smtClean="0"/>
              <a:t>	Atualmente </a:t>
            </a:r>
            <a:r>
              <a:rPr lang="pt-BR" dirty="0"/>
              <a:t>o setor jurídico controla suas audiências manualmente através de um quadro de avisos, que torna o serviço árduo e limitado ao controle individual de cada advogado. Dentro desse cenário pode </a:t>
            </a:r>
            <a:r>
              <a:rPr lang="pt-BR" dirty="0" smtClean="0"/>
              <a:t>ocorrer: </a:t>
            </a:r>
            <a:r>
              <a:rPr lang="pt-BR" dirty="0"/>
              <a:t>erros humanos, falta de atenção e outros fatores externos que </a:t>
            </a:r>
            <a:r>
              <a:rPr lang="pt-BR" dirty="0" smtClean="0"/>
              <a:t>pode acarretar falha na </a:t>
            </a:r>
            <a:r>
              <a:rPr lang="pt-BR" dirty="0"/>
              <a:t>integridade das </a:t>
            </a:r>
            <a:r>
              <a:rPr lang="pt-BR" dirty="0" smtClean="0"/>
              <a:t>informações.</a:t>
            </a:r>
            <a:endParaRPr lang="pt-BR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585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2"/>
                </a:solidFill>
              </a:rPr>
              <a:t>Necessidades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pt-BR" smtClean="0">
                <a:solidFill>
                  <a:schemeClr val="tx2"/>
                </a:solidFill>
              </a:rPr>
              <a:t>básicas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	Através </a:t>
            </a:r>
            <a:r>
              <a:rPr lang="pt-BR" dirty="0"/>
              <a:t>de </a:t>
            </a:r>
            <a:r>
              <a:rPr lang="pt-BR" dirty="0" smtClean="0"/>
              <a:t>uma análise do </a:t>
            </a:r>
            <a:r>
              <a:rPr lang="pt-BR" dirty="0"/>
              <a:t>cenário, foi </a:t>
            </a:r>
            <a:r>
              <a:rPr lang="pt-BR" dirty="0" smtClean="0"/>
              <a:t>possível constatar </a:t>
            </a:r>
            <a:r>
              <a:rPr lang="pt-BR" dirty="0"/>
              <a:t>que o cliente necessita que o sistema forneça as informações do processo, bem como: horários das reuniões, status do processo, além de que o sistema deve alertar constantemente o advogado sobre as etapas do processo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necessidade</a:t>
            </a:r>
            <a:r>
              <a:rPr lang="en-US" dirty="0" smtClean="0"/>
              <a:t> fundamenta</a:t>
            </a:r>
            <a:r>
              <a:rPr lang="en-US" dirty="0" smtClean="0"/>
              <a:t>l é o </a:t>
            </a:r>
            <a:r>
              <a:rPr lang="en-US" dirty="0" err="1" smtClean="0"/>
              <a:t>acompanhamento</a:t>
            </a:r>
            <a:r>
              <a:rPr lang="en-US" dirty="0" smtClean="0"/>
              <a:t> do </a:t>
            </a:r>
            <a:r>
              <a:rPr lang="en-US" dirty="0" err="1" smtClean="0"/>
              <a:t>processo</a:t>
            </a:r>
            <a:r>
              <a:rPr lang="en-US" dirty="0" smtClean="0"/>
              <a:t>,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anteriormente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tinha</a:t>
            </a:r>
            <a:r>
              <a:rPr lang="en-US" dirty="0" smtClean="0"/>
              <a:t> </a:t>
            </a:r>
            <a:r>
              <a:rPr lang="en-US" dirty="0" err="1" smtClean="0"/>
              <a:t>nenhuma</a:t>
            </a:r>
            <a:r>
              <a:rPr lang="en-US" dirty="0" smtClean="0"/>
              <a:t> </a:t>
            </a:r>
            <a:r>
              <a:rPr lang="en-US" dirty="0" err="1" smtClean="0"/>
              <a:t>descrição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anotação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andamento</a:t>
            </a:r>
            <a:r>
              <a:rPr lang="en-US" dirty="0" smtClean="0"/>
              <a:t> do </a:t>
            </a:r>
            <a:r>
              <a:rPr lang="en-US" dirty="0" err="1" smtClean="0"/>
              <a:t>processo</a:t>
            </a:r>
            <a:r>
              <a:rPr lang="en-US" dirty="0" smtClean="0"/>
              <a:t>, </a:t>
            </a:r>
            <a:r>
              <a:rPr lang="en-US" dirty="0" err="1" smtClean="0"/>
              <a:t>cabia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advogados</a:t>
            </a:r>
            <a:r>
              <a:rPr lang="en-US" dirty="0" smtClean="0"/>
              <a:t> </a:t>
            </a:r>
            <a:r>
              <a:rPr lang="en-US" dirty="0" err="1" smtClean="0"/>
              <a:t>lembrar</a:t>
            </a:r>
            <a:r>
              <a:rPr lang="en-US" dirty="0" smtClean="0"/>
              <a:t> o status e </a:t>
            </a:r>
            <a:r>
              <a:rPr lang="en-US" dirty="0" err="1" smtClean="0"/>
              <a:t>detalhes</a:t>
            </a:r>
            <a:r>
              <a:rPr lang="en-US" dirty="0" smtClean="0"/>
              <a:t> </a:t>
            </a:r>
            <a:r>
              <a:rPr lang="en-US" dirty="0" err="1" smtClean="0"/>
              <a:t>referentes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3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Missão</a:t>
            </a:r>
            <a:r>
              <a:rPr lang="en-US" dirty="0" smtClean="0">
                <a:solidFill>
                  <a:schemeClr val="tx2"/>
                </a:solidFill>
              </a:rPr>
              <a:t> do software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	O </a:t>
            </a:r>
            <a:r>
              <a:rPr lang="pt-BR" dirty="0"/>
              <a:t>objetivo deste software é automatizar um controle de audiências capaz de alertar, monitorar e gerir as atividades jurídicas do Acreprevidencia. Haja visto, que o setor utilizava manualmente um controle feito em um quadro de avisos.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4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2"/>
                </a:solidFill>
              </a:rPr>
              <a:t>Benefícios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err="1" smtClean="0">
                <a:solidFill>
                  <a:schemeClr val="tx2"/>
                </a:solidFill>
              </a:rPr>
              <a:t>gerais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/>
          <a:lstStyle/>
          <a:p>
            <a:r>
              <a:rPr lang="pt-BR"/>
              <a:t>Evitar perda de informações no gerenciamento das </a:t>
            </a:r>
            <a:r>
              <a:rPr lang="pt-BR" smtClean="0"/>
              <a:t>audiências;</a:t>
            </a:r>
          </a:p>
          <a:p>
            <a:r>
              <a:rPr lang="pt-BR"/>
              <a:t>Fácil visualização dos </a:t>
            </a:r>
            <a:r>
              <a:rPr lang="pt-BR" smtClean="0"/>
              <a:t>dados;</a:t>
            </a:r>
          </a:p>
          <a:p>
            <a:r>
              <a:rPr lang="pt-BR"/>
              <a:t>Alertas de mensagens pelo </a:t>
            </a:r>
            <a:r>
              <a:rPr lang="pt-BR" smtClean="0"/>
              <a:t>celular;</a:t>
            </a:r>
          </a:p>
          <a:p>
            <a:r>
              <a:rPr lang="pt-BR"/>
              <a:t>Lembretes semanais e diários através do </a:t>
            </a:r>
            <a:r>
              <a:rPr lang="pt-BR" smtClean="0"/>
              <a:t>site;</a:t>
            </a:r>
          </a:p>
          <a:p>
            <a:r>
              <a:rPr lang="pt-BR"/>
              <a:t>Integração </a:t>
            </a:r>
            <a:r>
              <a:rPr lang="pt-BR" smtClean="0"/>
              <a:t>do </a:t>
            </a:r>
            <a:r>
              <a:rPr lang="pt-BR"/>
              <a:t>SCA com os outros serviços da </a:t>
            </a:r>
            <a:r>
              <a:rPr lang="pt-BR" smtClean="0"/>
              <a:t>instituição;</a:t>
            </a:r>
          </a:p>
          <a:p>
            <a:r>
              <a:rPr lang="pt-BR"/>
              <a:t>Automatização da </a:t>
            </a:r>
            <a:r>
              <a:rPr lang="pt-BR" smtClean="0"/>
              <a:t>informação;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5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2531"/>
          </a:xfrm>
        </p:spPr>
        <p:txBody>
          <a:bodyPr/>
          <a:lstStyle/>
          <a:p>
            <a:r>
              <a:rPr lang="pt-BR" smtClean="0">
                <a:solidFill>
                  <a:schemeClr val="tx2"/>
                </a:solidFill>
              </a:rPr>
              <a:t>Requisitos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err="1" smtClean="0">
                <a:solidFill>
                  <a:schemeClr val="tx2"/>
                </a:solidFill>
              </a:rPr>
              <a:t>Funcionais</a:t>
            </a:r>
            <a:endParaRPr lang="pt-BR">
              <a:solidFill>
                <a:schemeClr val="tx2"/>
              </a:solidFill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761637"/>
              </p:ext>
            </p:extLst>
          </p:nvPr>
        </p:nvGraphicFramePr>
        <p:xfrm>
          <a:off x="1696995" y="1474573"/>
          <a:ext cx="8279027" cy="4991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58808"/>
                <a:gridCol w="3002584"/>
                <a:gridCol w="2017635"/>
              </a:tblGrid>
              <a:tr h="421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Funcionalidade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40247" marR="402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Necessidades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40247" marR="402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Prioridade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40247" marR="40247" marT="0" marB="0" anchor="ctr"/>
                </a:tc>
              </a:tr>
              <a:tr h="428368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Controle de usuários</a:t>
                      </a:r>
                      <a:endParaRPr lang="pt-BR" sz="1200" b="1" i="1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40247" marR="4024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O acesso dos advogados será limitado apenas as suas atividades.</a:t>
                      </a:r>
                      <a:endParaRPr lang="pt-BR" sz="1200" b="1" i="1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40247" marR="4024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Alta prioridade, evitara o acesso indevido.</a:t>
                      </a:r>
                      <a:endParaRPr lang="pt-BR" sz="1200" b="1" i="1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40247" marR="40247" marT="0" marB="0" anchor="ctr"/>
                </a:tc>
              </a:tr>
              <a:tr h="5711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Adicionar eventos 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40247" marR="4024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advogado </a:t>
                      </a:r>
                      <a:r>
                        <a:rPr lang="pt-BR" sz="1200" smtClean="0">
                          <a:effectLst/>
                        </a:rPr>
                        <a:t>deverá </a:t>
                      </a:r>
                      <a:r>
                        <a:rPr lang="pt-BR" sz="1200">
                          <a:effectLst/>
                        </a:rPr>
                        <a:t>incluir dados referentes a sua audiência.</a:t>
                      </a:r>
                      <a:endParaRPr lang="pt-BR" sz="120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0247" marR="402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 prioridade, necessário para a funcionalidade do sistema.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40247" marR="40247" marT="0" marB="0" anchor="ctr"/>
                </a:tc>
              </a:tr>
              <a:tr h="7139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Edição dos eventos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40247" marR="402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advogado pode alterar ou incluir dados referente ao evento.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40247" marR="402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Média prioridade, requisito pode depender da necessidade do advogado.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40247" marR="40247" marT="0" marB="0" anchor="ctr"/>
                </a:tc>
              </a:tr>
              <a:tr h="7139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Confirmação dos eventos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40247" marR="402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advogado deve atualizar o status (Finalizado, Cancelado, Adiado) do evento em até 24h após o início da atividade.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40247" marR="402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 prioridade, requisito vital para a funcionalidade do sistema.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40247" marR="40247" marT="0" marB="0" anchor="ctr"/>
                </a:tc>
              </a:tr>
              <a:tr h="7139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Alerta dos eventos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40247" marR="4024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 avisar os advogados dos seus eventos.</a:t>
                      </a:r>
                      <a:br>
                        <a:rPr lang="pt-BR" sz="1200">
                          <a:effectLst/>
                        </a:rPr>
                      </a:br>
                      <a:endParaRPr lang="pt-BR" sz="120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0247" marR="402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 prioridade, o sistema terá que alertar </a:t>
                      </a:r>
                      <a:r>
                        <a:rPr lang="pt-BR" sz="1200" smtClean="0">
                          <a:effectLst/>
                        </a:rPr>
                        <a:t>os advogados </a:t>
                      </a:r>
                      <a:r>
                        <a:rPr lang="pt-BR" sz="1200">
                          <a:effectLst/>
                        </a:rPr>
                        <a:t>no site ou por sms.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40247" marR="40247" marT="0" marB="0" anchor="ctr"/>
                </a:tc>
              </a:tr>
              <a:tr h="7139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Notas de eventos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40247" marR="4024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Cada evento criado dá acesso para o usuário por observações.</a:t>
                      </a:r>
                      <a:endParaRPr lang="pt-BR" sz="120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0247" marR="402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 prioridade, fica a critério do advogado por anotações que desejar.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40247" marR="40247" marT="0" marB="0" anchor="ctr"/>
                </a:tc>
              </a:tr>
              <a:tr h="7139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Painel de visualização 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40247" marR="4024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Nesse </a:t>
                      </a:r>
                      <a:r>
                        <a:rPr lang="pt-BR" sz="1200" smtClean="0">
                          <a:effectLst/>
                        </a:rPr>
                        <a:t>espaço, será mostrado </a:t>
                      </a:r>
                      <a:r>
                        <a:rPr lang="pt-BR" sz="1200">
                          <a:effectLst/>
                        </a:rPr>
                        <a:t>a ordem dos próximos eventos e alguns filtros que os advogados </a:t>
                      </a:r>
                      <a:r>
                        <a:rPr lang="pt-BR" sz="1200" smtClean="0">
                          <a:effectLst/>
                        </a:rPr>
                        <a:t>desejarem.</a:t>
                      </a:r>
                      <a:endParaRPr lang="pt-BR" sz="120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0247" marR="402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 prioridade, parte necessária para </a:t>
                      </a:r>
                      <a:r>
                        <a:rPr lang="pt-BR" sz="1200" smtClean="0">
                          <a:effectLst/>
                        </a:rPr>
                        <a:t>a </a:t>
                      </a:r>
                      <a:r>
                        <a:rPr lang="pt-BR" sz="1200">
                          <a:effectLst/>
                        </a:rPr>
                        <a:t>visualização </a:t>
                      </a:r>
                      <a:r>
                        <a:rPr lang="pt-BR" sz="1200" smtClean="0">
                          <a:effectLst/>
                        </a:rPr>
                        <a:t>dos</a:t>
                      </a:r>
                      <a:r>
                        <a:rPr lang="pt-BR" sz="1200" baseline="0" smtClean="0">
                          <a:effectLst/>
                        </a:rPr>
                        <a:t> eventos.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40247" marR="4024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2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solidFill>
                  <a:schemeClr val="tx2"/>
                </a:solidFill>
              </a:rPr>
              <a:t>Continuação</a:t>
            </a:r>
            <a:endParaRPr lang="pt-BR">
              <a:solidFill>
                <a:schemeClr val="tx2"/>
              </a:solidFill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079067"/>
              </p:ext>
            </p:extLst>
          </p:nvPr>
        </p:nvGraphicFramePr>
        <p:xfrm>
          <a:off x="1935892" y="3048000"/>
          <a:ext cx="7111271" cy="2092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9153"/>
                <a:gridCol w="2579070"/>
                <a:gridCol w="1733048"/>
              </a:tblGrid>
              <a:tr h="10462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Espaço de usuário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Área livre para o advogado escrever nota-se lembretes que desejar.</a:t>
                      </a:r>
                      <a:endParaRPr lang="pt-BR" sz="120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Média prioridade, cabe o advogado a utilização do mesmo caso conveniente.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0462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Envio de mensagens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enviará sms para o advogado antes do início do evento.</a:t>
                      </a:r>
                      <a:endParaRPr lang="pt-BR" sz="120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 prioridade, funcionalidade do sistema.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6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2"/>
                </a:solidFill>
              </a:rPr>
              <a:t>Requisitos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pt-BR" smtClean="0">
                <a:solidFill>
                  <a:schemeClr val="tx2"/>
                </a:solidFill>
              </a:rPr>
              <a:t>não-funcionais</a:t>
            </a:r>
            <a:endParaRPr lang="pt-BR">
              <a:solidFill>
                <a:schemeClr val="tx2"/>
              </a:solidFill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612567"/>
              </p:ext>
            </p:extLst>
          </p:nvPr>
        </p:nvGraphicFramePr>
        <p:xfrm>
          <a:off x="1944129" y="2465864"/>
          <a:ext cx="7447005" cy="3654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5192"/>
                <a:gridCol w="4031813"/>
              </a:tblGrid>
              <a:tr h="60914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O alerta através de sms será enviado no mínimo em 2 horas antes de ocorrer o evento.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Confiabilidade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0914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O sistema oferece o serviço off-line caso o advogado faça acesso no seu local de trabalho.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Portabilidade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0914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O sistema deve ficar online pelo menos durante o expediente. 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Confiabilidade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0914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Garantir que a criação dos eventos seja concluída mesmo sem conexão de rede.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Portabilidade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0914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O sistema deve possuir uma interface intuitiva de fácil compreensão para o advogado.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Facilidade de Uso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0914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O sistema deve oferecer um tempo de resposta de no máximo 1 minuto.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Velocidade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7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solidFill>
                  <a:schemeClr val="tx2"/>
                </a:solidFill>
              </a:rPr>
              <a:t>Protótipo</a:t>
            </a:r>
            <a:r>
              <a:rPr lang="en-US" smtClean="0">
                <a:solidFill>
                  <a:schemeClr val="tx2"/>
                </a:solidFill>
              </a:rPr>
              <a:t> da </a:t>
            </a:r>
            <a:r>
              <a:rPr lang="en-US" err="1" smtClean="0">
                <a:solidFill>
                  <a:schemeClr val="tx2"/>
                </a:solidFill>
              </a:rPr>
              <a:t>área</a:t>
            </a:r>
            <a:r>
              <a:rPr lang="en-US" smtClean="0">
                <a:solidFill>
                  <a:schemeClr val="tx2"/>
                </a:solidFill>
              </a:rPr>
              <a:t> de </a:t>
            </a:r>
            <a:r>
              <a:rPr lang="en-US" err="1" smtClean="0">
                <a:solidFill>
                  <a:schemeClr val="tx2"/>
                </a:solidFill>
              </a:rPr>
              <a:t>acesso</a:t>
            </a:r>
            <a:endParaRPr lang="pt-BR">
              <a:solidFill>
                <a:schemeClr val="tx2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19" y="1911178"/>
            <a:ext cx="8847438" cy="4357816"/>
          </a:xfrm>
        </p:spPr>
      </p:pic>
    </p:spTree>
    <p:extLst>
      <p:ext uri="{BB962C8B-B14F-4D97-AF65-F5344CB8AC3E}">
        <p14:creationId xmlns:p14="http://schemas.microsoft.com/office/powerpoint/2010/main" val="20725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84</TotalTime>
  <Words>420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Lucida Sans Unicode</vt:lpstr>
      <vt:lpstr>Times New Roman</vt:lpstr>
      <vt:lpstr>Trebuchet MS</vt:lpstr>
      <vt:lpstr>Tw Cen MT</vt:lpstr>
      <vt:lpstr>Circuito</vt:lpstr>
      <vt:lpstr>Sistema de Controle  de Audiências</vt:lpstr>
      <vt:lpstr>Análise do problema</vt:lpstr>
      <vt:lpstr>Necessidades básicas</vt:lpstr>
      <vt:lpstr>Missão do software</vt:lpstr>
      <vt:lpstr>Benefícios gerais</vt:lpstr>
      <vt:lpstr>Requisitos Funcionais</vt:lpstr>
      <vt:lpstr>Continuação</vt:lpstr>
      <vt:lpstr>Requisitos não-funcionais</vt:lpstr>
      <vt:lpstr>Protótipo da área de acesso</vt:lpstr>
      <vt:lpstr>Prótotipo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Controle  de Audiências</dc:title>
  <dc:creator>Danny</dc:creator>
  <cp:lastModifiedBy>Danny</cp:lastModifiedBy>
  <cp:revision>12</cp:revision>
  <dcterms:created xsi:type="dcterms:W3CDTF">2017-11-20T05:32:40Z</dcterms:created>
  <dcterms:modified xsi:type="dcterms:W3CDTF">2017-11-20T06:58:16Z</dcterms:modified>
</cp:coreProperties>
</file>