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1" r:id="rId26"/>
    <p:sldId id="280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87521E3-7B99-4EDD-A41E-C68873520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9F125D6-6472-4DB3-B9C3-A13CC04D3CF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METODE NUMERICE DE </a:t>
            </a:r>
            <a:r>
              <a:rPr lang="en-US" b="1" dirty="0" smtClean="0"/>
              <a:t>REZOLVARE A </a:t>
            </a:r>
            <a:r>
              <a:rPr lang="en-US" b="1" dirty="0"/>
              <a:t>ECUAŢIILOR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21087"/>
            <a:ext cx="6400800" cy="808113"/>
          </a:xfrm>
        </p:spPr>
        <p:txBody>
          <a:bodyPr/>
          <a:lstStyle/>
          <a:p>
            <a:pPr algn="r"/>
            <a:r>
              <a:rPr lang="en-US" dirty="0" err="1" smtClean="0"/>
              <a:t>Spataru</a:t>
            </a:r>
            <a:r>
              <a:rPr lang="en-US" dirty="0" smtClean="0"/>
              <a:t> Daniel</a:t>
            </a:r>
          </a:p>
          <a:p>
            <a:pPr algn="r"/>
            <a:r>
              <a:rPr lang="en-US" dirty="0" err="1" smtClean="0"/>
              <a:t>Clasa</a:t>
            </a:r>
            <a:r>
              <a:rPr lang="en-US" dirty="0" smtClean="0"/>
              <a:t> a 12-a “B”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ndara" panose="020E0502030303020204" pitchFamily="34" charset="0"/>
              </a:rPr>
              <a:t>Una dintre cele mai simple metode de </a:t>
            </a:r>
            <a:r>
              <a:rPr lang="it-IT" dirty="0" smtClean="0">
                <a:latin typeface="Candara" panose="020E0502030303020204" pitchFamily="34" charset="0"/>
              </a:rPr>
              <a:t>determinare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it-IT" dirty="0" smtClean="0">
                <a:latin typeface="Candara" panose="020E0502030303020204" pitchFamily="34" charset="0"/>
              </a:rPr>
              <a:t>a </a:t>
            </a:r>
            <a:r>
              <a:rPr lang="it-IT" dirty="0">
                <a:latin typeface="Candara" panose="020E0502030303020204" pitchFamily="34" charset="0"/>
              </a:rPr>
              <a:t>unei soluţii a ecuaţiei </a:t>
            </a:r>
            <a:r>
              <a:rPr lang="it-IT" i="1" dirty="0" smtClean="0">
                <a:latin typeface="Candara" panose="020E0502030303020204" pitchFamily="34" charset="0"/>
              </a:rPr>
              <a:t>f</a:t>
            </a:r>
            <a:r>
              <a:rPr lang="it-IT" dirty="0" smtClean="0">
                <a:latin typeface="Candara" panose="020E0502030303020204" pitchFamily="34" charset="0"/>
              </a:rPr>
              <a:t>(</a:t>
            </a:r>
            <a:r>
              <a:rPr lang="it-IT" i="1" dirty="0" smtClean="0">
                <a:latin typeface="Candara" panose="020E0502030303020204" pitchFamily="34" charset="0"/>
              </a:rPr>
              <a:t>x</a:t>
            </a:r>
            <a:r>
              <a:rPr lang="it-IT" dirty="0">
                <a:latin typeface="Candara" panose="020E0502030303020204" pitchFamily="34" charset="0"/>
              </a:rPr>
              <a:t>) = </a:t>
            </a:r>
            <a:r>
              <a:rPr lang="it-IT" dirty="0" smtClean="0">
                <a:latin typeface="Candara" panose="020E0502030303020204" pitchFamily="34" charset="0"/>
              </a:rPr>
              <a:t>0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este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i="1" dirty="0" err="1">
                <a:latin typeface="Candara" panose="020E0502030303020204" pitchFamily="34" charset="0"/>
              </a:rPr>
              <a:t>metoda</a:t>
            </a:r>
            <a:r>
              <a:rPr lang="en-US" i="1" dirty="0">
                <a:latin typeface="Candara" panose="020E0502030303020204" pitchFamily="34" charset="0"/>
              </a:rPr>
              <a:t> </a:t>
            </a:r>
            <a:r>
              <a:rPr lang="en-US" i="1" dirty="0" err="1">
                <a:latin typeface="Candara" panose="020E0502030303020204" pitchFamily="34" charset="0"/>
              </a:rPr>
              <a:t>bisecţiei</a:t>
            </a:r>
            <a:r>
              <a:rPr lang="en-US" dirty="0">
                <a:latin typeface="Candara" panose="020E0502030303020204" pitchFamily="34" charset="0"/>
              </a:rPr>
              <a:t>. </a:t>
            </a:r>
            <a:r>
              <a:rPr lang="en-US" dirty="0" err="1">
                <a:latin typeface="Candara" panose="020E0502030303020204" pitchFamily="34" charset="0"/>
              </a:rPr>
              <a:t>Metoda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presupune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determinarea</a:t>
            </a:r>
            <a:r>
              <a:rPr lang="ro-RO" dirty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punctului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de </a:t>
            </a:r>
            <a:r>
              <a:rPr lang="en-US" dirty="0" err="1">
                <a:latin typeface="Candara" panose="020E0502030303020204" pitchFamily="34" charset="0"/>
              </a:rPr>
              <a:t>mijloc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i="1" dirty="0">
                <a:latin typeface="Candara" panose="020E0502030303020204" pitchFamily="34" charset="0"/>
              </a:rPr>
              <a:t>c </a:t>
            </a:r>
            <a:r>
              <a:rPr lang="en-US" dirty="0">
                <a:latin typeface="Candara" panose="020E0502030303020204" pitchFamily="34" charset="0"/>
              </a:rPr>
              <a:t>al </a:t>
            </a:r>
            <a:r>
              <a:rPr lang="en-US" dirty="0" err="1" smtClean="0">
                <a:latin typeface="Candara" panose="020E0502030303020204" pitchFamily="34" charset="0"/>
              </a:rPr>
              <a:t>segmentului</a:t>
            </a:r>
            <a:r>
              <a:rPr lang="ro-RO" dirty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[</a:t>
            </a:r>
            <a:r>
              <a:rPr lang="vi-VN" i="1" dirty="0" smtClean="0">
                <a:latin typeface="Candara" panose="020E0502030303020204" pitchFamily="34" charset="0"/>
              </a:rPr>
              <a:t>a</a:t>
            </a:r>
            <a:r>
              <a:rPr lang="vi-VN" dirty="0">
                <a:latin typeface="Candara" panose="020E0502030303020204" pitchFamily="34" charset="0"/>
              </a:rPr>
              <a:t>, </a:t>
            </a:r>
            <a:r>
              <a:rPr lang="vi-VN" i="1" dirty="0">
                <a:latin typeface="Candara" panose="020E0502030303020204" pitchFamily="34" charset="0"/>
              </a:rPr>
              <a:t>b</a:t>
            </a:r>
            <a:r>
              <a:rPr lang="vi-VN" dirty="0">
                <a:latin typeface="Candara" panose="020E0502030303020204" pitchFamily="34" charset="0"/>
              </a:rPr>
              <a:t>], apoi calculul valorii </a:t>
            </a:r>
            <a:r>
              <a:rPr lang="vi-VN" i="1" dirty="0">
                <a:latin typeface="Candara" panose="020E0502030303020204" pitchFamily="34" charset="0"/>
              </a:rPr>
              <a:t>f </a:t>
            </a:r>
            <a:r>
              <a:rPr lang="vi-VN" dirty="0">
                <a:latin typeface="Candara" panose="020E0502030303020204" pitchFamily="34" charset="0"/>
              </a:rPr>
              <a:t>(</a:t>
            </a:r>
            <a:r>
              <a:rPr lang="vi-VN" i="1" dirty="0">
                <a:latin typeface="Candara" panose="020E0502030303020204" pitchFamily="34" charset="0"/>
              </a:rPr>
              <a:t>c</a:t>
            </a:r>
            <a:r>
              <a:rPr lang="vi-VN" dirty="0">
                <a:latin typeface="Candara" panose="020E0502030303020204" pitchFamily="34" charset="0"/>
              </a:rPr>
              <a:t>). Dacă 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i="1" dirty="0" smtClean="0">
                <a:latin typeface="Candara" panose="020E0502030303020204" pitchFamily="34" charset="0"/>
              </a:rPr>
              <a:t>f </a:t>
            </a:r>
            <a:r>
              <a:rPr lang="vi-VN" dirty="0">
                <a:latin typeface="Candara" panose="020E0502030303020204" pitchFamily="34" charset="0"/>
              </a:rPr>
              <a:t>(</a:t>
            </a:r>
            <a:r>
              <a:rPr lang="vi-VN" i="1" dirty="0">
                <a:latin typeface="Candara" panose="020E0502030303020204" pitchFamily="34" charset="0"/>
              </a:rPr>
              <a:t>c</a:t>
            </a:r>
            <a:r>
              <a:rPr lang="vi-VN" dirty="0">
                <a:latin typeface="Candara" panose="020E0502030303020204" pitchFamily="34" charset="0"/>
              </a:rPr>
              <a:t>) = 0, atunci </a:t>
            </a:r>
            <a:r>
              <a:rPr lang="vi-VN" i="1" dirty="0">
                <a:latin typeface="Candara" panose="020E0502030303020204" pitchFamily="34" charset="0"/>
              </a:rPr>
              <a:t>c </a:t>
            </a:r>
            <a:r>
              <a:rPr lang="vi-VN" dirty="0">
                <a:latin typeface="Candara" panose="020E0502030303020204" pitchFamily="34" charset="0"/>
              </a:rPr>
              <a:t>este soluţia exactă a </a:t>
            </a:r>
            <a:r>
              <a:rPr lang="vi-VN" dirty="0" smtClean="0">
                <a:latin typeface="Candara" panose="020E0502030303020204" pitchFamily="34" charset="0"/>
              </a:rPr>
              <a:t>ecuaţiei.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In </a:t>
            </a:r>
            <a:r>
              <a:rPr lang="vi-VN" dirty="0">
                <a:latin typeface="Candara" panose="020E0502030303020204" pitchFamily="34" charset="0"/>
              </a:rPr>
              <a:t>caz contrar, soluţia este căutată pe unul dintre </a:t>
            </a:r>
            <a:r>
              <a:rPr lang="vi-VN" dirty="0" smtClean="0">
                <a:latin typeface="Candara" panose="020E0502030303020204" pitchFamily="34" charset="0"/>
              </a:rPr>
              <a:t>segmentele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s-ES" dirty="0" smtClean="0">
                <a:latin typeface="Candara" panose="020E0502030303020204" pitchFamily="34" charset="0"/>
              </a:rPr>
              <a:t>[</a:t>
            </a:r>
            <a:r>
              <a:rPr lang="es-ES" i="1" dirty="0" smtClean="0">
                <a:latin typeface="Candara" panose="020E0502030303020204" pitchFamily="34" charset="0"/>
              </a:rPr>
              <a:t>a</a:t>
            </a:r>
            <a:r>
              <a:rPr lang="es-ES" dirty="0">
                <a:latin typeface="Candara" panose="020E0502030303020204" pitchFamily="34" charset="0"/>
              </a:rPr>
              <a:t>, </a:t>
            </a:r>
            <a:r>
              <a:rPr lang="es-ES" i="1" dirty="0">
                <a:latin typeface="Candara" panose="020E0502030303020204" pitchFamily="34" charset="0"/>
              </a:rPr>
              <a:t>c</a:t>
            </a:r>
            <a:r>
              <a:rPr lang="es-ES" dirty="0">
                <a:latin typeface="Candara" panose="020E0502030303020204" pitchFamily="34" charset="0"/>
              </a:rPr>
              <a:t>] </a:t>
            </a:r>
            <a:r>
              <a:rPr lang="es-ES" dirty="0" err="1">
                <a:latin typeface="Candara" panose="020E0502030303020204" pitchFamily="34" charset="0"/>
              </a:rPr>
              <a:t>şi</a:t>
            </a:r>
            <a:r>
              <a:rPr lang="es-ES" dirty="0">
                <a:latin typeface="Candara" panose="020E0502030303020204" pitchFamily="34" charset="0"/>
              </a:rPr>
              <a:t> [</a:t>
            </a:r>
            <a:r>
              <a:rPr lang="es-ES" i="1" dirty="0">
                <a:latin typeface="Candara" panose="020E0502030303020204" pitchFamily="34" charset="0"/>
              </a:rPr>
              <a:t>c</a:t>
            </a:r>
            <a:r>
              <a:rPr lang="es-ES" dirty="0">
                <a:latin typeface="Candara" panose="020E0502030303020204" pitchFamily="34" charset="0"/>
              </a:rPr>
              <a:t>, </a:t>
            </a:r>
            <a:r>
              <a:rPr lang="es-ES" i="1" dirty="0">
                <a:latin typeface="Candara" panose="020E0502030303020204" pitchFamily="34" charset="0"/>
              </a:rPr>
              <a:t>b</a:t>
            </a:r>
            <a:r>
              <a:rPr lang="es-ES" dirty="0">
                <a:latin typeface="Candara" panose="020E0502030303020204" pitchFamily="34" charset="0"/>
              </a:rPr>
              <a:t>]. </a:t>
            </a:r>
            <a:r>
              <a:rPr lang="es-ES" dirty="0" err="1">
                <a:latin typeface="Candara" panose="020E0502030303020204" pitchFamily="34" charset="0"/>
              </a:rPr>
              <a:t>Ea</a:t>
            </a:r>
            <a:r>
              <a:rPr lang="es-ES" dirty="0">
                <a:latin typeface="Candara" panose="020E0502030303020204" pitchFamily="34" charset="0"/>
              </a:rPr>
              <a:t> va </a:t>
            </a:r>
            <a:r>
              <a:rPr lang="es-ES" dirty="0" err="1" smtClean="0">
                <a:latin typeface="Candara" panose="020E0502030303020204" pitchFamily="34" charset="0"/>
              </a:rPr>
              <a:t>aparţine</a:t>
            </a:r>
            <a:r>
              <a:rPr lang="ro-RO" dirty="0">
                <a:latin typeface="Candara" panose="020E0502030303020204" pitchFamily="34" charset="0"/>
              </a:rPr>
              <a:t> s</a:t>
            </a:r>
            <a:r>
              <a:rPr lang="en-US" dirty="0" err="1" smtClean="0">
                <a:latin typeface="Candara" panose="020E0502030303020204" pitchFamily="34" charset="0"/>
              </a:rPr>
              <a:t>egmentului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pentru </a:t>
            </a:r>
            <a:r>
              <a:rPr lang="vi-VN" dirty="0">
                <a:latin typeface="Candara" panose="020E0502030303020204" pitchFamily="34" charset="0"/>
              </a:rPr>
              <a:t>care semnul funcţiei in </a:t>
            </a:r>
            <a:r>
              <a:rPr lang="vi-VN" dirty="0" smtClean="0">
                <a:latin typeface="Candara" panose="020E0502030303020204" pitchFamily="34" charset="0"/>
              </a:rPr>
              <a:t>extremităţi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este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diferit</a:t>
            </a:r>
            <a:r>
              <a:rPr lang="ro-RO" dirty="0" smtClean="0">
                <a:latin typeface="Candara" panose="020E0502030303020204" pitchFamily="34" charset="0"/>
              </a:rPr>
              <a:t>.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Metoda bisecției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6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dirty="0" smtClean="0">
                    <a:latin typeface="Candara" panose="020E0502030303020204" pitchFamily="34" charset="0"/>
                  </a:rPr>
                  <a:t>Deoarece soluţia exactă </a:t>
                </a:r>
                <a:r>
                  <a:rPr lang="el-GR" dirty="0" smtClean="0">
                    <a:latin typeface="Candara" panose="020E0502030303020204" pitchFamily="34" charset="0"/>
                  </a:rPr>
                  <a:t>ξ</a:t>
                </a:r>
                <a:r>
                  <a:rPr lang="ro-RO" dirty="0" smtClean="0">
                    <a:latin typeface="Candara" panose="020E0502030303020204" pitchFamily="34" charset="0"/>
                  </a:rPr>
                  <a:t> </a:t>
                </a:r>
                <a:r>
                  <a:rPr lang="it-IT" dirty="0" smtClean="0">
                    <a:latin typeface="Candara" panose="020E0502030303020204" pitchFamily="34" charset="0"/>
                  </a:rPr>
                  <a:t>a </a:t>
                </a:r>
                <a:r>
                  <a:rPr lang="it-IT" dirty="0">
                    <a:latin typeface="Candara" panose="020E0502030303020204" pitchFamily="34" charset="0"/>
                  </a:rPr>
                  <a:t>ecuaţiei este un punct al segmentului [</a:t>
                </a:r>
                <a:r>
                  <a:rPr lang="it-IT" i="1" dirty="0" smtClean="0">
                    <a:latin typeface="Candara" panose="020E0502030303020204" pitchFamily="34" charset="0"/>
                  </a:rPr>
                  <a:t>a</a:t>
                </a:r>
                <a:r>
                  <a:rPr lang="ro-RO" i="1" baseline="-25000" dirty="0" smtClean="0">
                    <a:latin typeface="Candara" panose="020E0502030303020204" pitchFamily="34" charset="0"/>
                  </a:rPr>
                  <a:t>i</a:t>
                </a:r>
                <a:r>
                  <a:rPr lang="it-IT" dirty="0" smtClean="0">
                    <a:latin typeface="Candara" panose="020E0502030303020204" pitchFamily="34" charset="0"/>
                  </a:rPr>
                  <a:t>, </a:t>
                </a:r>
                <a:r>
                  <a:rPr lang="it-IT" i="1" dirty="0" smtClean="0">
                    <a:latin typeface="Candara" panose="020E0502030303020204" pitchFamily="34" charset="0"/>
                  </a:rPr>
                  <a:t>b</a:t>
                </a:r>
                <a:r>
                  <a:rPr lang="ro-RO" i="1" baseline="-25000" dirty="0" smtClean="0">
                    <a:latin typeface="Candara" panose="020E0502030303020204" pitchFamily="34" charset="0"/>
                  </a:rPr>
                  <a:t>i</a:t>
                </a:r>
                <a:r>
                  <a:rPr lang="it-IT" dirty="0" smtClean="0">
                    <a:latin typeface="Candara" panose="020E0502030303020204" pitchFamily="34" charset="0"/>
                  </a:rPr>
                  <a:t>],</a:t>
                </a:r>
                <a:r>
                  <a:rPr lang="ro-RO" dirty="0" smtClean="0">
                    <a:latin typeface="Candara" panose="020E0502030303020204" pitchFamily="34" charset="0"/>
                  </a:rPr>
                  <a:t> </a:t>
                </a:r>
                <a:r>
                  <a:rPr lang="vi-VN" dirty="0" smtClean="0">
                    <a:latin typeface="Candara" panose="020E0502030303020204" pitchFamily="34" charset="0"/>
                  </a:rPr>
                  <a:t>rezultă </a:t>
                </a:r>
                <a:r>
                  <a:rPr lang="vi-VN" dirty="0">
                    <a:latin typeface="Candara" panose="020E0502030303020204" pitchFamily="34" charset="0"/>
                  </a:rPr>
                  <a:t>că diferenţa dintre soluţia exactă şi </a:t>
                </a:r>
                <a:r>
                  <a:rPr lang="vi-VN" dirty="0" smtClean="0">
                    <a:latin typeface="Candara" panose="020E0502030303020204" pitchFamily="34" charset="0"/>
                  </a:rPr>
                  <a:t>cea</a:t>
                </a:r>
                <a:r>
                  <a:rPr lang="ro-RO" dirty="0" smtClean="0">
                    <a:latin typeface="Candara" panose="020E0502030303020204" pitchFamily="34" charset="0"/>
                  </a:rPr>
                  <a:t> </a:t>
                </a:r>
                <a:r>
                  <a:rPr lang="vi-VN" dirty="0" smtClean="0">
                    <a:latin typeface="Candara" panose="020E0502030303020204" pitchFamily="34" charset="0"/>
                  </a:rPr>
                  <a:t>calculată </a:t>
                </a:r>
                <a:r>
                  <a:rPr lang="vi-VN" dirty="0">
                    <a:latin typeface="Candara" panose="020E0502030303020204" pitchFamily="34" charset="0"/>
                  </a:rPr>
                  <a:t>nu depăşeşte lungimea acestui </a:t>
                </a:r>
                <a:r>
                  <a:rPr lang="vi-VN" dirty="0" smtClean="0">
                    <a:latin typeface="Candara" panose="020E0502030303020204" pitchFamily="34" charset="0"/>
                  </a:rPr>
                  <a:t>segment.</a:t>
                </a:r>
                <a:r>
                  <a:rPr lang="ro-RO" dirty="0" smtClean="0">
                    <a:latin typeface="Candara" panose="020E0502030303020204" pitchFamily="34" charset="0"/>
                  </a:rPr>
                  <a:t> </a:t>
                </a:r>
                <a:r>
                  <a:rPr lang="it-IT" dirty="0" smtClean="0">
                    <a:latin typeface="Candara" panose="020E0502030303020204" pitchFamily="34" charset="0"/>
                  </a:rPr>
                  <a:t>Prin </a:t>
                </a:r>
                <a:r>
                  <a:rPr lang="it-IT" dirty="0">
                    <a:latin typeface="Candara" panose="020E0502030303020204" pitchFamily="34" charset="0"/>
                  </a:rPr>
                  <a:t>urmare, localizarea soluţiei pe </a:t>
                </a:r>
                <a:r>
                  <a:rPr lang="it-IT" dirty="0" smtClean="0">
                    <a:latin typeface="Candara" panose="020E0502030303020204" pitchFamily="34" charset="0"/>
                  </a:rPr>
                  <a:t>un</a:t>
                </a:r>
                <a:r>
                  <a:rPr lang="ro-RO" dirty="0" smtClean="0">
                    <a:latin typeface="Candara" panose="020E0502030303020204" pitchFamily="34" charset="0"/>
                  </a:rPr>
                  <a:t> </a:t>
                </a:r>
                <a:r>
                  <a:rPr lang="pt-BR" dirty="0" smtClean="0">
                    <a:latin typeface="Candara" panose="020E0502030303020204" pitchFamily="34" charset="0"/>
                  </a:rPr>
                  <a:t>segment </a:t>
                </a:r>
                <a:r>
                  <a:rPr lang="pt-BR" dirty="0">
                    <a:latin typeface="Candara" panose="020E0502030303020204" pitchFamily="34" charset="0"/>
                  </a:rPr>
                  <a:t>cu lungimea ε asigură o eroare </a:t>
                </a:r>
                <a:r>
                  <a:rPr lang="pt-BR" dirty="0" smtClean="0">
                    <a:latin typeface="Candara" panose="020E0502030303020204" pitchFamily="34" charset="0"/>
                  </a:rPr>
                  <a:t>de</a:t>
                </a:r>
                <a:r>
                  <a:rPr lang="ro-RO" dirty="0" smtClean="0">
                    <a:latin typeface="Candara" panose="020E0502030303020204" pitchFamily="34" charset="0"/>
                  </a:rPr>
                  <a:t> </a:t>
                </a:r>
                <a:r>
                  <a:rPr lang="vi-VN" dirty="0" smtClean="0">
                    <a:latin typeface="Candara" panose="020E0502030303020204" pitchFamily="34" charset="0"/>
                  </a:rPr>
                  <a:t>calcul </a:t>
                </a:r>
                <a:r>
                  <a:rPr lang="vi-VN" dirty="0">
                    <a:latin typeface="Candara" panose="020E0502030303020204" pitchFamily="34" charset="0"/>
                  </a:rPr>
                  <a:t>a soluţiei ce nu depăşeşte valoarea </a:t>
                </a:r>
                <a:r>
                  <a:rPr lang="el-GR" dirty="0">
                    <a:latin typeface="Candara" panose="020E0502030303020204" pitchFamily="34" charset="0"/>
                  </a:rPr>
                  <a:t>ε</a:t>
                </a:r>
                <a:r>
                  <a:rPr lang="el-GR" dirty="0" smtClean="0">
                    <a:latin typeface="Candara" panose="020E0502030303020204" pitchFamily="34" charset="0"/>
                  </a:rPr>
                  <a:t>:</a:t>
                </a:r>
                <a:endParaRPr lang="ro-RO" dirty="0" smtClean="0">
                  <a:latin typeface="Candara" panose="020E0502030303020204" pitchFamily="34" charset="0"/>
                </a:endParaRPr>
              </a:p>
              <a:p>
                <a:pPr marL="0" indent="0" algn="ctr">
                  <a:buNone/>
                </a:pPr>
                <a:endParaRPr lang="ro-RO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>
                            <a:latin typeface="Candara" panose="020E0502030303020204" pitchFamily="34" charset="0"/>
                          </a:rPr>
                          <m:t>ξ</m:t>
                        </m:r>
                        <m:r>
                          <a:rPr lang="ro-RO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o-RO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o-RO" dirty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l-GR" dirty="0">
                    <a:latin typeface="Candara" panose="020E0502030303020204" pitchFamily="34" charset="0"/>
                  </a:rPr>
                  <a:t> </a:t>
                </a:r>
                <a:r>
                  <a:rPr lang="el-GR" dirty="0" smtClean="0">
                    <a:latin typeface="Candara" panose="020E0502030303020204" pitchFamily="34" charset="0"/>
                  </a:rPr>
                  <a:t>ε</a:t>
                </a:r>
                <a:r>
                  <a:rPr lang="ro-RO" dirty="0" smtClean="0">
                    <a:latin typeface="Candara" panose="020E050203030302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o-RO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o-RO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o-RO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Estimarea erorii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dirty="0" smtClean="0">
                    <a:latin typeface="Candara" panose="020E0502030303020204" pitchFamily="34" charset="0"/>
                  </a:rPr>
                  <a:t>Pasul</a:t>
                </a:r>
                <a:r>
                  <a:rPr lang="en-US" b="1" i="1" dirty="0">
                    <a:latin typeface="Candara" panose="020E0502030303020204" pitchFamily="34" charset="0"/>
                  </a:rPr>
                  <a:t> 0. </a:t>
                </a:r>
                <a:r>
                  <a:rPr lang="en-US" i="1" dirty="0" err="1">
                    <a:latin typeface="Candara" panose="020E0502030303020204" pitchFamily="34" charset="0"/>
                  </a:rPr>
                  <a:t>Iniţializare</a:t>
                </a:r>
                <a:r>
                  <a:rPr lang="en-US" i="1" dirty="0">
                    <a:latin typeface="Candara" panose="020E0502030303020204" pitchFamily="34" charset="0"/>
                  </a:rPr>
                  <a:t>: </a:t>
                </a:r>
                <a:r>
                  <a:rPr lang="en-US" i="1" dirty="0" err="1">
                    <a:latin typeface="Candara" panose="020E0502030303020204" pitchFamily="34" charset="0"/>
                  </a:rPr>
                  <a:t>i</a:t>
                </a:r>
                <a:r>
                  <a:rPr lang="en-US" i="1" dirty="0">
                    <a:latin typeface="Candara" panose="020E0502030303020204" pitchFamily="34" charset="0"/>
                  </a:rPr>
                  <a:t> </a:t>
                </a:r>
                <a:r>
                  <a:rPr lang="en-US" dirty="0">
                    <a:latin typeface="Candara" panose="020E0502030303020204" pitchFamily="34" charset="0"/>
                  </a:rPr>
                  <a:t>⇐ 0.</a:t>
                </a:r>
              </a:p>
              <a:p>
                <a:pPr marL="0" indent="0">
                  <a:buNone/>
                </a:pPr>
                <a:r>
                  <a:rPr lang="it-IT" b="1" i="1" dirty="0">
                    <a:latin typeface="Candara" panose="020E0502030303020204" pitchFamily="34" charset="0"/>
                  </a:rPr>
                  <a:t>Pasul 1. </a:t>
                </a:r>
                <a:r>
                  <a:rPr lang="it-IT" dirty="0">
                    <a:latin typeface="Candara" panose="020E0502030303020204" pitchFamily="34" charset="0"/>
                  </a:rPr>
                  <a:t>Determinarea mijlocului segmentului </a:t>
                </a:r>
                <a:r>
                  <a:rPr lang="ro-RO" dirty="0" smtClean="0">
                    <a:latin typeface="Candara" panose="020E0502030303020204" pitchFamily="34" charset="0"/>
                  </a:rPr>
                  <a:t>c</a:t>
                </a:r>
                <a:r>
                  <a:rPr lang="en-US" dirty="0">
                    <a:latin typeface="Candara" panose="020E0502030303020204" pitchFamily="34" charset="0"/>
                  </a:rPr>
                  <a:t> </a:t>
                </a:r>
                <a:r>
                  <a:rPr lang="en-US" dirty="0" smtClean="0">
                    <a:latin typeface="Candara" panose="020E0502030303020204" pitchFamily="34" charset="0"/>
                  </a:rPr>
                  <a:t>⇐</a:t>
                </a:r>
                <a:r>
                  <a:rPr lang="ro-RO" dirty="0" smtClean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/>
                          </a:rPr>
                          <m:t>𝑎</m:t>
                        </m:r>
                        <m:r>
                          <a:rPr lang="ro-RO" b="0" i="1" smtClean="0">
                            <a:latin typeface="Cambria Math"/>
                          </a:rPr>
                          <m:t>+</m:t>
                        </m:r>
                        <m:r>
                          <a:rPr lang="ro-RO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dirty="0" smtClean="0">
                    <a:latin typeface="Candara" panose="020E0502030303020204" pitchFamily="34" charset="0"/>
                  </a:rPr>
                  <a:t>.</a:t>
                </a:r>
                <a:endParaRPr lang="it-IT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vi-VN" b="1" i="1" dirty="0">
                    <a:latin typeface="Candara" panose="020E0502030303020204" pitchFamily="34" charset="0"/>
                  </a:rPr>
                  <a:t>Pasul 2. </a:t>
                </a:r>
                <a:r>
                  <a:rPr lang="vi-VN" dirty="0">
                    <a:latin typeface="Candara" panose="020E0502030303020204" pitchFamily="34" charset="0"/>
                  </a:rPr>
                  <a:t>Reducerea segmentului ce conţine soluţia: dacă </a:t>
                </a:r>
                <a:r>
                  <a:rPr lang="ro-RO" dirty="0" smtClean="0">
                    <a:latin typeface="Candara" panose="020E0502030303020204" pitchFamily="34" charset="0"/>
                  </a:rPr>
                  <a:t>    </a:t>
                </a:r>
                <a:r>
                  <a:rPr lang="vi-VN" i="1" dirty="0" smtClean="0">
                    <a:latin typeface="Candara" panose="020E0502030303020204" pitchFamily="34" charset="0"/>
                  </a:rPr>
                  <a:t>f</a:t>
                </a:r>
                <a:r>
                  <a:rPr lang="vi-VN" dirty="0" smtClean="0">
                    <a:latin typeface="Candara" panose="020E0502030303020204" pitchFamily="34" charset="0"/>
                  </a:rPr>
                  <a:t>(</a:t>
                </a:r>
                <a:r>
                  <a:rPr lang="vi-VN" i="1" dirty="0" smtClean="0">
                    <a:latin typeface="Candara" panose="020E0502030303020204" pitchFamily="34" charset="0"/>
                  </a:rPr>
                  <a:t>c</a:t>
                </a:r>
                <a:r>
                  <a:rPr lang="vi-VN" dirty="0">
                    <a:latin typeface="Candara" panose="020E0502030303020204" pitchFamily="34" charset="0"/>
                  </a:rPr>
                  <a:t>) = </a:t>
                </a:r>
                <a:r>
                  <a:rPr lang="vi-VN" dirty="0" smtClean="0">
                    <a:latin typeface="Candara" panose="020E0502030303020204" pitchFamily="34" charset="0"/>
                  </a:rPr>
                  <a:t>0,</a:t>
                </a:r>
                <a:r>
                  <a:rPr lang="ro-RO" dirty="0" smtClean="0">
                    <a:latin typeface="Candara" panose="020E0502030303020204" pitchFamily="34" charset="0"/>
                  </a:rPr>
                  <a:t> </a:t>
                </a:r>
                <a:r>
                  <a:rPr lang="vi-VN" dirty="0" smtClean="0">
                    <a:latin typeface="Candara" panose="020E0502030303020204" pitchFamily="34" charset="0"/>
                  </a:rPr>
                  <a:t>atunci </a:t>
                </a:r>
                <a:r>
                  <a:rPr lang="vi-VN" dirty="0">
                    <a:latin typeface="Candara" panose="020E0502030303020204" pitchFamily="34" charset="0"/>
                  </a:rPr>
                  <a:t>soluţia calculată este </a:t>
                </a:r>
                <a:r>
                  <a:rPr lang="vi-VN" i="1" dirty="0">
                    <a:latin typeface="Candara" panose="020E0502030303020204" pitchFamily="34" charset="0"/>
                  </a:rPr>
                  <a:t>x </a:t>
                </a:r>
                <a:r>
                  <a:rPr lang="vi-VN" dirty="0">
                    <a:latin typeface="Candara" panose="020E0502030303020204" pitchFamily="34" charset="0"/>
                  </a:rPr>
                  <a:t>= </a:t>
                </a:r>
                <a:r>
                  <a:rPr lang="vi-VN" i="1" dirty="0">
                    <a:latin typeface="Candara" panose="020E0502030303020204" pitchFamily="34" charset="0"/>
                  </a:rPr>
                  <a:t>c</a:t>
                </a:r>
                <a:r>
                  <a:rPr lang="vi-VN" dirty="0">
                    <a:latin typeface="Candara" panose="020E0502030303020204" pitchFamily="34" charset="0"/>
                  </a:rPr>
                  <a:t>. </a:t>
                </a:r>
                <a:r>
                  <a:rPr lang="vi-VN" dirty="0" smtClean="0">
                    <a:latin typeface="Candara" panose="020E0502030303020204" pitchFamily="34" charset="0"/>
                  </a:rPr>
                  <a:t>SF</a:t>
                </a:r>
                <a:r>
                  <a:rPr lang="ro-RO" dirty="0">
                    <a:latin typeface="Candara" panose="020E0502030303020204" pitchFamily="34" charset="0"/>
                  </a:rPr>
                  <a:t>Â</a:t>
                </a:r>
                <a:r>
                  <a:rPr lang="vi-VN" dirty="0" smtClean="0">
                    <a:latin typeface="Candara" panose="020E0502030303020204" pitchFamily="34" charset="0"/>
                  </a:rPr>
                  <a:t>RŞIT</a:t>
                </a:r>
                <a:r>
                  <a:rPr lang="vi-VN" dirty="0"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Candara" panose="020E0502030303020204" pitchFamily="34" charset="0"/>
                  </a:rPr>
                  <a:t>In caz contrar, dacă </a:t>
                </a:r>
                <a:r>
                  <a:rPr lang="vi-VN" i="1" dirty="0">
                    <a:latin typeface="Candara" panose="020E0502030303020204" pitchFamily="34" charset="0"/>
                  </a:rPr>
                  <a:t>f </a:t>
                </a:r>
                <a:r>
                  <a:rPr lang="vi-VN" dirty="0">
                    <a:latin typeface="Candara" panose="020E0502030303020204" pitchFamily="34" charset="0"/>
                  </a:rPr>
                  <a:t>(</a:t>
                </a:r>
                <a:r>
                  <a:rPr lang="vi-VN" i="1" dirty="0">
                    <a:latin typeface="Candara" panose="020E0502030303020204" pitchFamily="34" charset="0"/>
                  </a:rPr>
                  <a:t>a</a:t>
                </a:r>
                <a:r>
                  <a:rPr lang="vi-VN" dirty="0">
                    <a:latin typeface="Candara" panose="020E0502030303020204" pitchFamily="34" charset="0"/>
                  </a:rPr>
                  <a:t>) </a:t>
                </a:r>
                <a:r>
                  <a:rPr lang="ro-RO" dirty="0" smtClean="0">
                    <a:latin typeface="Candara" panose="020E0502030303020204" pitchFamily="34" charset="0"/>
                  </a:rPr>
                  <a:t>x</a:t>
                </a:r>
                <a:r>
                  <a:rPr lang="vi-VN" dirty="0" smtClean="0">
                    <a:latin typeface="Candara" panose="020E0502030303020204" pitchFamily="34" charset="0"/>
                  </a:rPr>
                  <a:t> </a:t>
                </a:r>
                <a:r>
                  <a:rPr lang="vi-VN" i="1" dirty="0">
                    <a:latin typeface="Candara" panose="020E0502030303020204" pitchFamily="34" charset="0"/>
                  </a:rPr>
                  <a:t>f </a:t>
                </a:r>
                <a:r>
                  <a:rPr lang="vi-VN" dirty="0">
                    <a:latin typeface="Candara" panose="020E0502030303020204" pitchFamily="34" charset="0"/>
                  </a:rPr>
                  <a:t>(</a:t>
                </a:r>
                <a:r>
                  <a:rPr lang="vi-VN" i="1" dirty="0">
                    <a:latin typeface="Candara" panose="020E0502030303020204" pitchFamily="34" charset="0"/>
                  </a:rPr>
                  <a:t>c</a:t>
                </a:r>
                <a:r>
                  <a:rPr lang="vi-VN" dirty="0">
                    <a:latin typeface="Candara" panose="020E0502030303020204" pitchFamily="34" charset="0"/>
                  </a:rPr>
                  <a:t>) &gt; 0, atunci </a:t>
                </a:r>
                <a:r>
                  <a:rPr lang="vi-VN" i="1" dirty="0">
                    <a:latin typeface="Candara" panose="020E0502030303020204" pitchFamily="34" charset="0"/>
                  </a:rPr>
                  <a:t>a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c</a:t>
                </a:r>
                <a:r>
                  <a:rPr lang="vi-VN" dirty="0">
                    <a:latin typeface="Candara" panose="020E0502030303020204" pitchFamily="34" charset="0"/>
                  </a:rPr>
                  <a:t>; </a:t>
                </a:r>
                <a:r>
                  <a:rPr lang="vi-VN" i="1" dirty="0">
                    <a:latin typeface="Candara" panose="020E0502030303020204" pitchFamily="34" charset="0"/>
                  </a:rPr>
                  <a:t>b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b</a:t>
                </a:r>
                <a:r>
                  <a:rPr lang="vi-VN" dirty="0">
                    <a:latin typeface="Candara" panose="020E0502030303020204" pitchFamily="34" charset="0"/>
                  </a:rPr>
                  <a:t>, </a:t>
                </a:r>
                <a:r>
                  <a:rPr lang="ro-RO" dirty="0" smtClean="0">
                    <a:latin typeface="Candara" panose="020E0502030303020204" pitchFamily="34" charset="0"/>
                  </a:rPr>
                  <a:t>    </a:t>
                </a:r>
                <a:r>
                  <a:rPr lang="vi-VN" dirty="0" smtClean="0">
                    <a:latin typeface="Candara" panose="020E0502030303020204" pitchFamily="34" charset="0"/>
                  </a:rPr>
                  <a:t>altfel </a:t>
                </a:r>
                <a:r>
                  <a:rPr lang="vi-VN" i="1" dirty="0">
                    <a:latin typeface="Candara" panose="020E0502030303020204" pitchFamily="34" charset="0"/>
                  </a:rPr>
                  <a:t>a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a</a:t>
                </a:r>
                <a:r>
                  <a:rPr lang="vi-VN" dirty="0">
                    <a:latin typeface="Candara" panose="020E0502030303020204" pitchFamily="34" charset="0"/>
                  </a:rPr>
                  <a:t>; </a:t>
                </a:r>
                <a:r>
                  <a:rPr lang="vi-VN" i="1" dirty="0">
                    <a:latin typeface="Candara" panose="020E0502030303020204" pitchFamily="34" charset="0"/>
                  </a:rPr>
                  <a:t>b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c</a:t>
                </a:r>
                <a:r>
                  <a:rPr lang="vi-VN" dirty="0"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vi-VN" b="1" i="1" dirty="0">
                    <a:latin typeface="Candara" panose="020E0502030303020204" pitchFamily="34" charset="0"/>
                  </a:rPr>
                  <a:t>Pasul 3. </a:t>
                </a:r>
                <a:r>
                  <a:rPr lang="vi-VN" i="1" dirty="0">
                    <a:latin typeface="Candara" panose="020E0502030303020204" pitchFamily="34" charset="0"/>
                  </a:rPr>
                  <a:t>i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i </a:t>
                </a:r>
                <a:r>
                  <a:rPr lang="vi-VN" dirty="0">
                    <a:latin typeface="Candara" panose="020E0502030303020204" pitchFamily="34" charset="0"/>
                  </a:rPr>
                  <a:t>+ 1. Dacă </a:t>
                </a:r>
                <a:r>
                  <a:rPr lang="vi-VN" i="1" dirty="0">
                    <a:latin typeface="Candara" panose="020E0502030303020204" pitchFamily="34" charset="0"/>
                  </a:rPr>
                  <a:t>i </a:t>
                </a:r>
                <a:r>
                  <a:rPr lang="vi-VN" dirty="0">
                    <a:latin typeface="Candara" panose="020E0502030303020204" pitchFamily="34" charset="0"/>
                  </a:rPr>
                  <a:t>= </a:t>
                </a:r>
                <a:r>
                  <a:rPr lang="vi-VN" i="1" dirty="0">
                    <a:latin typeface="Candara" panose="020E0502030303020204" pitchFamily="34" charset="0"/>
                  </a:rPr>
                  <a:t>n</a:t>
                </a:r>
                <a:r>
                  <a:rPr lang="vi-VN" dirty="0">
                    <a:latin typeface="Candara" panose="020E0502030303020204" pitchFamily="34" charset="0"/>
                  </a:rPr>
                  <a:t>, atunci soluţia calculată este </a:t>
                </a:r>
                <a:r>
                  <a:rPr lang="ro-RO" dirty="0" smtClean="0">
                    <a:latin typeface="Candara" panose="020E0502030303020204" pitchFamily="34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/>
                          </a:rPr>
                          <m:t>𝑎</m:t>
                        </m:r>
                        <m:r>
                          <a:rPr lang="ro-RO" b="0" i="1" smtClean="0">
                            <a:latin typeface="Cambria Math"/>
                          </a:rPr>
                          <m:t>+</m:t>
                        </m:r>
                        <m:r>
                          <a:rPr lang="ro-RO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dirty="0" smtClean="0">
                    <a:latin typeface="Candara" panose="020E0502030303020204" pitchFamily="34" charset="0"/>
                  </a:rPr>
                  <a:t>. </a:t>
                </a:r>
                <a:r>
                  <a:rPr lang="vi-VN" dirty="0">
                    <a:latin typeface="Candara" panose="020E0502030303020204" pitchFamily="34" charset="0"/>
                  </a:rPr>
                  <a:t>SFIRŞIT.</a:t>
                </a:r>
              </a:p>
              <a:p>
                <a:pPr marL="0" indent="0">
                  <a:buNone/>
                </a:pPr>
                <a:r>
                  <a:rPr lang="ro-RO" dirty="0">
                    <a:latin typeface="Candara" panose="020E0502030303020204" pitchFamily="34" charset="0"/>
                  </a:rPr>
                  <a:t>Î</a:t>
                </a:r>
                <a:r>
                  <a:rPr lang="it-IT" dirty="0" smtClean="0">
                    <a:latin typeface="Candara" panose="020E0502030303020204" pitchFamily="34" charset="0"/>
                  </a:rPr>
                  <a:t>n </a:t>
                </a:r>
                <a:r>
                  <a:rPr lang="it-IT" dirty="0">
                    <a:latin typeface="Candara" panose="020E0502030303020204" pitchFamily="34" charset="0"/>
                  </a:rPr>
                  <a:t>caz contrar, se revine la </a:t>
                </a:r>
                <a:r>
                  <a:rPr lang="it-IT" i="1" dirty="0">
                    <a:latin typeface="Candara" panose="020E0502030303020204" pitchFamily="34" charset="0"/>
                  </a:rPr>
                  <a:t>pasul 1</a:t>
                </a:r>
                <a:r>
                  <a:rPr lang="it-IT" dirty="0">
                    <a:latin typeface="Candara" panose="020E0502030303020204" pitchFamily="34" charset="0"/>
                  </a:rPr>
                  <a:t>.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88" t="-3180" r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ndara" panose="020E0502030303020204" pitchFamily="34" charset="0"/>
              </a:rPr>
              <a:t>Algoritmul de calcul pentru un număr prestabilit n de divizări consecutive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888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000" dirty="0">
                <a:latin typeface="Candara" panose="020E0502030303020204" pitchFamily="34" charset="0"/>
              </a:rPr>
              <a:t>Să se determine o rădăcină a ecuaţiei </a:t>
            </a:r>
            <a:r>
              <a:rPr lang="vi-VN" sz="2000" i="1" dirty="0" smtClean="0">
                <a:latin typeface="Candara" panose="020E0502030303020204" pitchFamily="34" charset="0"/>
              </a:rPr>
              <a:t>x</a:t>
            </a:r>
            <a:r>
              <a:rPr lang="ro-RO" sz="2000" baseline="30000" dirty="0">
                <a:latin typeface="Candara" panose="020E0502030303020204" pitchFamily="34" charset="0"/>
              </a:rPr>
              <a:t>4</a:t>
            </a:r>
            <a:r>
              <a:rPr lang="vi-VN" sz="2000" dirty="0" smtClean="0">
                <a:latin typeface="Candara" panose="020E0502030303020204" pitchFamily="34" charset="0"/>
              </a:rPr>
              <a:t> </a:t>
            </a:r>
            <a:r>
              <a:rPr lang="vi-VN" sz="2000" i="1" dirty="0">
                <a:latin typeface="Candara" panose="020E0502030303020204" pitchFamily="34" charset="0"/>
              </a:rPr>
              <a:t>+ </a:t>
            </a:r>
            <a:r>
              <a:rPr lang="vi-VN" sz="2000" dirty="0" smtClean="0">
                <a:latin typeface="Candara" panose="020E0502030303020204" pitchFamily="34" charset="0"/>
              </a:rPr>
              <a:t>2</a:t>
            </a:r>
            <a:r>
              <a:rPr lang="vi-VN" sz="2000" i="1" dirty="0" smtClean="0">
                <a:latin typeface="Candara" panose="020E0502030303020204" pitchFamily="34" charset="0"/>
              </a:rPr>
              <a:t>x</a:t>
            </a:r>
            <a:r>
              <a:rPr lang="ro-RO" sz="2000" baseline="30000" dirty="0">
                <a:latin typeface="Candara" panose="020E0502030303020204" pitchFamily="34" charset="0"/>
              </a:rPr>
              <a:t>3</a:t>
            </a:r>
            <a:r>
              <a:rPr lang="vi-VN" sz="2000" dirty="0" smtClean="0">
                <a:latin typeface="Candara" panose="020E0502030303020204" pitchFamily="34" charset="0"/>
              </a:rPr>
              <a:t> </a:t>
            </a:r>
            <a:r>
              <a:rPr lang="vi-VN" sz="2000" i="1" dirty="0">
                <a:latin typeface="Candara" panose="020E0502030303020204" pitchFamily="34" charset="0"/>
              </a:rPr>
              <a:t>– x –</a:t>
            </a:r>
            <a:r>
              <a:rPr lang="vi-VN" sz="2000" dirty="0">
                <a:latin typeface="Candara" panose="020E0502030303020204" pitchFamily="34" charset="0"/>
              </a:rPr>
              <a:t>1 </a:t>
            </a:r>
            <a:r>
              <a:rPr lang="vi-VN" sz="2000" i="1" dirty="0">
                <a:latin typeface="Candara" panose="020E0502030303020204" pitchFamily="34" charset="0"/>
              </a:rPr>
              <a:t>= </a:t>
            </a:r>
            <a:r>
              <a:rPr lang="vi-VN" sz="2000" dirty="0">
                <a:latin typeface="Candara" panose="020E0502030303020204" pitchFamily="34" charset="0"/>
              </a:rPr>
              <a:t>0 pe </a:t>
            </a:r>
            <a:r>
              <a:rPr lang="vi-VN" sz="2000" dirty="0" smtClean="0">
                <a:latin typeface="Candara" panose="020E0502030303020204" pitchFamily="34" charset="0"/>
              </a:rPr>
              <a:t>segmentul</a:t>
            </a:r>
            <a:r>
              <a:rPr lang="ro-RO" sz="2000" dirty="0" smtClean="0">
                <a:latin typeface="Candara" panose="020E0502030303020204" pitchFamily="34" charset="0"/>
              </a:rPr>
              <a:t> </a:t>
            </a:r>
            <a:r>
              <a:rPr lang="it-IT" sz="2000" dirty="0" smtClean="0">
                <a:latin typeface="Candara" panose="020E0502030303020204" pitchFamily="34" charset="0"/>
              </a:rPr>
              <a:t>[0</a:t>
            </a:r>
            <a:r>
              <a:rPr lang="it-IT" sz="2000" dirty="0">
                <a:latin typeface="Candara" panose="020E0502030303020204" pitchFamily="34" charset="0"/>
              </a:rPr>
              <a:t>, 1] pentru 16 divizări consecutive</a:t>
            </a:r>
            <a:r>
              <a:rPr lang="it-IT" sz="2000" dirty="0" smtClean="0">
                <a:latin typeface="Candara" panose="020E0502030303020204" pitchFamily="34" charset="0"/>
              </a:rPr>
              <a:t>.</a:t>
            </a:r>
            <a:endParaRPr lang="ro-RO" sz="20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ro-RO" sz="20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ro-RO" sz="1200" b="1" dirty="0">
                <a:latin typeface="Candara" panose="020E0502030303020204" pitchFamily="34" charset="0"/>
              </a:rPr>
              <a:t>p</a:t>
            </a:r>
            <a:r>
              <a:rPr lang="ro-RO" sz="1200" b="1" dirty="0" smtClean="0">
                <a:latin typeface="Candara" panose="020E0502030303020204" pitchFamily="34" charset="0"/>
              </a:rPr>
              <a:t>rogram</a:t>
            </a:r>
            <a:r>
              <a:rPr lang="ro-RO" sz="1200" dirty="0" smtClean="0">
                <a:latin typeface="Candara" panose="020E0502030303020204" pitchFamily="34" charset="0"/>
              </a:rPr>
              <a:t> cn05;</a:t>
            </a:r>
          </a:p>
          <a:p>
            <a:pPr marL="0" indent="0">
              <a:buNone/>
            </a:pPr>
            <a:r>
              <a:rPr lang="en-US" sz="1200" b="1" dirty="0" err="1">
                <a:latin typeface="Candara" panose="020E0502030303020204" pitchFamily="34" charset="0"/>
              </a:rPr>
              <a:t>var</a:t>
            </a:r>
            <a:r>
              <a:rPr lang="en-US" sz="1200" b="1" dirty="0">
                <a:latin typeface="Candara" panose="020E0502030303020204" pitchFamily="34" charset="0"/>
              </a:rPr>
              <a:t> </a:t>
            </a:r>
            <a:r>
              <a:rPr lang="en-US" sz="1200" dirty="0" err="1">
                <a:latin typeface="Candara" panose="020E0502030303020204" pitchFamily="34" charset="0"/>
              </a:rPr>
              <a:t>a,b,c</a:t>
            </a:r>
            <a:r>
              <a:rPr lang="en-US" sz="1200" dirty="0">
                <a:latin typeface="Candara" panose="020E0502030303020204" pitchFamily="34" charset="0"/>
              </a:rPr>
              <a:t>: real;</a:t>
            </a:r>
          </a:p>
          <a:p>
            <a:pPr marL="0" indent="0">
              <a:buNone/>
            </a:pPr>
            <a:r>
              <a:rPr lang="en-US" sz="1200" dirty="0" err="1">
                <a:latin typeface="Candara" panose="020E0502030303020204" pitchFamily="34" charset="0"/>
              </a:rPr>
              <a:t>i,n:integer</a:t>
            </a:r>
            <a:r>
              <a:rPr lang="en-US" sz="1200" dirty="0"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andara" panose="020E0502030303020204" pitchFamily="34" charset="0"/>
              </a:rPr>
              <a:t>function </a:t>
            </a:r>
            <a:r>
              <a:rPr lang="en-US" sz="1200" dirty="0">
                <a:latin typeface="Candara" panose="020E0502030303020204" pitchFamily="34" charset="0"/>
              </a:rPr>
              <a:t>f(</a:t>
            </a:r>
            <a:r>
              <a:rPr lang="en-US" sz="1200" dirty="0" err="1">
                <a:latin typeface="Candara" panose="020E0502030303020204" pitchFamily="34" charset="0"/>
              </a:rPr>
              <a:t>x:real</a:t>
            </a:r>
            <a:r>
              <a:rPr lang="en-US" sz="1200" dirty="0">
                <a:latin typeface="Candara" panose="020E0502030303020204" pitchFamily="34" charset="0"/>
              </a:rPr>
              <a:t>):real;</a:t>
            </a:r>
          </a:p>
          <a:p>
            <a:pPr marL="0" indent="0">
              <a:buNone/>
            </a:pPr>
            <a:r>
              <a:rPr lang="en-US" sz="1200" b="1" dirty="0">
                <a:latin typeface="Candara" panose="020E0502030303020204" pitchFamily="34" charset="0"/>
              </a:rPr>
              <a:t>begin </a:t>
            </a:r>
            <a:r>
              <a:rPr lang="en-US" sz="1200" dirty="0">
                <a:latin typeface="Candara" panose="020E0502030303020204" pitchFamily="34" charset="0"/>
              </a:rPr>
              <a:t>f:=sqr(sqr(x))+2*x*sqr(x)-x-1;</a:t>
            </a:r>
            <a:r>
              <a:rPr lang="en-US" sz="1200" b="1" dirty="0">
                <a:latin typeface="Candara" panose="020E0502030303020204" pitchFamily="34" charset="0"/>
              </a:rPr>
              <a:t>end;</a:t>
            </a:r>
          </a:p>
          <a:p>
            <a:pPr marL="0" indent="0">
              <a:buNone/>
            </a:pPr>
            <a:r>
              <a:rPr lang="en-US" sz="1200" b="1" dirty="0">
                <a:latin typeface="Candara" panose="020E0502030303020204" pitchFamily="34" charset="0"/>
              </a:rPr>
              <a:t>begin </a:t>
            </a:r>
            <a:r>
              <a:rPr lang="en-US" sz="1200" dirty="0">
                <a:latin typeface="Candara" panose="020E0502030303020204" pitchFamily="34" charset="0"/>
              </a:rPr>
              <a:t>a:=0; b:=1; n:=16;</a:t>
            </a:r>
          </a:p>
          <a:p>
            <a:pPr marL="0" indent="0">
              <a:buNone/>
            </a:pPr>
            <a:r>
              <a:rPr lang="pt-BR" sz="1200" b="1" dirty="0">
                <a:latin typeface="Candara" panose="020E0502030303020204" pitchFamily="34" charset="0"/>
              </a:rPr>
              <a:t>for </a:t>
            </a:r>
            <a:r>
              <a:rPr lang="pt-BR" sz="1200" dirty="0">
                <a:latin typeface="Candara" panose="020E0502030303020204" pitchFamily="34" charset="0"/>
              </a:rPr>
              <a:t>i:=1 </a:t>
            </a:r>
            <a:r>
              <a:rPr lang="pt-BR" sz="1200" b="1" dirty="0">
                <a:latin typeface="Candara" panose="020E0502030303020204" pitchFamily="34" charset="0"/>
              </a:rPr>
              <a:t>to </a:t>
            </a:r>
            <a:r>
              <a:rPr lang="pt-BR" sz="1200" dirty="0">
                <a:latin typeface="Candara" panose="020E0502030303020204" pitchFamily="34" charset="0"/>
              </a:rPr>
              <a:t>n </a:t>
            </a:r>
            <a:r>
              <a:rPr lang="pt-BR" sz="1200" b="1" dirty="0">
                <a:latin typeface="Candara" panose="020E0502030303020204" pitchFamily="34" charset="0"/>
              </a:rPr>
              <a:t>do</a:t>
            </a:r>
          </a:p>
          <a:p>
            <a:pPr marL="0" indent="0">
              <a:buNone/>
            </a:pPr>
            <a:r>
              <a:rPr lang="en-US" sz="1200" b="1" dirty="0">
                <a:latin typeface="Candara" panose="020E0502030303020204" pitchFamily="34" charset="0"/>
              </a:rPr>
              <a:t>begin </a:t>
            </a:r>
            <a:r>
              <a:rPr lang="en-US" sz="1200" dirty="0">
                <a:latin typeface="Candara" panose="020E0502030303020204" pitchFamily="34" charset="0"/>
              </a:rPr>
              <a:t>c:=(b+a)/2;</a:t>
            </a:r>
          </a:p>
          <a:p>
            <a:pPr marL="0" indent="0">
              <a:buNone/>
            </a:pPr>
            <a:r>
              <a:rPr lang="en-US" sz="1200" b="1" dirty="0" err="1">
                <a:latin typeface="Candara" panose="020E0502030303020204" pitchFamily="34" charset="0"/>
              </a:rPr>
              <a:t>writeln</a:t>
            </a:r>
            <a:r>
              <a:rPr lang="en-US" sz="1200" dirty="0">
                <a:latin typeface="Candara" panose="020E0502030303020204" pitchFamily="34" charset="0"/>
              </a:rPr>
              <a:t>(’</a:t>
            </a:r>
            <a:r>
              <a:rPr lang="en-US" sz="1200" dirty="0" err="1">
                <a:latin typeface="Candara" panose="020E0502030303020204" pitchFamily="34" charset="0"/>
              </a:rPr>
              <a:t>i</a:t>
            </a:r>
            <a:r>
              <a:rPr lang="en-US" sz="1200" dirty="0">
                <a:latin typeface="Candara" panose="020E0502030303020204" pitchFamily="34" charset="0"/>
              </a:rPr>
              <a:t>=’,i:3,’ x=’,c:10:8,’ f(x)=’,f(c):12:8);</a:t>
            </a:r>
          </a:p>
          <a:p>
            <a:pPr marL="0" indent="0">
              <a:buNone/>
            </a:pPr>
            <a:r>
              <a:rPr lang="en-US" sz="1200" b="1" dirty="0">
                <a:latin typeface="Candara" panose="020E0502030303020204" pitchFamily="34" charset="0"/>
              </a:rPr>
              <a:t>if </a:t>
            </a:r>
            <a:r>
              <a:rPr lang="en-US" sz="1200" dirty="0">
                <a:latin typeface="Candara" panose="020E0502030303020204" pitchFamily="34" charset="0"/>
              </a:rPr>
              <a:t>f(c)=0 </a:t>
            </a:r>
            <a:r>
              <a:rPr lang="en-US" sz="1200" b="1" dirty="0">
                <a:latin typeface="Candara" panose="020E0502030303020204" pitchFamily="34" charset="0"/>
              </a:rPr>
              <a:t>then </a:t>
            </a:r>
            <a:r>
              <a:rPr lang="en-US" sz="1200" dirty="0">
                <a:latin typeface="Candara" panose="020E0502030303020204" pitchFamily="34" charset="0"/>
              </a:rPr>
              <a:t>break3</a:t>
            </a:r>
          </a:p>
          <a:p>
            <a:pPr marL="0" indent="0">
              <a:buNone/>
            </a:pPr>
            <a:r>
              <a:rPr lang="en-US" sz="1200" b="1" dirty="0">
                <a:latin typeface="Candara" panose="020E0502030303020204" pitchFamily="34" charset="0"/>
              </a:rPr>
              <a:t>else if </a:t>
            </a:r>
            <a:r>
              <a:rPr lang="en-US" sz="1200" dirty="0">
                <a:latin typeface="Candara" panose="020E0502030303020204" pitchFamily="34" charset="0"/>
              </a:rPr>
              <a:t>f(c)*f(a)&gt;0 </a:t>
            </a:r>
            <a:r>
              <a:rPr lang="en-US" sz="1200" b="1" dirty="0">
                <a:latin typeface="Candara" panose="020E0502030303020204" pitchFamily="34" charset="0"/>
              </a:rPr>
              <a:t>then </a:t>
            </a:r>
            <a:r>
              <a:rPr lang="en-US" sz="1200" dirty="0">
                <a:latin typeface="Candara" panose="020E0502030303020204" pitchFamily="34" charset="0"/>
              </a:rPr>
              <a:t>a:=c </a:t>
            </a:r>
            <a:r>
              <a:rPr lang="en-US" sz="1200" b="1" dirty="0">
                <a:latin typeface="Candara" panose="020E0502030303020204" pitchFamily="34" charset="0"/>
              </a:rPr>
              <a:t>else </a:t>
            </a:r>
            <a:r>
              <a:rPr lang="en-US" sz="1200" dirty="0">
                <a:latin typeface="Candara" panose="020E0502030303020204" pitchFamily="34" charset="0"/>
              </a:rPr>
              <a:t>b:=c;</a:t>
            </a:r>
          </a:p>
          <a:p>
            <a:pPr marL="0" indent="0">
              <a:buNone/>
            </a:pPr>
            <a:r>
              <a:rPr lang="en-US" sz="1200" b="1" dirty="0">
                <a:latin typeface="Candara" panose="020E0502030303020204" pitchFamily="34" charset="0"/>
              </a:rPr>
              <a:t>end;</a:t>
            </a:r>
          </a:p>
          <a:p>
            <a:pPr marL="0" indent="0">
              <a:buNone/>
            </a:pPr>
            <a:r>
              <a:rPr lang="en-US" sz="1200" b="1" dirty="0">
                <a:latin typeface="Candara" panose="020E0502030303020204" pitchFamily="34" charset="0"/>
              </a:rPr>
              <a:t>end.</a:t>
            </a:r>
            <a:endParaRPr lang="ro-RO" sz="1200" dirty="0" smtClean="0">
              <a:latin typeface="Candara" panose="020E0502030303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de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b="1" i="1" dirty="0">
                    <a:latin typeface="Candara" panose="020E0502030303020204" pitchFamily="34" charset="0"/>
                  </a:rPr>
                  <a:t>Pasul 1. </a:t>
                </a:r>
                <a:r>
                  <a:rPr lang="it-IT" dirty="0">
                    <a:latin typeface="Candara" panose="020E0502030303020204" pitchFamily="34" charset="0"/>
                  </a:rPr>
                  <a:t>Determinarea mijlocului segmentului </a:t>
                </a:r>
                <a:r>
                  <a:rPr lang="ro-RO" dirty="0">
                    <a:latin typeface="Candara" panose="020E0502030303020204" pitchFamily="34" charset="0"/>
                  </a:rPr>
                  <a:t>c</a:t>
                </a:r>
                <a:r>
                  <a:rPr lang="en-US" dirty="0">
                    <a:latin typeface="Candara" panose="020E0502030303020204" pitchFamily="34" charset="0"/>
                  </a:rPr>
                  <a:t> ⇐</a:t>
                </a:r>
                <a:r>
                  <a:rPr lang="ro-RO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i="1">
                            <a:latin typeface="Cambria Math"/>
                          </a:rPr>
                          <m:t>𝑎</m:t>
                        </m:r>
                        <m:r>
                          <a:rPr lang="ro-RO" i="1">
                            <a:latin typeface="Cambria Math"/>
                          </a:rPr>
                          <m:t>+</m:t>
                        </m:r>
                        <m:r>
                          <a:rPr lang="ro-RO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o-RO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dirty="0">
                    <a:latin typeface="Candara" panose="020E0502030303020204" pitchFamily="34" charset="0"/>
                  </a:rPr>
                  <a:t>.</a:t>
                </a:r>
                <a:endParaRPr lang="it-IT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vi-VN" b="1" i="1" dirty="0" smtClean="0">
                    <a:latin typeface="Candara" panose="020E0502030303020204" pitchFamily="34" charset="0"/>
                  </a:rPr>
                  <a:t>Pasul 2. </a:t>
                </a:r>
                <a:r>
                  <a:rPr lang="vi-VN" dirty="0" smtClean="0">
                    <a:latin typeface="Candara" panose="020E0502030303020204" pitchFamily="34" charset="0"/>
                  </a:rPr>
                  <a:t>Dacă </a:t>
                </a:r>
                <a:r>
                  <a:rPr lang="vi-VN" i="1" dirty="0" smtClean="0">
                    <a:latin typeface="Candara" panose="020E0502030303020204" pitchFamily="34" charset="0"/>
                  </a:rPr>
                  <a:t>f</a:t>
                </a:r>
                <a:r>
                  <a:rPr lang="vi-VN" dirty="0" smtClean="0">
                    <a:latin typeface="Candara" panose="020E0502030303020204" pitchFamily="34" charset="0"/>
                  </a:rPr>
                  <a:t>(</a:t>
                </a:r>
                <a:r>
                  <a:rPr lang="vi-VN" i="1" dirty="0" smtClean="0">
                    <a:latin typeface="Candara" panose="020E0502030303020204" pitchFamily="34" charset="0"/>
                  </a:rPr>
                  <a:t>c</a:t>
                </a:r>
                <a:r>
                  <a:rPr lang="vi-VN" dirty="0" smtClean="0">
                    <a:latin typeface="Candara" panose="020E0502030303020204" pitchFamily="34" charset="0"/>
                  </a:rPr>
                  <a:t>) = 0, atunci soluţia calculată este </a:t>
                </a:r>
                <a:r>
                  <a:rPr lang="vi-VN" i="1" dirty="0" smtClean="0">
                    <a:latin typeface="Candara" panose="020E0502030303020204" pitchFamily="34" charset="0"/>
                  </a:rPr>
                  <a:t>x </a:t>
                </a:r>
                <a:r>
                  <a:rPr lang="vi-VN" dirty="0" smtClean="0">
                    <a:latin typeface="Candara" panose="020E0502030303020204" pitchFamily="34" charset="0"/>
                  </a:rPr>
                  <a:t>= </a:t>
                </a:r>
                <a:r>
                  <a:rPr lang="vi-VN" i="1" dirty="0" smtClean="0">
                    <a:latin typeface="Candara" panose="020E0502030303020204" pitchFamily="34" charset="0"/>
                  </a:rPr>
                  <a:t>c</a:t>
                </a:r>
                <a:r>
                  <a:rPr lang="vi-VN" dirty="0" smtClean="0">
                    <a:latin typeface="Candara" panose="020E0502030303020204" pitchFamily="34" charset="0"/>
                  </a:rPr>
                  <a:t>. SF</a:t>
                </a:r>
                <a:r>
                  <a:rPr lang="ro-RO" dirty="0" smtClean="0">
                    <a:latin typeface="Candara" panose="020E0502030303020204" pitchFamily="34" charset="0"/>
                  </a:rPr>
                  <a:t>Â</a:t>
                </a:r>
                <a:r>
                  <a:rPr lang="vi-VN" dirty="0" smtClean="0">
                    <a:latin typeface="Candara" panose="020E0502030303020204" pitchFamily="34" charset="0"/>
                  </a:rPr>
                  <a:t>RŞIT.</a:t>
                </a:r>
              </a:p>
              <a:p>
                <a:pPr marL="0" indent="0">
                  <a:buNone/>
                </a:pPr>
                <a:r>
                  <a:rPr lang="ro-RO" dirty="0" smtClean="0">
                    <a:latin typeface="Candara" panose="020E0502030303020204" pitchFamily="34" charset="0"/>
                  </a:rPr>
                  <a:t>Î</a:t>
                </a:r>
                <a:r>
                  <a:rPr lang="vi-VN" dirty="0" smtClean="0">
                    <a:latin typeface="Candara" panose="020E0502030303020204" pitchFamily="34" charset="0"/>
                  </a:rPr>
                  <a:t>n </a:t>
                </a:r>
                <a:r>
                  <a:rPr lang="vi-VN" dirty="0">
                    <a:latin typeface="Candara" panose="020E0502030303020204" pitchFamily="34" charset="0"/>
                  </a:rPr>
                  <a:t>caz contrar, dacă </a:t>
                </a:r>
                <a:r>
                  <a:rPr lang="vi-VN" i="1" dirty="0">
                    <a:latin typeface="Candara" panose="020E0502030303020204" pitchFamily="34" charset="0"/>
                  </a:rPr>
                  <a:t>f </a:t>
                </a:r>
                <a:r>
                  <a:rPr lang="vi-VN" dirty="0">
                    <a:latin typeface="Candara" panose="020E0502030303020204" pitchFamily="34" charset="0"/>
                  </a:rPr>
                  <a:t>(</a:t>
                </a:r>
                <a:r>
                  <a:rPr lang="vi-VN" i="1" dirty="0">
                    <a:latin typeface="Candara" panose="020E0502030303020204" pitchFamily="34" charset="0"/>
                  </a:rPr>
                  <a:t>a</a:t>
                </a:r>
                <a:r>
                  <a:rPr lang="vi-VN" dirty="0">
                    <a:latin typeface="Candara" panose="020E0502030303020204" pitchFamily="34" charset="0"/>
                  </a:rPr>
                  <a:t>) </a:t>
                </a:r>
                <a:r>
                  <a:rPr lang="ro-RO" dirty="0" smtClean="0">
                    <a:latin typeface="Candara" panose="020E0502030303020204" pitchFamily="34" charset="0"/>
                  </a:rPr>
                  <a:t>x</a:t>
                </a:r>
                <a:r>
                  <a:rPr lang="vi-VN" dirty="0" smtClean="0">
                    <a:latin typeface="Candara" panose="020E0502030303020204" pitchFamily="34" charset="0"/>
                  </a:rPr>
                  <a:t> </a:t>
                </a:r>
                <a:r>
                  <a:rPr lang="vi-VN" i="1" dirty="0">
                    <a:latin typeface="Candara" panose="020E0502030303020204" pitchFamily="34" charset="0"/>
                  </a:rPr>
                  <a:t>f </a:t>
                </a:r>
                <a:r>
                  <a:rPr lang="vi-VN" dirty="0">
                    <a:latin typeface="Candara" panose="020E0502030303020204" pitchFamily="34" charset="0"/>
                  </a:rPr>
                  <a:t>(</a:t>
                </a:r>
                <a:r>
                  <a:rPr lang="vi-VN" i="1" dirty="0">
                    <a:latin typeface="Candara" panose="020E0502030303020204" pitchFamily="34" charset="0"/>
                  </a:rPr>
                  <a:t>c</a:t>
                </a:r>
                <a:r>
                  <a:rPr lang="vi-VN" dirty="0">
                    <a:latin typeface="Candara" panose="020E0502030303020204" pitchFamily="34" charset="0"/>
                  </a:rPr>
                  <a:t>) &gt; 0, atunci </a:t>
                </a:r>
                <a:r>
                  <a:rPr lang="vi-VN" i="1" dirty="0">
                    <a:latin typeface="Candara" panose="020E0502030303020204" pitchFamily="34" charset="0"/>
                  </a:rPr>
                  <a:t>a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c</a:t>
                </a:r>
                <a:r>
                  <a:rPr lang="vi-VN" dirty="0">
                    <a:latin typeface="Candara" panose="020E0502030303020204" pitchFamily="34" charset="0"/>
                  </a:rPr>
                  <a:t>; </a:t>
                </a:r>
                <a:r>
                  <a:rPr lang="vi-VN" i="1" dirty="0">
                    <a:latin typeface="Candara" panose="020E0502030303020204" pitchFamily="34" charset="0"/>
                  </a:rPr>
                  <a:t>b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b</a:t>
                </a:r>
                <a:r>
                  <a:rPr lang="vi-VN" dirty="0">
                    <a:latin typeface="Candara" panose="020E0502030303020204" pitchFamily="34" charset="0"/>
                  </a:rPr>
                  <a:t>, altfel </a:t>
                </a:r>
                <a:r>
                  <a:rPr lang="vi-VN" i="1" dirty="0">
                    <a:latin typeface="Candara" panose="020E0502030303020204" pitchFamily="34" charset="0"/>
                  </a:rPr>
                  <a:t>a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a</a:t>
                </a:r>
                <a:r>
                  <a:rPr lang="vi-VN" dirty="0">
                    <a:latin typeface="Candara" panose="020E0502030303020204" pitchFamily="34" charset="0"/>
                  </a:rPr>
                  <a:t>; </a:t>
                </a:r>
                <a:r>
                  <a:rPr lang="vi-VN" i="1" dirty="0">
                    <a:latin typeface="Candara" panose="020E0502030303020204" pitchFamily="34" charset="0"/>
                  </a:rPr>
                  <a:t>b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c</a:t>
                </a:r>
                <a:r>
                  <a:rPr lang="vi-VN" dirty="0"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vi-VN" b="1" i="1" dirty="0">
                    <a:latin typeface="Candara" panose="020E0502030303020204" pitchFamily="34" charset="0"/>
                  </a:rPr>
                  <a:t>Pasul 3. </a:t>
                </a:r>
                <a:r>
                  <a:rPr lang="vi-VN" dirty="0">
                    <a:latin typeface="Candara" panose="020E0502030303020204" pitchFamily="34" charset="0"/>
                  </a:rPr>
                  <a:t>Dacă |</a:t>
                </a:r>
                <a:r>
                  <a:rPr lang="vi-VN" i="1" dirty="0">
                    <a:latin typeface="Candara" panose="020E0502030303020204" pitchFamily="34" charset="0"/>
                  </a:rPr>
                  <a:t>b </a:t>
                </a:r>
                <a:r>
                  <a:rPr lang="vi-VN" dirty="0">
                    <a:latin typeface="Candara" panose="020E0502030303020204" pitchFamily="34" charset="0"/>
                  </a:rPr>
                  <a:t>– </a:t>
                </a:r>
                <a:r>
                  <a:rPr lang="vi-VN" i="1" dirty="0">
                    <a:latin typeface="Candara" panose="020E0502030303020204" pitchFamily="34" charset="0"/>
                  </a:rPr>
                  <a:t>a</a:t>
                </a:r>
                <a:r>
                  <a:rPr lang="vi-VN" dirty="0">
                    <a:latin typeface="Candara" panose="020E0502030303020204" pitchFamily="34" charset="0"/>
                  </a:rPr>
                  <a:t>|&lt; </a:t>
                </a:r>
                <a:r>
                  <a:rPr lang="el-GR" dirty="0">
                    <a:latin typeface="Candara" panose="020E0502030303020204" pitchFamily="34" charset="0"/>
                  </a:rPr>
                  <a:t>ε, </a:t>
                </a:r>
                <a:r>
                  <a:rPr lang="vi-VN" dirty="0">
                    <a:latin typeface="Candara" panose="020E0502030303020204" pitchFamily="34" charset="0"/>
                  </a:rPr>
                  <a:t>atunci soluţia calculată este </a:t>
                </a:r>
                <a:r>
                  <a:rPr lang="ro-RO" dirty="0">
                    <a:latin typeface="Candara" panose="020E0502030303020204" pitchFamily="34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i="1">
                            <a:latin typeface="Cambria Math"/>
                          </a:rPr>
                          <m:t>𝑎</m:t>
                        </m:r>
                        <m:r>
                          <a:rPr lang="ro-RO" i="1">
                            <a:latin typeface="Cambria Math"/>
                          </a:rPr>
                          <m:t>+</m:t>
                        </m:r>
                        <m:r>
                          <a:rPr lang="ro-RO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ro-RO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dirty="0" smtClean="0">
                    <a:latin typeface="Candara" panose="020E0502030303020204" pitchFamily="34" charset="0"/>
                  </a:rPr>
                  <a:t>.</a:t>
                </a:r>
                <a:r>
                  <a:rPr lang="vi-VN" dirty="0" smtClean="0">
                    <a:latin typeface="Candara" panose="020E0502030303020204" pitchFamily="34" charset="0"/>
                  </a:rPr>
                  <a:t> SF</a:t>
                </a:r>
                <a:r>
                  <a:rPr lang="ro-RO" dirty="0" smtClean="0">
                    <a:latin typeface="Candara" panose="020E0502030303020204" pitchFamily="34" charset="0"/>
                  </a:rPr>
                  <a:t>Â</a:t>
                </a:r>
                <a:r>
                  <a:rPr lang="vi-VN" dirty="0" smtClean="0">
                    <a:latin typeface="Candara" panose="020E0502030303020204" pitchFamily="34" charset="0"/>
                  </a:rPr>
                  <a:t>RŞIT</a:t>
                </a:r>
                <a:r>
                  <a:rPr lang="vi-VN" dirty="0"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o-RO" dirty="0">
                    <a:latin typeface="Candara" panose="020E0502030303020204" pitchFamily="34" charset="0"/>
                  </a:rPr>
                  <a:t>Î</a:t>
                </a:r>
                <a:r>
                  <a:rPr lang="it-IT" dirty="0" smtClean="0">
                    <a:latin typeface="Candara" panose="020E0502030303020204" pitchFamily="34" charset="0"/>
                  </a:rPr>
                  <a:t>n </a:t>
                </a:r>
                <a:r>
                  <a:rPr lang="it-IT" dirty="0">
                    <a:latin typeface="Candara" panose="020E0502030303020204" pitchFamily="34" charset="0"/>
                  </a:rPr>
                  <a:t>caz contrar, se revine la </a:t>
                </a:r>
                <a:r>
                  <a:rPr lang="it-IT" i="1" dirty="0">
                    <a:latin typeface="Candara" panose="020E0502030303020204" pitchFamily="34" charset="0"/>
                  </a:rPr>
                  <a:t>pasul 1</a:t>
                </a:r>
                <a:r>
                  <a:rPr lang="it-IT" dirty="0">
                    <a:latin typeface="Candara" panose="020E0502030303020204" pitchFamily="34" charset="0"/>
                  </a:rPr>
                  <a:t>.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/>
              <a:t>Algoritmul de calcul pentru o </a:t>
            </a:r>
            <a:r>
              <a:rPr lang="ro-RO" i="1" dirty="0" smtClean="0"/>
              <a:t/>
            </a:r>
            <a:br>
              <a:rPr lang="ro-RO" i="1" dirty="0" smtClean="0"/>
            </a:br>
            <a:r>
              <a:rPr lang="pt-BR" i="1" dirty="0" smtClean="0"/>
              <a:t>precizie</a:t>
            </a:r>
            <a:r>
              <a:rPr lang="pt-BR" dirty="0" smtClean="0"/>
              <a:t> </a:t>
            </a:r>
            <a:r>
              <a:rPr lang="pt-BR" i="1" dirty="0"/>
              <a:t>ε </a:t>
            </a:r>
            <a:r>
              <a:rPr lang="pt-BR" i="1" dirty="0" smtClean="0"/>
              <a:t>dată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77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>
                <a:latin typeface="Candara" panose="020E0502030303020204" pitchFamily="34" charset="0"/>
              </a:rPr>
              <a:t>Să se determine o rădăcină a ecuaţiei 6cos(</a:t>
            </a:r>
            <a:r>
              <a:rPr lang="vi-VN" sz="2000" i="1" dirty="0">
                <a:latin typeface="Candara" panose="020E0502030303020204" pitchFamily="34" charset="0"/>
              </a:rPr>
              <a:t>x</a:t>
            </a:r>
            <a:r>
              <a:rPr lang="vi-VN" sz="2000" dirty="0">
                <a:latin typeface="Candara" panose="020E0502030303020204" pitchFamily="34" charset="0"/>
              </a:rPr>
              <a:t>) + 8sin(</a:t>
            </a:r>
            <a:r>
              <a:rPr lang="vi-VN" sz="2000" i="1" dirty="0">
                <a:latin typeface="Candara" panose="020E0502030303020204" pitchFamily="34" charset="0"/>
              </a:rPr>
              <a:t>x</a:t>
            </a:r>
            <a:r>
              <a:rPr lang="vi-VN" sz="2000" dirty="0">
                <a:latin typeface="Candara" panose="020E0502030303020204" pitchFamily="34" charset="0"/>
              </a:rPr>
              <a:t>) = 0 pe </a:t>
            </a:r>
            <a:r>
              <a:rPr lang="vi-VN" sz="2000" dirty="0" smtClean="0">
                <a:latin typeface="Candara" panose="020E0502030303020204" pitchFamily="34" charset="0"/>
              </a:rPr>
              <a:t>segmentul</a:t>
            </a:r>
            <a:r>
              <a:rPr lang="ro-RO" sz="2000" dirty="0" smtClean="0">
                <a:latin typeface="Candara" panose="020E0502030303020204" pitchFamily="34" charset="0"/>
              </a:rPr>
              <a:t> </a:t>
            </a:r>
            <a:r>
              <a:rPr lang="it-IT" sz="2000" dirty="0" smtClean="0">
                <a:latin typeface="Candara" panose="020E0502030303020204" pitchFamily="34" charset="0"/>
              </a:rPr>
              <a:t>[2</a:t>
            </a:r>
            <a:r>
              <a:rPr lang="it-IT" sz="2000" dirty="0">
                <a:latin typeface="Candara" panose="020E0502030303020204" pitchFamily="34" charset="0"/>
              </a:rPr>
              <a:t>, 4] cu precizia ε=0,00017</a:t>
            </a:r>
            <a:r>
              <a:rPr lang="it-IT" sz="2000" dirty="0" smtClean="0">
                <a:latin typeface="Candara" panose="020E0502030303020204" pitchFamily="34" charset="0"/>
              </a:rPr>
              <a:t>.</a:t>
            </a:r>
            <a:endParaRPr lang="ro-RO" sz="20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ro-RO" sz="20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200" b="1" dirty="0"/>
              <a:t>program </a:t>
            </a:r>
            <a:r>
              <a:rPr lang="en-US" sz="1200" dirty="0"/>
              <a:t>cn06;</a:t>
            </a:r>
          </a:p>
          <a:p>
            <a:pPr marL="0" indent="0">
              <a:buNone/>
            </a:pP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dirty="0" err="1"/>
              <a:t>a,b,c,eps</a:t>
            </a:r>
            <a:r>
              <a:rPr lang="en-US" sz="1200" dirty="0"/>
              <a:t>: real;</a:t>
            </a:r>
          </a:p>
          <a:p>
            <a:pPr marL="0" indent="0">
              <a:buNone/>
            </a:pPr>
            <a:r>
              <a:rPr lang="en-US" sz="1200" b="1" dirty="0"/>
              <a:t>function </a:t>
            </a:r>
            <a:r>
              <a:rPr lang="en-US" sz="1200" dirty="0"/>
              <a:t>f(</a:t>
            </a:r>
            <a:r>
              <a:rPr lang="en-US" sz="1200" dirty="0" err="1"/>
              <a:t>x:real</a:t>
            </a:r>
            <a:r>
              <a:rPr lang="en-US" sz="1200" dirty="0"/>
              <a:t>):real;</a:t>
            </a:r>
          </a:p>
          <a:p>
            <a:pPr marL="0" indent="0">
              <a:buNone/>
            </a:pPr>
            <a:r>
              <a:rPr lang="en-US" sz="1200" b="1" dirty="0"/>
              <a:t>begin </a:t>
            </a:r>
            <a:r>
              <a:rPr lang="en-US" sz="1200" dirty="0"/>
              <a:t>f:=6*cos(x)+8*sin(x);</a:t>
            </a:r>
            <a:r>
              <a:rPr lang="en-US" sz="1200" b="1" dirty="0"/>
              <a:t>end;</a:t>
            </a:r>
          </a:p>
          <a:p>
            <a:pPr marL="0" indent="0">
              <a:buNone/>
            </a:pPr>
            <a:r>
              <a:rPr lang="en-US" sz="1200" b="1" dirty="0"/>
              <a:t>begin </a:t>
            </a:r>
            <a:r>
              <a:rPr lang="en-US" sz="1200" dirty="0"/>
              <a:t>a:=2; b:=4; eps:=0.00017;</a:t>
            </a:r>
          </a:p>
          <a:p>
            <a:pPr marL="0" indent="0">
              <a:buNone/>
            </a:pPr>
            <a:r>
              <a:rPr lang="en-US" sz="1200" b="1" dirty="0"/>
              <a:t>repeat</a:t>
            </a:r>
          </a:p>
          <a:p>
            <a:pPr marL="0" indent="0">
              <a:buNone/>
            </a:pPr>
            <a:r>
              <a:rPr lang="en-US" sz="1200" dirty="0"/>
              <a:t>c:=(b+a)/2;</a:t>
            </a:r>
          </a:p>
          <a:p>
            <a:pPr marL="0" indent="0">
              <a:buNone/>
            </a:pPr>
            <a:r>
              <a:rPr lang="de-DE" sz="1200" b="1" dirty="0" err="1"/>
              <a:t>writeln</a:t>
            </a:r>
            <a:r>
              <a:rPr lang="de-DE" sz="1200" dirty="0"/>
              <a:t>(’x=’,c:10:8,’ f(x)=’,f(c):12:8);</a:t>
            </a:r>
          </a:p>
          <a:p>
            <a:pPr marL="0" indent="0">
              <a:buNone/>
            </a:pPr>
            <a:r>
              <a:rPr lang="en-US" sz="1200" b="1" dirty="0"/>
              <a:t>if </a:t>
            </a:r>
            <a:r>
              <a:rPr lang="en-US" sz="1200" dirty="0"/>
              <a:t>f(c)=0 </a:t>
            </a:r>
            <a:r>
              <a:rPr lang="en-US" sz="1200" b="1" dirty="0"/>
              <a:t>then </a:t>
            </a:r>
            <a:r>
              <a:rPr lang="en-US" sz="1200" dirty="0"/>
              <a:t>break</a:t>
            </a:r>
          </a:p>
          <a:p>
            <a:pPr marL="0" indent="0">
              <a:buNone/>
            </a:pPr>
            <a:r>
              <a:rPr lang="en-US" sz="1200" b="1" dirty="0"/>
              <a:t>else if </a:t>
            </a:r>
            <a:r>
              <a:rPr lang="en-US" sz="1200" dirty="0"/>
              <a:t>f(c)*f(a)&gt;0 </a:t>
            </a:r>
            <a:r>
              <a:rPr lang="en-US" sz="1200" b="1" dirty="0"/>
              <a:t>then </a:t>
            </a:r>
            <a:r>
              <a:rPr lang="en-US" sz="1200" dirty="0"/>
              <a:t>a:=c </a:t>
            </a:r>
            <a:r>
              <a:rPr lang="en-US" sz="1200" b="1" dirty="0"/>
              <a:t>else </a:t>
            </a:r>
            <a:r>
              <a:rPr lang="en-US" sz="1200" dirty="0"/>
              <a:t>b:=c;</a:t>
            </a:r>
          </a:p>
          <a:p>
            <a:pPr marL="0" indent="0">
              <a:buNone/>
            </a:pPr>
            <a:r>
              <a:rPr lang="en-US" sz="1200" b="1" dirty="0"/>
              <a:t>until </a:t>
            </a:r>
            <a:r>
              <a:rPr lang="en-US" sz="1200" dirty="0"/>
              <a:t>abs(b-a)&lt;eps;</a:t>
            </a:r>
          </a:p>
          <a:p>
            <a:pPr marL="0" indent="0">
              <a:buNone/>
            </a:pPr>
            <a:r>
              <a:rPr lang="en-US" sz="1200" b="1" dirty="0"/>
              <a:t>end.</a:t>
            </a:r>
            <a:endParaRPr lang="en-US" sz="1200" dirty="0">
              <a:latin typeface="Candara" panose="020E0502030303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de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3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latin typeface="Candara" panose="020E0502030303020204" pitchFamily="34" charset="0"/>
              </a:rPr>
              <a:t>Metoda bisecţiei, cu toată simplitatea ei, nu este eficientă in cazurile cind </a:t>
            </a:r>
            <a:r>
              <a:rPr lang="vi-VN" dirty="0" smtClean="0">
                <a:latin typeface="Candara" panose="020E0502030303020204" pitchFamily="34" charset="0"/>
              </a:rPr>
              <a:t>rezultatul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trebuie </a:t>
            </a:r>
            <a:r>
              <a:rPr lang="vi-VN" dirty="0">
                <a:latin typeface="Candara" panose="020E0502030303020204" pitchFamily="34" charset="0"/>
              </a:rPr>
              <a:t>obţinut printr-un număr redus de iteraţii, cu o exactitate </a:t>
            </a:r>
            <a:r>
              <a:rPr lang="ro-RO" dirty="0">
                <a:latin typeface="Candara" panose="020E0502030303020204" pitchFamily="34" charset="0"/>
              </a:rPr>
              <a:t>î</a:t>
            </a:r>
            <a:r>
              <a:rPr lang="vi-VN" dirty="0" smtClean="0">
                <a:latin typeface="Candara" panose="020E0502030303020204" pitchFamily="34" charset="0"/>
              </a:rPr>
              <a:t>naltă</a:t>
            </a:r>
            <a:r>
              <a:rPr lang="vi-VN" dirty="0">
                <a:latin typeface="Candara" panose="020E0502030303020204" pitchFamily="34" charset="0"/>
              </a:rPr>
              <a:t>. Astfel </a:t>
            </a:r>
            <a:r>
              <a:rPr lang="vi-VN" dirty="0" smtClean="0">
                <a:latin typeface="Candara" panose="020E0502030303020204" pitchFamily="34" charset="0"/>
              </a:rPr>
              <a:t>st</a:t>
            </a:r>
            <a:r>
              <a:rPr lang="ro-RO" dirty="0" smtClean="0">
                <a:latin typeface="Candara" panose="020E0502030303020204" pitchFamily="34" charset="0"/>
              </a:rPr>
              <a:t>â</a:t>
            </a:r>
            <a:r>
              <a:rPr lang="vi-VN" dirty="0" smtClean="0">
                <a:latin typeface="Candara" panose="020E0502030303020204" pitchFamily="34" charset="0"/>
              </a:rPr>
              <a:t>nd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it-IT" dirty="0" smtClean="0">
                <a:latin typeface="Candara" panose="020E0502030303020204" pitchFamily="34" charset="0"/>
              </a:rPr>
              <a:t>lucrurile</a:t>
            </a:r>
            <a:r>
              <a:rPr lang="it-IT" dirty="0">
                <a:latin typeface="Candara" panose="020E0502030303020204" pitchFamily="34" charset="0"/>
              </a:rPr>
              <a:t>, este mai potrivită </a:t>
            </a:r>
            <a:r>
              <a:rPr lang="it-IT" i="1" dirty="0">
                <a:latin typeface="Candara" panose="020E0502030303020204" pitchFamily="34" charset="0"/>
              </a:rPr>
              <a:t>metoda coardelor</a:t>
            </a:r>
            <a:r>
              <a:rPr lang="it-IT" dirty="0">
                <a:latin typeface="Candara" panose="020E0502030303020204" pitchFamily="34" charset="0"/>
              </a:rPr>
              <a:t>, care constă in divizarea segmentului </a:t>
            </a:r>
            <a:r>
              <a:rPr lang="ro-RO" dirty="0">
                <a:latin typeface="Candara" panose="020E0502030303020204" pitchFamily="34" charset="0"/>
              </a:rPr>
              <a:t>î</a:t>
            </a:r>
            <a:r>
              <a:rPr lang="it-IT" dirty="0" smtClean="0">
                <a:latin typeface="Candara" panose="020E0502030303020204" pitchFamily="34" charset="0"/>
              </a:rPr>
              <a:t>n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părţi </a:t>
            </a:r>
            <a:r>
              <a:rPr lang="vi-VN" dirty="0">
                <a:latin typeface="Candara" panose="020E0502030303020204" pitchFamily="34" charset="0"/>
              </a:rPr>
              <a:t>proporţionale, proporţia fiind dată de punctul de intersecţie al coardei care </a:t>
            </a:r>
            <a:r>
              <a:rPr lang="vi-VN" dirty="0" smtClean="0">
                <a:latin typeface="Candara" panose="020E0502030303020204" pitchFamily="34" charset="0"/>
              </a:rPr>
              <a:t>uneşte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extremităţile </a:t>
            </a:r>
            <a:r>
              <a:rPr lang="vi-VN" dirty="0">
                <a:latin typeface="Candara" panose="020E0502030303020204" pitchFamily="34" charset="0"/>
              </a:rPr>
              <a:t>segmentului cu axa 0</a:t>
            </a:r>
            <a:r>
              <a:rPr lang="vi-VN" i="1" dirty="0">
                <a:latin typeface="Candara" panose="020E0502030303020204" pitchFamily="34" charset="0"/>
              </a:rPr>
              <a:t>x</a:t>
            </a:r>
            <a:r>
              <a:rPr lang="vi-VN" dirty="0">
                <a:latin typeface="Candara" panose="020E0502030303020204" pitchFamily="34" charset="0"/>
              </a:rPr>
              <a:t>.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Metoda coardelor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8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000" dirty="0" smtClean="0">
                    <a:latin typeface="Candara" panose="020E0502030303020204" pitchFamily="34" charset="0"/>
                  </a:rPr>
                  <a:t>Dacă </a:t>
                </a:r>
                <a:r>
                  <a:rPr lang="el-GR" sz="2000" dirty="0">
                    <a:latin typeface="Candara" panose="020E0502030303020204" pitchFamily="34" charset="0"/>
                  </a:rPr>
                  <a:t>ξ – </a:t>
                </a:r>
                <a:r>
                  <a:rPr lang="vi-VN" sz="2000" dirty="0">
                    <a:latin typeface="Candara" panose="020E0502030303020204" pitchFamily="34" charset="0"/>
                  </a:rPr>
                  <a:t>soluţia exactă a ecuaţiei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f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(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vi-VN" sz="2000" dirty="0">
                    <a:latin typeface="Candara" panose="020E0502030303020204" pitchFamily="34" charset="0"/>
                  </a:rPr>
                  <a:t>) = 0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pe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segmentul </a:t>
                </a:r>
                <a:r>
                  <a:rPr lang="vi-VN" sz="2000" dirty="0">
                    <a:latin typeface="Candara" panose="020E0502030303020204" pitchFamily="34" charset="0"/>
                  </a:rPr>
                  <a:t>[</a:t>
                </a:r>
                <a:r>
                  <a:rPr lang="vi-VN" sz="2000" i="1" dirty="0">
                    <a:latin typeface="Candara" panose="020E0502030303020204" pitchFamily="34" charset="0"/>
                  </a:rPr>
                  <a:t>a</a:t>
                </a:r>
                <a:r>
                  <a:rPr lang="vi-VN" sz="2000" dirty="0">
                    <a:latin typeface="Candara" panose="020E0502030303020204" pitchFamily="34" charset="0"/>
                  </a:rPr>
                  <a:t>, </a:t>
                </a:r>
                <a:r>
                  <a:rPr lang="vi-VN" sz="2000" i="1" dirty="0">
                    <a:latin typeface="Candara" panose="020E0502030303020204" pitchFamily="34" charset="0"/>
                  </a:rPr>
                  <a:t>b</a:t>
                </a:r>
                <a:r>
                  <a:rPr lang="vi-VN" sz="2000" dirty="0">
                    <a:latin typeface="Candara" panose="020E0502030303020204" pitchFamily="34" charset="0"/>
                  </a:rPr>
                  <a:t>], iar </a:t>
                </a:r>
                <a:r>
                  <a:rPr lang="vi-VN" sz="2000" i="1" dirty="0">
                    <a:latin typeface="Candara" panose="020E0502030303020204" pitchFamily="34" charset="0"/>
                  </a:rPr>
                  <a:t>M</a:t>
                </a:r>
                <a:r>
                  <a:rPr lang="vi-VN" sz="2000" dirty="0">
                    <a:latin typeface="Candara" panose="020E0502030303020204" pitchFamily="34" charset="0"/>
                  </a:rPr>
                  <a:t>1 şi </a:t>
                </a:r>
                <a:r>
                  <a:rPr lang="vi-VN" sz="2000" i="1" dirty="0">
                    <a:latin typeface="Candara" panose="020E0502030303020204" pitchFamily="34" charset="0"/>
                  </a:rPr>
                  <a:t>m</a:t>
                </a:r>
                <a:r>
                  <a:rPr lang="vi-VN" sz="2000" dirty="0">
                    <a:latin typeface="Candara" panose="020E0502030303020204" pitchFamily="34" charset="0"/>
                  </a:rPr>
                  <a:t>1 – marginea superioară şi inferioară a </a:t>
                </a:r>
                <a:r>
                  <a:rPr lang="vi-VN" sz="2000" i="1" dirty="0">
                    <a:latin typeface="Candara" panose="020E0502030303020204" pitchFamily="34" charset="0"/>
                  </a:rPr>
                  <a:t>f </a:t>
                </a:r>
                <a:r>
                  <a:rPr lang="vi-VN" sz="2000" dirty="0">
                    <a:latin typeface="Candara" panose="020E0502030303020204" pitchFamily="34" charset="0"/>
                  </a:rPr>
                  <a:t>′(</a:t>
                </a:r>
                <a:r>
                  <a:rPr lang="vi-VN" sz="2000" i="1" dirty="0">
                    <a:latin typeface="Candara" panose="020E0502030303020204" pitchFamily="34" charset="0"/>
                  </a:rPr>
                  <a:t>x</a:t>
                </a:r>
                <a:r>
                  <a:rPr lang="vi-VN" sz="2000" dirty="0">
                    <a:latin typeface="Candara" panose="020E0502030303020204" pitchFamily="34" charset="0"/>
                  </a:rPr>
                  <a:t>) pe acelaşi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segment,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din </a:t>
                </a:r>
                <a:r>
                  <a:rPr lang="vi-VN" sz="2000" dirty="0">
                    <a:latin typeface="Candara" panose="020E0502030303020204" pitchFamily="34" charset="0"/>
                  </a:rPr>
                  <a:t>teorema Lagrange şi formula recurentă pentru calculul aproximărilor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succesive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rezultă:</a:t>
                </a:r>
                <a:endParaRPr lang="ro-RO" sz="2000" dirty="0" smtClean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ro-RO" sz="2000" dirty="0">
                  <a:latin typeface="Candara" panose="020E0502030303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ndara" panose="020E0502030303020204" pitchFamily="34" charset="0"/>
                          </a:rPr>
                          <m:t>ξ</m:t>
                        </m:r>
                        <m:r>
                          <a:rPr lang="ro-RO" sz="20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o-RO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o-RO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 smtClean="0">
                    <a:latin typeface="Candara" panose="020E0502030303020204" pitchFamily="34" charset="0"/>
                  </a:rPr>
                  <a:t>, sau</a:t>
                </a:r>
              </a:p>
              <a:p>
                <a:pPr marL="0" indent="0" algn="ctr">
                  <a:buNone/>
                </a:pPr>
                <a:endParaRPr lang="ro-RO" sz="2000" dirty="0">
                  <a:latin typeface="Candara" panose="020E0502030303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20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o-RO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o-RO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ro-RO" sz="20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o-RO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ro-RO" sz="20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0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3" t="-883" r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Estimarea erorii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5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000" b="1" i="1" dirty="0" smtClean="0"/>
                  <a:t>Pasul 1. </a:t>
                </a:r>
                <a:r>
                  <a:rPr lang="pt-BR" sz="2000" dirty="0"/>
                  <a:t>Determinarea extremităţii fixe </a:t>
                </a:r>
                <a:r>
                  <a:rPr lang="pt-BR" sz="2000" i="1" dirty="0"/>
                  <a:t>e </a:t>
                </a:r>
                <a:r>
                  <a:rPr lang="pt-BR" sz="2000" dirty="0"/>
                  <a:t>şi a aproximării </a:t>
                </a:r>
                <a:r>
                  <a:rPr lang="pt-BR" sz="2000" i="1" dirty="0"/>
                  <a:t>x</a:t>
                </a:r>
                <a:r>
                  <a:rPr lang="pt-BR" sz="2000" dirty="0"/>
                  <a:t>0</a:t>
                </a:r>
                <a:r>
                  <a:rPr lang="pt-BR" sz="2000" dirty="0" smtClean="0"/>
                  <a:t>:</a:t>
                </a:r>
                <a:r>
                  <a:rPr lang="ro-RO" sz="2000" dirty="0" smtClean="0"/>
                  <a:t> </a:t>
                </a:r>
                <a:r>
                  <a:rPr lang="en-US" sz="2000" dirty="0" smtClean="0"/>
                  <a:t>              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c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 ⇐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𝑎</m:t>
                    </m:r>
                    <m:r>
                      <a:rPr lang="ro-RO" sz="20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sz="2000" b="0" i="1" smtClean="0">
                            <a:latin typeface="Cambria Math"/>
                          </a:rPr>
                          <m:t>𝑓</m:t>
                        </m:r>
                        <m:r>
                          <a:rPr lang="ro-RO" sz="2000" b="0" i="1" smtClean="0">
                            <a:latin typeface="Cambria Math"/>
                          </a:rPr>
                          <m:t>(</m:t>
                        </m:r>
                        <m:r>
                          <a:rPr lang="ro-RO" sz="2000" b="0" i="1" smtClean="0">
                            <a:latin typeface="Cambria Math"/>
                          </a:rPr>
                          <m:t>𝑎</m:t>
                        </m:r>
                        <m:r>
                          <a:rPr lang="ro-RO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ro-RO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ro-RO" sz="2000" b="0" i="1" smtClean="0">
                            <a:latin typeface="Cambria Math"/>
                          </a:rPr>
                          <m:t>−</m:t>
                        </m:r>
                        <m:r>
                          <a:rPr lang="ro-RO" sz="2000" b="0" i="1" smtClean="0">
                            <a:latin typeface="Cambria Math"/>
                          </a:rPr>
                          <m:t>𝑓</m:t>
                        </m:r>
                        <m:r>
                          <a:rPr lang="ro-RO" sz="2000" b="0" i="1" smtClean="0">
                            <a:latin typeface="Cambria Math"/>
                          </a:rPr>
                          <m:t>(</m:t>
                        </m:r>
                        <m:r>
                          <a:rPr lang="ro-RO" sz="2000" b="0" i="1" smtClean="0">
                            <a:latin typeface="Cambria Math"/>
                          </a:rPr>
                          <m:t>𝑎</m:t>
                        </m:r>
                        <m:r>
                          <a:rPr lang="ro-RO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ro-RO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(b-a); </a:t>
                </a:r>
                <a:r>
                  <a:rPr lang="ro-RO" sz="2000" dirty="0" smtClean="0">
                    <a:latin typeface="Candara" panose="020E0502030303020204" pitchFamily="34" charset="0"/>
                    <a:ea typeface="Cambria Math" panose="02040503050406030204" pitchFamily="18" charset="0"/>
                  </a:rPr>
                  <a:t>dacă f(c) x f(a)</a:t>
                </a:r>
                <a:r>
                  <a:rPr lang="en-US" sz="2000" dirty="0" smtClean="0">
                    <a:latin typeface="Candara" panose="020E0502030303020204" pitchFamily="34" charset="0"/>
                    <a:ea typeface="Cambria Math" panose="02040503050406030204" pitchFamily="18" charset="0"/>
                  </a:rPr>
                  <a:t>&lt;0, </a:t>
                </a:r>
                <a:r>
                  <a:rPr lang="en-US" sz="2000" dirty="0" err="1"/>
                  <a:t>atunci</a:t>
                </a:r>
                <a:r>
                  <a:rPr lang="en-US" sz="2000" dirty="0"/>
                  <a:t> </a:t>
                </a:r>
                <a:r>
                  <a:rPr lang="en-US" sz="2000" i="1" dirty="0"/>
                  <a:t>e </a:t>
                </a:r>
                <a:r>
                  <a:rPr lang="en-US" sz="2000" dirty="0"/>
                  <a:t>⇐ </a:t>
                </a:r>
                <a:r>
                  <a:rPr lang="en-US" sz="2000" i="1" dirty="0"/>
                  <a:t>a</a:t>
                </a:r>
                <a:r>
                  <a:rPr lang="en-US" sz="2000" dirty="0"/>
                  <a:t>, </a:t>
                </a:r>
                <a:r>
                  <a:rPr lang="en-US" sz="2000" i="1" dirty="0" smtClean="0"/>
                  <a:t>x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⇐ </a:t>
                </a:r>
                <a:r>
                  <a:rPr lang="en-US" sz="2000" i="1" dirty="0"/>
                  <a:t>b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altfel</a:t>
                </a:r>
                <a:r>
                  <a:rPr lang="en-US" sz="2000" dirty="0"/>
                  <a:t> </a:t>
                </a:r>
                <a:r>
                  <a:rPr lang="en-US" sz="2000" i="1" dirty="0"/>
                  <a:t>e </a:t>
                </a:r>
                <a:r>
                  <a:rPr lang="en-US" sz="2000" dirty="0"/>
                  <a:t>⇐ </a:t>
                </a:r>
                <a:r>
                  <a:rPr lang="en-US" sz="2000" i="1" dirty="0"/>
                  <a:t>b</a:t>
                </a:r>
                <a:r>
                  <a:rPr lang="en-US" sz="2000" dirty="0"/>
                  <a:t>, </a:t>
                </a:r>
                <a:r>
                  <a:rPr lang="en-US" sz="2000" i="1" dirty="0" smtClean="0"/>
                  <a:t>x</a:t>
                </a:r>
                <a:r>
                  <a:rPr lang="en-US" sz="2000" baseline="-25000" dirty="0"/>
                  <a:t>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⇐ </a:t>
                </a:r>
                <a:r>
                  <a:rPr lang="en-US" sz="2000" i="1" dirty="0"/>
                  <a:t>a</a:t>
                </a:r>
                <a:r>
                  <a:rPr lang="en-US" sz="2000" dirty="0"/>
                  <a:t>;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⇐ 0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it-IT" sz="2000" b="1" i="1" dirty="0"/>
                  <a:t>Pasul 2. </a:t>
                </a:r>
                <a:r>
                  <a:rPr lang="it-IT" sz="2000" dirty="0"/>
                  <a:t>Calculul </a:t>
                </a:r>
                <a:r>
                  <a:rPr lang="it-IT" sz="2000" i="1" dirty="0" smtClean="0"/>
                  <a:t>x</a:t>
                </a:r>
                <a:r>
                  <a:rPr lang="it-IT" sz="2000" i="1" baseline="-25000" dirty="0" smtClean="0"/>
                  <a:t>i+1</a:t>
                </a:r>
                <a:r>
                  <a:rPr lang="it-IT" sz="2000" dirty="0" smtClean="0"/>
                  <a:t> </a:t>
                </a:r>
                <a:r>
                  <a:rPr lang="it-IT" sz="2000" dirty="0"/>
                  <a:t>conform </a:t>
                </a:r>
                <a:r>
                  <a:rPr lang="it-IT" sz="2000" dirty="0" smtClean="0"/>
                  <a:t>formulei</a:t>
                </a:r>
                <a:r>
                  <a:rPr lang="it-IT" sz="20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o-RO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ro-RO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</m:d>
                        <m:r>
                          <a:rPr lang="ro-RO" sz="2000" i="1">
                            <a:latin typeface="Cambria Math"/>
                          </a:rPr>
                          <m:t>−</m:t>
                        </m:r>
                        <m:r>
                          <a:rPr lang="ro-RO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e</m:t>
                        </m:r>
                        <m:r>
                          <a:rPr lang="en-US" sz="2000" b="0" i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/>
              </a:p>
              <a:p>
                <a:pPr marL="0" indent="0">
                  <a:buNone/>
                </a:pPr>
                <a:r>
                  <a:rPr lang="vi-VN" sz="2000" b="1" i="1" dirty="0">
                    <a:latin typeface="Candara" panose="020E0502030303020204" pitchFamily="34" charset="0"/>
                  </a:rPr>
                  <a:t>Pasul 3. </a:t>
                </a:r>
                <a:r>
                  <a:rPr lang="vi-VN" sz="2000" dirty="0">
                    <a:latin typeface="Candara" panose="020E0502030303020204" pitchFamily="34" charset="0"/>
                  </a:rPr>
                  <a:t>Dacă </a:t>
                </a:r>
                <a:r>
                  <a:rPr lang="vi-VN" sz="2000" i="1" dirty="0">
                    <a:latin typeface="Candara" panose="020E0502030303020204" pitchFamily="34" charset="0"/>
                  </a:rPr>
                  <a:t>i </a:t>
                </a:r>
                <a:r>
                  <a:rPr lang="vi-VN" sz="2000" dirty="0">
                    <a:latin typeface="Candara" panose="020E0502030303020204" pitchFamily="34" charset="0"/>
                  </a:rPr>
                  <a:t>+ 1 = </a:t>
                </a:r>
                <a:r>
                  <a:rPr lang="vi-VN" sz="2000" i="1" dirty="0">
                    <a:latin typeface="Candara" panose="020E0502030303020204" pitchFamily="34" charset="0"/>
                  </a:rPr>
                  <a:t>n</a:t>
                </a:r>
                <a:r>
                  <a:rPr lang="vi-VN" sz="2000" dirty="0">
                    <a:latin typeface="Candara" panose="020E0502030303020204" pitchFamily="34" charset="0"/>
                  </a:rPr>
                  <a:t>, atunci soluţia calculată </a:t>
                </a:r>
                <a:r>
                  <a:rPr lang="vi-VN" sz="2000" i="1" dirty="0">
                    <a:latin typeface="Candara" panose="020E0502030303020204" pitchFamily="34" charset="0"/>
                  </a:rPr>
                  <a:t>x </a:t>
                </a:r>
                <a:r>
                  <a:rPr lang="vi-VN" sz="2000" dirty="0">
                    <a:latin typeface="Candara" panose="020E0502030303020204" pitchFamily="34" charset="0"/>
                  </a:rPr>
                  <a:t>⇐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en-US" sz="2000" i="1" baseline="-25000" dirty="0" err="1" smtClean="0">
                    <a:latin typeface="Candara" panose="020E0502030303020204" pitchFamily="34" charset="0"/>
                  </a:rPr>
                  <a:t>i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. SF</a:t>
                </a:r>
                <a:r>
                  <a:rPr lang="ro-RO" sz="2000" dirty="0">
                    <a:latin typeface="Candara" panose="020E0502030303020204" pitchFamily="34" charset="0"/>
                  </a:rPr>
                  <a:t>Â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RŞIT.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 </a:t>
                </a:r>
                <a:endParaRPr lang="ro-RO" sz="2000" dirty="0" smtClean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ro-RO" sz="2000" dirty="0" smtClean="0">
                    <a:latin typeface="Candara" panose="020E0502030303020204" pitchFamily="34" charset="0"/>
                  </a:rPr>
                  <a:t>Î</a:t>
                </a:r>
                <a:r>
                  <a:rPr lang="it-IT" sz="2000" dirty="0" smtClean="0">
                    <a:latin typeface="Candara" panose="020E0502030303020204" pitchFamily="34" charset="0"/>
                  </a:rPr>
                  <a:t>n </a:t>
                </a:r>
                <a:r>
                  <a:rPr lang="it-IT" sz="2000" dirty="0">
                    <a:latin typeface="Candara" panose="020E0502030303020204" pitchFamily="34" charset="0"/>
                  </a:rPr>
                  <a:t>caz contrar, </a:t>
                </a:r>
                <a:r>
                  <a:rPr lang="it-IT" sz="2000" i="1" dirty="0">
                    <a:latin typeface="Candara" panose="020E0502030303020204" pitchFamily="34" charset="0"/>
                  </a:rPr>
                  <a:t>i </a:t>
                </a:r>
                <a:r>
                  <a:rPr lang="it-IT" sz="2000" dirty="0">
                    <a:latin typeface="Candara" panose="020E0502030303020204" pitchFamily="34" charset="0"/>
                  </a:rPr>
                  <a:t>⇐ </a:t>
                </a:r>
                <a:r>
                  <a:rPr lang="it-IT" sz="2000" i="1" dirty="0">
                    <a:latin typeface="Candara" panose="020E0502030303020204" pitchFamily="34" charset="0"/>
                  </a:rPr>
                  <a:t>i</a:t>
                </a:r>
                <a:r>
                  <a:rPr lang="it-IT" sz="2000" dirty="0">
                    <a:latin typeface="Candara" panose="020E0502030303020204" pitchFamily="34" charset="0"/>
                  </a:rPr>
                  <a:t>+1 şi se revine la </a:t>
                </a:r>
                <a:r>
                  <a:rPr lang="it-IT" sz="2000" i="1" dirty="0">
                    <a:latin typeface="Candara" panose="020E0502030303020204" pitchFamily="34" charset="0"/>
                  </a:rPr>
                  <a:t>pasul 2</a:t>
                </a:r>
                <a:r>
                  <a:rPr lang="it-IT" sz="2000" dirty="0">
                    <a:latin typeface="Candara" panose="020E0502030303020204" pitchFamily="34" charset="0"/>
                  </a:rPr>
                  <a:t>.</a:t>
                </a:r>
                <a:endParaRPr lang="ro-RO" sz="2000" dirty="0" smtClean="0">
                  <a:latin typeface="Candara" panose="020E0502030303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3" t="-88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ndara" panose="020E0502030303020204" pitchFamily="34" charset="0"/>
              </a:rPr>
              <a:t>Algoritmul de calcul pentru un număr prestabilit n de aproximări </a:t>
            </a:r>
            <a:r>
              <a:rPr lang="vi-VN" dirty="0" smtClean="0">
                <a:latin typeface="Candara" panose="020E0502030303020204" pitchFamily="34" charset="0"/>
              </a:rPr>
              <a:t>succesive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6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888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000" dirty="0">
                <a:latin typeface="Candara" panose="020E0502030303020204" pitchFamily="34" charset="0"/>
              </a:rPr>
              <a:t>Fie dată funcţia </a:t>
            </a:r>
            <a:r>
              <a:rPr lang="vi-VN" sz="2000" i="1" dirty="0">
                <a:latin typeface="Candara" panose="020E0502030303020204" pitchFamily="34" charset="0"/>
              </a:rPr>
              <a:t>f</a:t>
            </a:r>
            <a:r>
              <a:rPr lang="vi-VN" sz="2000" dirty="0">
                <a:latin typeface="Candara" panose="020E0502030303020204" pitchFamily="34" charset="0"/>
              </a:rPr>
              <a:t>(</a:t>
            </a:r>
            <a:r>
              <a:rPr lang="vi-VN" sz="2000" i="1" dirty="0">
                <a:latin typeface="Candara" panose="020E0502030303020204" pitchFamily="34" charset="0"/>
              </a:rPr>
              <a:t>x</a:t>
            </a:r>
            <a:r>
              <a:rPr lang="vi-VN" sz="2000" dirty="0">
                <a:latin typeface="Candara" panose="020E0502030303020204" pitchFamily="34" charset="0"/>
              </a:rPr>
              <a:t>) = ln(</a:t>
            </a:r>
            <a:r>
              <a:rPr lang="vi-VN" sz="2000" i="1" dirty="0">
                <a:latin typeface="Candara" panose="020E0502030303020204" pitchFamily="34" charset="0"/>
              </a:rPr>
              <a:t>x</a:t>
            </a:r>
            <a:r>
              <a:rPr lang="vi-VN" sz="2000" dirty="0">
                <a:latin typeface="Candara" panose="020E0502030303020204" pitchFamily="34" charset="0"/>
              </a:rPr>
              <a:t>sin</a:t>
            </a:r>
            <a:r>
              <a:rPr lang="vi-VN" sz="2000" i="1" dirty="0">
                <a:latin typeface="Candara" panose="020E0502030303020204" pitchFamily="34" charset="0"/>
              </a:rPr>
              <a:t>x</a:t>
            </a:r>
            <a:r>
              <a:rPr lang="vi-VN" sz="2000" dirty="0">
                <a:latin typeface="Candara" panose="020E0502030303020204" pitchFamily="34" charset="0"/>
              </a:rPr>
              <a:t>). Să se calculeze soluţia </a:t>
            </a:r>
            <a:r>
              <a:rPr lang="vi-VN" sz="2000" dirty="0" smtClean="0">
                <a:latin typeface="Candara" panose="020E0502030303020204" pitchFamily="34" charset="0"/>
              </a:rPr>
              <a:t>aproximativă</a:t>
            </a:r>
            <a:r>
              <a:rPr lang="ro-RO" sz="2000" dirty="0" smtClean="0">
                <a:latin typeface="Candara" panose="020E0502030303020204" pitchFamily="34" charset="0"/>
              </a:rPr>
              <a:t> </a:t>
            </a:r>
            <a:r>
              <a:rPr lang="vi-VN" sz="2000" dirty="0" smtClean="0">
                <a:latin typeface="Candara" panose="020E0502030303020204" pitchFamily="34" charset="0"/>
              </a:rPr>
              <a:t>a </a:t>
            </a:r>
            <a:r>
              <a:rPr lang="vi-VN" sz="2000" dirty="0">
                <a:latin typeface="Candara" panose="020E0502030303020204" pitchFamily="34" charset="0"/>
              </a:rPr>
              <a:t>ecuaţiei </a:t>
            </a:r>
            <a:r>
              <a:rPr lang="vi-VN" sz="2000" i="1" dirty="0">
                <a:latin typeface="Candara" panose="020E0502030303020204" pitchFamily="34" charset="0"/>
              </a:rPr>
              <a:t>f </a:t>
            </a:r>
            <a:r>
              <a:rPr lang="vi-VN" sz="2000" dirty="0">
                <a:latin typeface="Candara" panose="020E0502030303020204" pitchFamily="34" charset="0"/>
              </a:rPr>
              <a:t>(</a:t>
            </a:r>
            <a:r>
              <a:rPr lang="vi-VN" sz="2000" i="1" dirty="0">
                <a:latin typeface="Candara" panose="020E0502030303020204" pitchFamily="34" charset="0"/>
              </a:rPr>
              <a:t>x</a:t>
            </a:r>
            <a:r>
              <a:rPr lang="vi-VN" sz="2000" dirty="0">
                <a:latin typeface="Candara" panose="020E0502030303020204" pitchFamily="34" charset="0"/>
              </a:rPr>
              <a:t>) = 0 pe segmentul [0,5; 1,5] pentru 10 aproximări succesive, </a:t>
            </a:r>
            <a:r>
              <a:rPr lang="vi-VN" sz="2000" dirty="0" smtClean="0">
                <a:latin typeface="Candara" panose="020E0502030303020204" pitchFamily="34" charset="0"/>
              </a:rPr>
              <a:t>utiliz</a:t>
            </a:r>
            <a:r>
              <a:rPr lang="ro-RO" sz="2000" dirty="0" smtClean="0">
                <a:latin typeface="Candara" panose="020E0502030303020204" pitchFamily="34" charset="0"/>
              </a:rPr>
              <a:t>â</a:t>
            </a:r>
            <a:r>
              <a:rPr lang="vi-VN" sz="2000" dirty="0" smtClean="0">
                <a:latin typeface="Candara" panose="020E0502030303020204" pitchFamily="34" charset="0"/>
              </a:rPr>
              <a:t>nd</a:t>
            </a:r>
            <a:r>
              <a:rPr lang="ro-RO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metoda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latin typeface="Candara" panose="020E0502030303020204" pitchFamily="34" charset="0"/>
              </a:rPr>
              <a:t>coardelor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  <a:endParaRPr lang="ro-RO" sz="20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ro-RO" sz="20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200" b="1" dirty="0"/>
              <a:t>program </a:t>
            </a:r>
            <a:r>
              <a:rPr lang="en-US" sz="1200" dirty="0"/>
              <a:t>cn07;</a:t>
            </a:r>
          </a:p>
          <a:p>
            <a:pPr marL="0" indent="0">
              <a:buNone/>
            </a:pP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dirty="0" err="1"/>
              <a:t>a,b,e,c,x</a:t>
            </a:r>
            <a:r>
              <a:rPr lang="en-US" sz="1200" dirty="0"/>
              <a:t>: </a:t>
            </a:r>
            <a:r>
              <a:rPr lang="en-US" sz="1200" dirty="0" smtClean="0"/>
              <a:t>real;</a:t>
            </a:r>
            <a:r>
              <a:rPr lang="ro-RO" sz="1200" dirty="0" smtClean="0"/>
              <a:t> </a:t>
            </a:r>
            <a:r>
              <a:rPr lang="en-US" sz="1200" dirty="0" err="1" smtClean="0"/>
              <a:t>n,i</a:t>
            </a:r>
            <a:r>
              <a:rPr lang="en-US" sz="1200" dirty="0"/>
              <a:t>: integer;</a:t>
            </a:r>
          </a:p>
          <a:p>
            <a:pPr marL="0" indent="0">
              <a:buNone/>
            </a:pPr>
            <a:r>
              <a:rPr lang="en-US" sz="1200" b="1" dirty="0"/>
              <a:t>function </a:t>
            </a:r>
            <a:r>
              <a:rPr lang="en-US" sz="1200" dirty="0"/>
              <a:t>f(</a:t>
            </a:r>
            <a:r>
              <a:rPr lang="en-US" sz="1200" dirty="0" err="1"/>
              <a:t>x:real</a:t>
            </a:r>
            <a:r>
              <a:rPr lang="en-US" sz="1200" dirty="0"/>
              <a:t>):real;</a:t>
            </a:r>
          </a:p>
          <a:p>
            <a:pPr marL="0" indent="0">
              <a:buNone/>
            </a:pPr>
            <a:r>
              <a:rPr lang="en-US" sz="1200" b="1" dirty="0"/>
              <a:t>begin </a:t>
            </a:r>
            <a:r>
              <a:rPr lang="en-US" sz="1200" dirty="0"/>
              <a:t>f:=ln(x*sin(x));</a:t>
            </a:r>
            <a:r>
              <a:rPr lang="en-US" sz="1200" b="1" dirty="0"/>
              <a:t>end</a:t>
            </a:r>
            <a:r>
              <a:rPr lang="en-US" sz="1200" b="1" dirty="0" smtClean="0"/>
              <a:t>;</a:t>
            </a:r>
            <a:endParaRPr lang="ro-RO" sz="1200" b="1" dirty="0" smtClean="0"/>
          </a:p>
          <a:p>
            <a:pPr marL="0" indent="0">
              <a:buNone/>
            </a:pPr>
            <a:r>
              <a:rPr lang="en-US" sz="1200" b="1" dirty="0"/>
              <a:t>begin </a:t>
            </a:r>
            <a:r>
              <a:rPr lang="en-US" sz="1200" dirty="0"/>
              <a:t>a:=0.5; b:=1.5; n:=10;</a:t>
            </a:r>
          </a:p>
          <a:p>
            <a:pPr marL="0" indent="0">
              <a:buNone/>
            </a:pPr>
            <a:r>
              <a:rPr lang="en-US" sz="1200" dirty="0" smtClean="0"/>
              <a:t>c</a:t>
            </a:r>
            <a:r>
              <a:rPr lang="en-US" sz="1200" dirty="0"/>
              <a:t>:=a-(f(a))/(f(b)-f(a))*(b-a);</a:t>
            </a:r>
          </a:p>
          <a:p>
            <a:pPr marL="0" indent="0">
              <a:buNone/>
            </a:pPr>
            <a:r>
              <a:rPr lang="en-US" sz="1200" b="1" dirty="0"/>
              <a:t>if </a:t>
            </a:r>
            <a:r>
              <a:rPr lang="en-US" sz="1200" dirty="0"/>
              <a:t>f(c)*f(a)&gt;0 </a:t>
            </a:r>
            <a:r>
              <a:rPr lang="en-US" sz="1200" b="1" dirty="0"/>
              <a:t>then begin </a:t>
            </a:r>
            <a:r>
              <a:rPr lang="en-US" sz="1200" dirty="0"/>
              <a:t>e:=b; x:=a; </a:t>
            </a:r>
            <a:r>
              <a:rPr lang="en-US" sz="1200" b="1" dirty="0"/>
              <a:t>end</a:t>
            </a:r>
          </a:p>
          <a:p>
            <a:pPr marL="0" indent="0">
              <a:buNone/>
            </a:pPr>
            <a:r>
              <a:rPr lang="en-US" sz="1200" b="1" dirty="0"/>
              <a:t>else begin </a:t>
            </a:r>
            <a:r>
              <a:rPr lang="en-US" sz="1200" dirty="0"/>
              <a:t>e:=a; x:=b; </a:t>
            </a:r>
            <a:r>
              <a:rPr lang="en-US" sz="1200" b="1" dirty="0"/>
              <a:t>end</a:t>
            </a:r>
            <a:r>
              <a:rPr lang="en-US" sz="1200" b="1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pt-BR" sz="1200" b="1" dirty="0"/>
              <a:t>for </a:t>
            </a:r>
            <a:r>
              <a:rPr lang="pt-BR" sz="1200" dirty="0"/>
              <a:t>i:=1 </a:t>
            </a:r>
            <a:r>
              <a:rPr lang="pt-BR" sz="1200" b="1" dirty="0"/>
              <a:t>to </a:t>
            </a:r>
            <a:r>
              <a:rPr lang="pt-BR" sz="1200" dirty="0"/>
              <a:t>n </a:t>
            </a:r>
            <a:r>
              <a:rPr lang="pt-BR" sz="1200" b="1" dirty="0"/>
              <a:t>do</a:t>
            </a:r>
          </a:p>
          <a:p>
            <a:pPr marL="0" indent="0">
              <a:buNone/>
            </a:pPr>
            <a:r>
              <a:rPr lang="it-IT" sz="1200" b="1" dirty="0"/>
              <a:t>begin </a:t>
            </a:r>
            <a:r>
              <a:rPr lang="it-IT" sz="1200" dirty="0"/>
              <a:t>x:= x-(f(x))/(f(e)-f(x))*(e-x);</a:t>
            </a:r>
          </a:p>
          <a:p>
            <a:pPr marL="0" indent="0">
              <a:buNone/>
            </a:pPr>
            <a:r>
              <a:rPr lang="en-US" sz="1200" b="1" dirty="0" err="1"/>
              <a:t>writeln</a:t>
            </a:r>
            <a:r>
              <a:rPr lang="en-US" sz="1200" dirty="0"/>
              <a:t>(x:10:8,’ ’,f(x):12:8);</a:t>
            </a:r>
          </a:p>
          <a:p>
            <a:pPr marL="0" indent="0">
              <a:buNone/>
            </a:pPr>
            <a:r>
              <a:rPr lang="en-US" sz="1200" b="1" dirty="0" smtClean="0"/>
              <a:t>end;</a:t>
            </a:r>
            <a:r>
              <a:rPr lang="ro-RO" sz="1200" b="1" dirty="0" smtClean="0"/>
              <a:t> </a:t>
            </a:r>
            <a:r>
              <a:rPr lang="en-US" sz="1200" b="1" dirty="0" smtClean="0"/>
              <a:t>end</a:t>
            </a:r>
            <a:r>
              <a:rPr lang="en-US" sz="1200" b="1" dirty="0"/>
              <a:t>.</a:t>
            </a:r>
            <a:endParaRPr lang="en-US" sz="1200" dirty="0">
              <a:latin typeface="Candara" panose="020E0502030303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de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33853"/>
          </a:xfrm>
        </p:spPr>
        <p:txBody>
          <a:bodyPr>
            <a:normAutofit/>
          </a:bodyPr>
          <a:lstStyle/>
          <a:p>
            <a:r>
              <a:rPr lang="ro-RO" sz="1800" dirty="0" err="1"/>
              <a:t>r</a:t>
            </a:r>
            <a:r>
              <a:rPr lang="en-US" sz="1800" dirty="0" err="1" smtClean="0"/>
              <a:t>ecuno</a:t>
            </a:r>
            <a:r>
              <a:rPr lang="ro-RO" sz="1800" dirty="0" smtClean="0"/>
              <a:t>ști</a:t>
            </a:r>
            <a:r>
              <a:rPr lang="en-US" sz="1800" dirty="0" smtClean="0"/>
              <a:t> </a:t>
            </a:r>
            <a:r>
              <a:rPr lang="en-US" sz="1800" dirty="0" err="1"/>
              <a:t>prezenţa</a:t>
            </a:r>
            <a:r>
              <a:rPr lang="en-US" sz="1800" dirty="0"/>
              <a:t> </a:t>
            </a:r>
            <a:r>
              <a:rPr lang="en-US" sz="1800" dirty="0" err="1"/>
              <a:t>soluţiilor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ecuaţii</a:t>
            </a:r>
            <a:r>
              <a:rPr lang="en-US" sz="1800" dirty="0"/>
              <a:t> </a:t>
            </a:r>
            <a:r>
              <a:rPr lang="en-US" sz="1800" dirty="0" err="1"/>
              <a:t>algebrice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transcendente</a:t>
            </a:r>
            <a:r>
              <a:rPr lang="en-US" sz="1800" dirty="0"/>
              <a:t> </a:t>
            </a:r>
            <a:r>
              <a:rPr lang="en-US" sz="1800" dirty="0" err="1"/>
              <a:t>pe</a:t>
            </a:r>
            <a:r>
              <a:rPr lang="en-US" sz="1800" dirty="0"/>
              <a:t> </a:t>
            </a:r>
            <a:r>
              <a:rPr lang="en-US" sz="1800" dirty="0" smtClean="0"/>
              <a:t>un</a:t>
            </a:r>
            <a:r>
              <a:rPr lang="ro-RO" sz="1800" dirty="0" smtClean="0"/>
              <a:t> </a:t>
            </a:r>
            <a:r>
              <a:rPr lang="en-US" sz="1800" dirty="0" smtClean="0"/>
              <a:t>interval </a:t>
            </a:r>
            <a:r>
              <a:rPr lang="en-US" sz="1800" dirty="0" err="1"/>
              <a:t>dat</a:t>
            </a:r>
            <a:r>
              <a:rPr lang="en-US" sz="1800" dirty="0"/>
              <a:t>;</a:t>
            </a:r>
          </a:p>
          <a:p>
            <a:r>
              <a:rPr lang="en-US" sz="1800" dirty="0" err="1" smtClean="0"/>
              <a:t>separ</a:t>
            </a:r>
            <a:r>
              <a:rPr lang="ro-RO" sz="1800" dirty="0" smtClean="0"/>
              <a:t>i</a:t>
            </a:r>
            <a:r>
              <a:rPr lang="en-US" sz="1800" dirty="0" smtClean="0"/>
              <a:t> </a:t>
            </a:r>
            <a:r>
              <a:rPr lang="en-US" sz="1800" dirty="0" err="1"/>
              <a:t>intervalele</a:t>
            </a:r>
            <a:r>
              <a:rPr lang="en-US" sz="1800" dirty="0"/>
              <a:t> </a:t>
            </a:r>
            <a:r>
              <a:rPr lang="en-US" sz="1800" dirty="0" err="1"/>
              <a:t>domeniului</a:t>
            </a:r>
            <a:r>
              <a:rPr lang="en-US" sz="1800" dirty="0"/>
              <a:t> de </a:t>
            </a:r>
            <a:r>
              <a:rPr lang="en-US" sz="1800" dirty="0" err="1"/>
              <a:t>definiţie</a:t>
            </a:r>
            <a:r>
              <a:rPr lang="en-US" sz="1800" dirty="0"/>
              <a:t> </a:t>
            </a:r>
            <a:r>
              <a:rPr lang="en-US" sz="1800" dirty="0" smtClean="0"/>
              <a:t>a</a:t>
            </a:r>
            <a:r>
              <a:rPr lang="ro-RO" sz="1800" dirty="0" smtClean="0"/>
              <a:t>le</a:t>
            </a:r>
            <a:r>
              <a:rPr lang="en-US" sz="1800" dirty="0" smtClean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funcţii</a:t>
            </a:r>
            <a:r>
              <a:rPr lang="en-US" sz="1800" dirty="0"/>
              <a:t> 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), care </a:t>
            </a:r>
            <a:r>
              <a:rPr lang="en-US" sz="1800" dirty="0" err="1"/>
              <a:t>vor</a:t>
            </a:r>
            <a:r>
              <a:rPr lang="en-US" sz="1800" dirty="0"/>
              <a:t> </a:t>
            </a:r>
            <a:r>
              <a:rPr lang="en-US" sz="1800" dirty="0" err="1" smtClean="0"/>
              <a:t>conţine</a:t>
            </a:r>
            <a:r>
              <a:rPr lang="ro-RO" sz="1800" dirty="0"/>
              <a:t> </a:t>
            </a:r>
            <a:r>
              <a:rPr lang="pt-BR" sz="1800" dirty="0" smtClean="0"/>
              <a:t>exact </a:t>
            </a:r>
            <a:r>
              <a:rPr lang="pt-BR" sz="1800" dirty="0"/>
              <a:t>o soluţie a ecuaţiei </a:t>
            </a:r>
            <a:r>
              <a:rPr lang="pt-BR" sz="1800" i="1" dirty="0"/>
              <a:t>f</a:t>
            </a:r>
            <a:r>
              <a:rPr lang="pt-BR" sz="1800" dirty="0"/>
              <a:t>(</a:t>
            </a:r>
            <a:r>
              <a:rPr lang="pt-BR" sz="1800" i="1" dirty="0"/>
              <a:t>x</a:t>
            </a:r>
            <a:r>
              <a:rPr lang="pt-BR" sz="1800" dirty="0"/>
              <a:t>) = 0;</a:t>
            </a:r>
          </a:p>
          <a:p>
            <a:r>
              <a:rPr lang="en-US" sz="1800" dirty="0" err="1" smtClean="0"/>
              <a:t>utiliz</a:t>
            </a:r>
            <a:r>
              <a:rPr lang="ro-RO" sz="1800" dirty="0" err="1" smtClean="0"/>
              <a:t>ezi</a:t>
            </a:r>
            <a:r>
              <a:rPr lang="en-US" sz="1800" dirty="0" smtClean="0"/>
              <a:t> </a:t>
            </a:r>
            <a:r>
              <a:rPr lang="en-US" sz="1800" dirty="0" err="1"/>
              <a:t>algoritmii</a:t>
            </a:r>
            <a:r>
              <a:rPr lang="en-US" sz="1800" dirty="0"/>
              <a:t> de </a:t>
            </a:r>
            <a:r>
              <a:rPr lang="en-US" sz="1800" dirty="0" err="1"/>
              <a:t>rezolvare</a:t>
            </a:r>
            <a:r>
              <a:rPr lang="en-US" sz="1800" dirty="0"/>
              <a:t> a </a:t>
            </a:r>
            <a:r>
              <a:rPr lang="en-US" sz="1800" dirty="0" err="1"/>
              <a:t>ecuaţiilor</a:t>
            </a:r>
            <a:r>
              <a:rPr lang="en-US" sz="1800" dirty="0"/>
              <a:t> </a:t>
            </a:r>
            <a:r>
              <a:rPr lang="en-US" sz="1800" dirty="0" err="1"/>
              <a:t>algebrice</a:t>
            </a:r>
            <a:r>
              <a:rPr lang="en-US" sz="1800" dirty="0"/>
              <a:t> </a:t>
            </a:r>
            <a:r>
              <a:rPr lang="en-US" sz="1800" dirty="0" err="1" smtClean="0"/>
              <a:t>şi</a:t>
            </a:r>
            <a:r>
              <a:rPr lang="ro-RO" sz="1800" dirty="0"/>
              <a:t> </a:t>
            </a:r>
            <a:r>
              <a:rPr lang="en-US" sz="1800" dirty="0" err="1" smtClean="0"/>
              <a:t>transcendente</a:t>
            </a:r>
            <a:r>
              <a:rPr lang="en-US" sz="1800" dirty="0" smtClean="0"/>
              <a:t> </a:t>
            </a:r>
            <a:r>
              <a:rPr lang="en-US" sz="1800" dirty="0" err="1" smtClean="0"/>
              <a:t>prin</a:t>
            </a:r>
            <a:r>
              <a:rPr lang="ro-RO" sz="1800" dirty="0"/>
              <a:t> </a:t>
            </a:r>
            <a:r>
              <a:rPr lang="pt-BR" sz="1800" dirty="0" smtClean="0"/>
              <a:t>metoda </a:t>
            </a:r>
            <a:r>
              <a:rPr lang="pt-BR" sz="1800" dirty="0"/>
              <a:t>bisecţiei, metoda coardelor şi metoda tangentelor;</a:t>
            </a:r>
          </a:p>
          <a:p>
            <a:r>
              <a:rPr lang="en-US" sz="1800" dirty="0" err="1" smtClean="0"/>
              <a:t>elabor</a:t>
            </a:r>
            <a:r>
              <a:rPr lang="ro-RO" sz="1800" dirty="0" err="1" smtClean="0"/>
              <a:t>ezi</a:t>
            </a:r>
            <a:r>
              <a:rPr lang="en-US" sz="1800" dirty="0" smtClean="0"/>
              <a:t> </a:t>
            </a:r>
            <a:r>
              <a:rPr lang="en-US" sz="1800" dirty="0" err="1"/>
              <a:t>programe</a:t>
            </a:r>
            <a:r>
              <a:rPr lang="en-US" sz="1800" dirty="0"/>
              <a:t> de </a:t>
            </a:r>
            <a:r>
              <a:rPr lang="en-US" sz="1800" dirty="0" err="1"/>
              <a:t>rezolvare</a:t>
            </a:r>
            <a:r>
              <a:rPr lang="en-US" sz="1800" dirty="0"/>
              <a:t> a </a:t>
            </a:r>
            <a:r>
              <a:rPr lang="en-US" sz="1800" dirty="0" err="1"/>
              <a:t>ecuaţiilor</a:t>
            </a:r>
            <a:r>
              <a:rPr lang="en-US" sz="1800" dirty="0"/>
              <a:t> </a:t>
            </a:r>
            <a:r>
              <a:rPr lang="en-US" sz="1800" dirty="0" err="1"/>
              <a:t>algebrice</a:t>
            </a:r>
            <a:r>
              <a:rPr lang="en-US" sz="1800" dirty="0"/>
              <a:t> </a:t>
            </a:r>
            <a:r>
              <a:rPr lang="en-US" sz="1800" dirty="0" err="1"/>
              <a:t>şi</a:t>
            </a:r>
            <a:r>
              <a:rPr lang="en-US" sz="1800" dirty="0"/>
              <a:t> </a:t>
            </a:r>
            <a:r>
              <a:rPr lang="en-US" sz="1800" dirty="0" err="1"/>
              <a:t>transcendente</a:t>
            </a:r>
            <a:r>
              <a:rPr lang="en-US" sz="1800" dirty="0"/>
              <a:t> </a:t>
            </a:r>
            <a:r>
              <a:rPr lang="en-US" sz="1800" dirty="0" err="1" smtClean="0"/>
              <a:t>prin</a:t>
            </a:r>
            <a:r>
              <a:rPr lang="ro-RO" sz="1800" dirty="0"/>
              <a:t> </a:t>
            </a:r>
            <a:r>
              <a:rPr lang="pt-BR" sz="1800" dirty="0" smtClean="0"/>
              <a:t>metoda </a:t>
            </a:r>
            <a:r>
              <a:rPr lang="pt-BR" sz="1800" dirty="0"/>
              <a:t>bisecţiei, metoda coardelor şi metoda tangentelor;</a:t>
            </a:r>
          </a:p>
          <a:p>
            <a:r>
              <a:rPr lang="en-US" sz="1800" dirty="0" err="1" smtClean="0"/>
              <a:t>combin</a:t>
            </a:r>
            <a:r>
              <a:rPr lang="ro-RO" sz="1800" dirty="0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metodele</a:t>
            </a:r>
            <a:r>
              <a:rPr lang="en-US" sz="1800" dirty="0" smtClean="0"/>
              <a:t> </a:t>
            </a:r>
            <a:r>
              <a:rPr lang="en-US" sz="1800" dirty="0" err="1" smtClean="0"/>
              <a:t>studiate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elaborarea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algoritmilor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eficienţi</a:t>
            </a:r>
            <a:r>
              <a:rPr lang="ro-RO" sz="1800" dirty="0" smtClean="0"/>
              <a:t> de rezolvare a ecuațiilor algebrice și transcendente și a programelor care realizează acești algoritmi.</a:t>
            </a:r>
            <a:endParaRPr lang="en-US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În urma acestei prezentări, vei fi capabil să: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677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i="1" dirty="0" smtClean="0"/>
                  <a:t>Pasul 1. </a:t>
                </a:r>
                <a:r>
                  <a:rPr lang="pt-BR" sz="2000" dirty="0"/>
                  <a:t>Determinarea extremităţii fixe </a:t>
                </a:r>
                <a:r>
                  <a:rPr lang="pt-BR" sz="2000" i="1" dirty="0"/>
                  <a:t>e </a:t>
                </a:r>
                <a:r>
                  <a:rPr lang="pt-BR" sz="2000" dirty="0"/>
                  <a:t>şi a aproximării </a:t>
                </a:r>
                <a:r>
                  <a:rPr lang="pt-BR" sz="2000" i="1" dirty="0"/>
                  <a:t>x</a:t>
                </a:r>
                <a:r>
                  <a:rPr lang="pt-BR" sz="2000" dirty="0"/>
                  <a:t>0:</a:t>
                </a:r>
                <a:r>
                  <a:rPr lang="ro-RO" sz="2000" dirty="0"/>
                  <a:t> </a:t>
                </a:r>
                <a:r>
                  <a:rPr lang="en-US" sz="2000" dirty="0"/>
                  <a:t>              </a:t>
                </a:r>
                <a:r>
                  <a:rPr lang="ro-RO" sz="2000" dirty="0">
                    <a:latin typeface="Candara" panose="020E0502030303020204" pitchFamily="34" charset="0"/>
                  </a:rPr>
                  <a:t>c</a:t>
                </a:r>
                <a:r>
                  <a:rPr lang="en-US" sz="2000" dirty="0">
                    <a:latin typeface="Candara" panose="020E0502030303020204" pitchFamily="34" charset="0"/>
                  </a:rPr>
                  <a:t> ⇐</a:t>
                </a:r>
                <a:r>
                  <a:rPr lang="ro-RO" sz="20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𝑎</m:t>
                    </m:r>
                    <m:r>
                      <a:rPr lang="ro-RO" sz="20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o-RO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2000" i="1">
                            <a:latin typeface="Cambria Math"/>
                          </a:rPr>
                          <m:t>𝑓</m:t>
                        </m:r>
                        <m:r>
                          <a:rPr lang="ro-RO" sz="2000" i="1">
                            <a:latin typeface="Cambria Math"/>
                          </a:rPr>
                          <m:t>(</m:t>
                        </m:r>
                        <m:r>
                          <a:rPr lang="ro-RO" sz="2000" i="1">
                            <a:latin typeface="Cambria Math"/>
                          </a:rPr>
                          <m:t>𝑎</m:t>
                        </m:r>
                        <m:r>
                          <a:rPr lang="ro-RO" sz="20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ro-RO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ro-RO" sz="2000" i="1">
                            <a:latin typeface="Cambria Math"/>
                          </a:rPr>
                          <m:t>−</m:t>
                        </m:r>
                        <m:r>
                          <a:rPr lang="ro-RO" sz="2000" i="1">
                            <a:latin typeface="Cambria Math"/>
                          </a:rPr>
                          <m:t>𝑓</m:t>
                        </m:r>
                        <m:r>
                          <a:rPr lang="ro-RO" sz="2000" i="1">
                            <a:latin typeface="Cambria Math"/>
                          </a:rPr>
                          <m:t>(</m:t>
                        </m:r>
                        <m:r>
                          <a:rPr lang="ro-RO" sz="2000" i="1">
                            <a:latin typeface="Cambria Math"/>
                          </a:rPr>
                          <m:t>𝑎</m:t>
                        </m:r>
                        <m:r>
                          <a:rPr lang="ro-RO" sz="20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ro-RO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(b-a); </a:t>
                </a:r>
                <a:r>
                  <a:rPr lang="ro-RO" sz="2000" dirty="0">
                    <a:latin typeface="Candara" panose="020E0502030303020204" pitchFamily="34" charset="0"/>
                    <a:ea typeface="Cambria Math" panose="02040503050406030204" pitchFamily="18" charset="0"/>
                  </a:rPr>
                  <a:t>dacă f(c) x f(a)</a:t>
                </a:r>
                <a:r>
                  <a:rPr lang="en-US" sz="2000" dirty="0">
                    <a:latin typeface="Candara" panose="020E0502030303020204" pitchFamily="34" charset="0"/>
                    <a:ea typeface="Cambria Math" panose="02040503050406030204" pitchFamily="18" charset="0"/>
                  </a:rPr>
                  <a:t>&lt;0, </a:t>
                </a:r>
                <a:r>
                  <a:rPr lang="en-US" sz="2000" dirty="0" err="1"/>
                  <a:t>atunci</a:t>
                </a:r>
                <a:r>
                  <a:rPr lang="en-US" sz="2000" dirty="0"/>
                  <a:t> </a:t>
                </a:r>
                <a:r>
                  <a:rPr lang="en-US" sz="2000" i="1" dirty="0"/>
                  <a:t>e </a:t>
                </a:r>
                <a:r>
                  <a:rPr lang="en-US" sz="2000" dirty="0"/>
                  <a:t>⇐ </a:t>
                </a:r>
                <a:r>
                  <a:rPr lang="en-US" sz="2000" i="1" dirty="0"/>
                  <a:t>a</a:t>
                </a:r>
                <a:r>
                  <a:rPr lang="en-US" sz="2000" dirty="0"/>
                  <a:t>, </a:t>
                </a:r>
                <a:r>
                  <a:rPr lang="en-US" sz="2000" i="1" dirty="0"/>
                  <a:t>x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⇐ </a:t>
                </a:r>
                <a:r>
                  <a:rPr lang="en-US" sz="2000" i="1" dirty="0"/>
                  <a:t>b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altfel</a:t>
                </a:r>
                <a:r>
                  <a:rPr lang="en-US" sz="2000" dirty="0"/>
                  <a:t> </a:t>
                </a:r>
                <a:r>
                  <a:rPr lang="en-US" sz="2000" i="1" dirty="0"/>
                  <a:t>e </a:t>
                </a:r>
                <a:r>
                  <a:rPr lang="en-US" sz="2000" dirty="0"/>
                  <a:t>⇐ </a:t>
                </a:r>
                <a:r>
                  <a:rPr lang="en-US" sz="2000" i="1" dirty="0"/>
                  <a:t>b</a:t>
                </a:r>
                <a:r>
                  <a:rPr lang="en-US" sz="2000" dirty="0"/>
                  <a:t>, </a:t>
                </a:r>
                <a:r>
                  <a:rPr lang="en-US" sz="2000" i="1" dirty="0"/>
                  <a:t>x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⇐ </a:t>
                </a:r>
                <a:r>
                  <a:rPr lang="en-US" sz="2000" i="1" dirty="0"/>
                  <a:t>a</a:t>
                </a:r>
                <a:r>
                  <a:rPr lang="en-US" sz="2000" dirty="0"/>
                  <a:t>;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⇐ 0.</a:t>
                </a:r>
              </a:p>
              <a:p>
                <a:pPr marL="0" indent="0">
                  <a:buNone/>
                </a:pPr>
                <a:r>
                  <a:rPr lang="it-IT" sz="2000" b="1" i="1" dirty="0"/>
                  <a:t>Pasul 2. </a:t>
                </a:r>
                <a:r>
                  <a:rPr lang="it-IT" sz="2000" dirty="0"/>
                  <a:t>Calculul </a:t>
                </a:r>
                <a:r>
                  <a:rPr lang="it-IT" sz="2000" i="1" dirty="0"/>
                  <a:t>x</a:t>
                </a:r>
                <a:r>
                  <a:rPr lang="it-IT" sz="2000" i="1" baseline="-25000" dirty="0"/>
                  <a:t>i+1</a:t>
                </a:r>
                <a:r>
                  <a:rPr lang="it-IT" sz="2000" dirty="0"/>
                  <a:t> conform formulei</a:t>
                </a:r>
                <a:r>
                  <a:rPr lang="it-IT" sz="20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o-RO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ro-RO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e>
                        </m:d>
                        <m:r>
                          <a:rPr lang="ro-RO" sz="2000" i="1">
                            <a:latin typeface="Cambria Math"/>
                          </a:rPr>
                          <m:t>−</m:t>
                        </m:r>
                        <m:r>
                          <a:rPr lang="ro-RO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e</m:t>
                        </m:r>
                        <m:r>
                          <a:rPr lang="en-US" sz="20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i="1" dirty="0" err="1" smtClean="0"/>
                  <a:t>Pasul</a:t>
                </a:r>
                <a:r>
                  <a:rPr lang="en-US" sz="2000" b="1" i="1" dirty="0" smtClean="0"/>
                  <a:t> 3. </a:t>
                </a:r>
                <a:r>
                  <a:rPr lang="en-US" sz="2000" dirty="0" err="1" smtClean="0"/>
                  <a:t>Dac</a:t>
                </a:r>
                <a:r>
                  <a:rPr lang="ro-RO" sz="2000" dirty="0" smtClean="0"/>
                  <a:t>ă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o-RO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0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o-RO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o-RO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o-RO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o-RO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o-RO" sz="200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ro-RO" sz="2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o-RO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sz="200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ro-RO" sz="2000" b="1" i="1" dirty="0" smtClean="0">
                    <a:latin typeface="Candara" panose="020E0502030303020204" pitchFamily="34" charset="0"/>
                  </a:rPr>
                  <a:t>, </a:t>
                </a:r>
                <a:r>
                  <a:rPr lang="vi-VN" sz="2000" dirty="0">
                    <a:latin typeface="Candara" panose="020E0502030303020204" pitchFamily="34" charset="0"/>
                  </a:rPr>
                  <a:t>atunci soluţia calculată 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      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x </a:t>
                </a:r>
                <a:r>
                  <a:rPr lang="vi-VN" sz="2000" dirty="0">
                    <a:latin typeface="Candara" panose="020E0502030303020204" pitchFamily="34" charset="0"/>
                  </a:rPr>
                  <a:t>⇐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ro-RO" sz="2000" i="1" baseline="-25000" dirty="0" smtClean="0">
                    <a:latin typeface="Candara" panose="020E0502030303020204" pitchFamily="34" charset="0"/>
                  </a:rPr>
                  <a:t>i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. SF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Â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RŞIT.</a:t>
                </a:r>
                <a:endParaRPr lang="ro-RO" sz="2000" dirty="0" smtClean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ro-RO" sz="2000" dirty="0"/>
                  <a:t>Î</a:t>
                </a:r>
                <a:r>
                  <a:rPr lang="it-IT" sz="2000" dirty="0" smtClean="0"/>
                  <a:t>n </a:t>
                </a:r>
                <a:r>
                  <a:rPr lang="it-IT" sz="2000" dirty="0"/>
                  <a:t>caz contrar, </a:t>
                </a:r>
                <a:r>
                  <a:rPr lang="it-IT" sz="2000" i="1" dirty="0"/>
                  <a:t>i </a:t>
                </a:r>
                <a:r>
                  <a:rPr lang="it-IT" sz="2000" dirty="0"/>
                  <a:t>⇐ </a:t>
                </a:r>
                <a:r>
                  <a:rPr lang="it-IT" sz="2000" i="1" dirty="0"/>
                  <a:t>i</a:t>
                </a:r>
                <a:r>
                  <a:rPr lang="it-IT" sz="2000" dirty="0"/>
                  <a:t>+1 şi se revine la </a:t>
                </a:r>
                <a:r>
                  <a:rPr lang="it-IT" sz="2000" i="1" dirty="0"/>
                  <a:t>pasul 2</a:t>
                </a:r>
                <a:r>
                  <a:rPr lang="it-IT" sz="2000" dirty="0"/>
                  <a:t>.</a:t>
                </a:r>
                <a:endParaRPr lang="ro-RO" sz="2000" b="1" i="1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3" t="-88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Algoritmul de calcul pentru o exactitate ε dată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43924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vi-VN" sz="7200" dirty="0">
                <a:latin typeface="Candara" panose="020E0502030303020204" pitchFamily="34" charset="0"/>
              </a:rPr>
              <a:t>Fie dată funcţia </a:t>
            </a:r>
            <a:r>
              <a:rPr lang="vi-VN" sz="7200" i="1" dirty="0" smtClean="0">
                <a:latin typeface="Candara" panose="020E0502030303020204" pitchFamily="34" charset="0"/>
              </a:rPr>
              <a:t>f</a:t>
            </a:r>
            <a:r>
              <a:rPr lang="vi-VN" sz="7200" dirty="0" smtClean="0">
                <a:latin typeface="Candara" panose="020E0502030303020204" pitchFamily="34" charset="0"/>
              </a:rPr>
              <a:t>(</a:t>
            </a:r>
            <a:r>
              <a:rPr lang="vi-VN" sz="7200" i="1" dirty="0" smtClean="0">
                <a:latin typeface="Candara" panose="020E0502030303020204" pitchFamily="34" charset="0"/>
              </a:rPr>
              <a:t>x</a:t>
            </a:r>
            <a:r>
              <a:rPr lang="vi-VN" sz="7200" dirty="0">
                <a:latin typeface="Candara" panose="020E0502030303020204" pitchFamily="34" charset="0"/>
              </a:rPr>
              <a:t>) = </a:t>
            </a:r>
            <a:r>
              <a:rPr lang="vi-VN" sz="7200" i="1" dirty="0" smtClean="0">
                <a:latin typeface="Candara" panose="020E0502030303020204" pitchFamily="34" charset="0"/>
              </a:rPr>
              <a:t>x</a:t>
            </a:r>
            <a:r>
              <a:rPr lang="ro-RO" sz="7200" baseline="30000" dirty="0">
                <a:latin typeface="Candara" panose="020E0502030303020204" pitchFamily="34" charset="0"/>
              </a:rPr>
              <a:t>4</a:t>
            </a:r>
            <a:r>
              <a:rPr lang="vi-VN" sz="7200" dirty="0" smtClean="0">
                <a:latin typeface="Candara" panose="020E0502030303020204" pitchFamily="34" charset="0"/>
              </a:rPr>
              <a:t> </a:t>
            </a:r>
            <a:r>
              <a:rPr lang="vi-VN" sz="7200" dirty="0">
                <a:latin typeface="Candara" panose="020E0502030303020204" pitchFamily="34" charset="0"/>
              </a:rPr>
              <a:t>– </a:t>
            </a:r>
            <a:r>
              <a:rPr lang="vi-VN" sz="7200" dirty="0" smtClean="0">
                <a:latin typeface="Candara" panose="020E0502030303020204" pitchFamily="34" charset="0"/>
              </a:rPr>
              <a:t>3</a:t>
            </a:r>
            <a:r>
              <a:rPr lang="vi-VN" sz="7200" i="1" dirty="0" smtClean="0">
                <a:latin typeface="Candara" panose="020E0502030303020204" pitchFamily="34" charset="0"/>
              </a:rPr>
              <a:t>x</a:t>
            </a:r>
            <a:r>
              <a:rPr lang="ro-RO" sz="7200" baseline="30000" dirty="0">
                <a:latin typeface="Candara" panose="020E0502030303020204" pitchFamily="34" charset="0"/>
              </a:rPr>
              <a:t>2</a:t>
            </a:r>
            <a:r>
              <a:rPr lang="vi-VN" sz="7200" dirty="0" smtClean="0">
                <a:latin typeface="Candara" panose="020E0502030303020204" pitchFamily="34" charset="0"/>
              </a:rPr>
              <a:t> </a:t>
            </a:r>
            <a:r>
              <a:rPr lang="vi-VN" sz="7200" dirty="0">
                <a:latin typeface="Candara" panose="020E0502030303020204" pitchFamily="34" charset="0"/>
              </a:rPr>
              <a:t>+ 7,5</a:t>
            </a:r>
            <a:r>
              <a:rPr lang="vi-VN" sz="7200" i="1" dirty="0">
                <a:latin typeface="Candara" panose="020E0502030303020204" pitchFamily="34" charset="0"/>
              </a:rPr>
              <a:t>x </a:t>
            </a:r>
            <a:r>
              <a:rPr lang="vi-VN" sz="7200" dirty="0">
                <a:latin typeface="Candara" panose="020E0502030303020204" pitchFamily="34" charset="0"/>
              </a:rPr>
              <a:t>– 1. Să se calculeze soluţia </a:t>
            </a:r>
            <a:r>
              <a:rPr lang="vi-VN" sz="7200" dirty="0" smtClean="0">
                <a:latin typeface="Candara" panose="020E0502030303020204" pitchFamily="34" charset="0"/>
              </a:rPr>
              <a:t>aproximativă</a:t>
            </a:r>
            <a:r>
              <a:rPr lang="ro-RO" sz="7200" dirty="0" smtClean="0">
                <a:latin typeface="Candara" panose="020E0502030303020204" pitchFamily="34" charset="0"/>
              </a:rPr>
              <a:t> </a:t>
            </a:r>
            <a:r>
              <a:rPr lang="en-US" sz="7200" dirty="0" smtClean="0">
                <a:latin typeface="Candara" panose="020E0502030303020204" pitchFamily="34" charset="0"/>
              </a:rPr>
              <a:t>a </a:t>
            </a:r>
            <a:r>
              <a:rPr lang="en-US" sz="7200" dirty="0" err="1">
                <a:latin typeface="Candara" panose="020E0502030303020204" pitchFamily="34" charset="0"/>
              </a:rPr>
              <a:t>ecuaţiei</a:t>
            </a:r>
            <a:r>
              <a:rPr lang="en-US" sz="7200" dirty="0">
                <a:latin typeface="Candara" panose="020E0502030303020204" pitchFamily="34" charset="0"/>
              </a:rPr>
              <a:t> </a:t>
            </a:r>
            <a:r>
              <a:rPr lang="en-US" sz="7200" i="1" dirty="0" smtClean="0">
                <a:latin typeface="Candara" panose="020E0502030303020204" pitchFamily="34" charset="0"/>
              </a:rPr>
              <a:t>f</a:t>
            </a:r>
            <a:r>
              <a:rPr lang="en-US" sz="7200" dirty="0" smtClean="0">
                <a:latin typeface="Candara" panose="020E0502030303020204" pitchFamily="34" charset="0"/>
              </a:rPr>
              <a:t>(</a:t>
            </a:r>
            <a:r>
              <a:rPr lang="en-US" sz="7200" i="1" dirty="0" smtClean="0">
                <a:latin typeface="Candara" panose="020E0502030303020204" pitchFamily="34" charset="0"/>
              </a:rPr>
              <a:t>x</a:t>
            </a:r>
            <a:r>
              <a:rPr lang="en-US" sz="7200" dirty="0">
                <a:latin typeface="Candara" panose="020E0502030303020204" pitchFamily="34" charset="0"/>
              </a:rPr>
              <a:t>) = 0 </a:t>
            </a:r>
            <a:r>
              <a:rPr lang="en-US" sz="7200" dirty="0" err="1">
                <a:latin typeface="Candara" panose="020E0502030303020204" pitchFamily="34" charset="0"/>
              </a:rPr>
              <a:t>pe</a:t>
            </a:r>
            <a:r>
              <a:rPr lang="en-US" sz="7200" dirty="0">
                <a:latin typeface="Candara" panose="020E0502030303020204" pitchFamily="34" charset="0"/>
              </a:rPr>
              <a:t> </a:t>
            </a:r>
            <a:r>
              <a:rPr lang="en-US" sz="7200" dirty="0" err="1">
                <a:latin typeface="Candara" panose="020E0502030303020204" pitchFamily="34" charset="0"/>
              </a:rPr>
              <a:t>segmentul</a:t>
            </a:r>
            <a:r>
              <a:rPr lang="en-US" sz="7200" dirty="0">
                <a:latin typeface="Candara" panose="020E0502030303020204" pitchFamily="34" charset="0"/>
              </a:rPr>
              <a:t> </a:t>
            </a:r>
            <a:r>
              <a:rPr lang="ro-RO" sz="7200" dirty="0" smtClean="0">
                <a:latin typeface="Candara" panose="020E0502030303020204" pitchFamily="34" charset="0"/>
              </a:rPr>
              <a:t>   </a:t>
            </a:r>
            <a:r>
              <a:rPr lang="en-US" sz="7200" dirty="0" smtClean="0">
                <a:latin typeface="Candara" panose="020E0502030303020204" pitchFamily="34" charset="0"/>
              </a:rPr>
              <a:t>[–</a:t>
            </a:r>
            <a:r>
              <a:rPr lang="en-US" sz="7200" dirty="0">
                <a:latin typeface="Candara" panose="020E0502030303020204" pitchFamily="34" charset="0"/>
              </a:rPr>
              <a:t>0,5; 0,5] cu </a:t>
            </a:r>
            <a:r>
              <a:rPr lang="en-US" sz="7200" dirty="0" err="1">
                <a:latin typeface="Candara" panose="020E0502030303020204" pitchFamily="34" charset="0"/>
              </a:rPr>
              <a:t>exactitatea</a:t>
            </a:r>
            <a:r>
              <a:rPr lang="en-US" sz="7200" dirty="0">
                <a:latin typeface="Candara" panose="020E0502030303020204" pitchFamily="34" charset="0"/>
              </a:rPr>
              <a:t> </a:t>
            </a:r>
            <a:r>
              <a:rPr lang="ro-RO" sz="7200" dirty="0" smtClean="0">
                <a:latin typeface="Candara" panose="020E0502030303020204" pitchFamily="34" charset="0"/>
              </a:rPr>
              <a:t>    </a:t>
            </a:r>
            <a:r>
              <a:rPr lang="el-GR" sz="7200" dirty="0" smtClean="0">
                <a:latin typeface="Candara" panose="020E0502030303020204" pitchFamily="34" charset="0"/>
              </a:rPr>
              <a:t>ε </a:t>
            </a:r>
            <a:r>
              <a:rPr lang="el-GR" sz="7200" dirty="0">
                <a:latin typeface="Candara" panose="020E0502030303020204" pitchFamily="34" charset="0"/>
              </a:rPr>
              <a:t>= 0,0001, </a:t>
            </a:r>
            <a:r>
              <a:rPr lang="en-US" sz="7200" dirty="0" err="1" smtClean="0">
                <a:latin typeface="Candara" panose="020E0502030303020204" pitchFamily="34" charset="0"/>
              </a:rPr>
              <a:t>utiliz</a:t>
            </a:r>
            <a:r>
              <a:rPr lang="ro-RO" sz="7200" dirty="0" smtClean="0">
                <a:latin typeface="Candara" panose="020E0502030303020204" pitchFamily="34" charset="0"/>
              </a:rPr>
              <a:t>â</a:t>
            </a:r>
            <a:r>
              <a:rPr lang="en-US" sz="7200" dirty="0" err="1" smtClean="0">
                <a:latin typeface="Candara" panose="020E0502030303020204" pitchFamily="34" charset="0"/>
              </a:rPr>
              <a:t>nd</a:t>
            </a:r>
            <a:r>
              <a:rPr lang="en-US" sz="7200" dirty="0" smtClean="0">
                <a:latin typeface="Candara" panose="020E0502030303020204" pitchFamily="34" charset="0"/>
              </a:rPr>
              <a:t> </a:t>
            </a:r>
            <a:r>
              <a:rPr lang="en-US" sz="7200" dirty="0" err="1" smtClean="0">
                <a:latin typeface="Candara" panose="020E0502030303020204" pitchFamily="34" charset="0"/>
              </a:rPr>
              <a:t>metoda</a:t>
            </a:r>
            <a:r>
              <a:rPr lang="ro-RO" sz="7200" dirty="0">
                <a:latin typeface="Candara" panose="020E0502030303020204" pitchFamily="34" charset="0"/>
              </a:rPr>
              <a:t> </a:t>
            </a:r>
            <a:r>
              <a:rPr lang="vi-VN" sz="7200" dirty="0" smtClean="0">
                <a:latin typeface="Candara" panose="020E0502030303020204" pitchFamily="34" charset="0"/>
              </a:rPr>
              <a:t>coardelor</a:t>
            </a:r>
            <a:r>
              <a:rPr lang="vi-VN" sz="7200" dirty="0">
                <a:latin typeface="Candara" panose="020E0502030303020204" pitchFamily="34" charset="0"/>
              </a:rPr>
              <a:t>. Pentru funcţia dată pe [–0,5; 0,5] </a:t>
            </a:r>
            <a:r>
              <a:rPr lang="ro-RO" sz="7200" dirty="0" smtClean="0">
                <a:latin typeface="Candara" panose="020E0502030303020204" pitchFamily="34" charset="0"/>
              </a:rPr>
              <a:t> </a:t>
            </a:r>
            <a:r>
              <a:rPr lang="vi-VN" sz="7200" i="1" dirty="0" smtClean="0">
                <a:latin typeface="Candara" panose="020E0502030303020204" pitchFamily="34" charset="0"/>
              </a:rPr>
              <a:t>M</a:t>
            </a:r>
            <a:r>
              <a:rPr lang="ro-RO" sz="7200" baseline="-25000" dirty="0">
                <a:latin typeface="Candara" panose="020E0502030303020204" pitchFamily="34" charset="0"/>
              </a:rPr>
              <a:t>1</a:t>
            </a:r>
            <a:r>
              <a:rPr lang="vi-VN" sz="7200" dirty="0" smtClean="0">
                <a:latin typeface="Candara" panose="020E0502030303020204" pitchFamily="34" charset="0"/>
              </a:rPr>
              <a:t> </a:t>
            </a:r>
            <a:r>
              <a:rPr lang="vi-VN" sz="7200" dirty="0">
                <a:latin typeface="Candara" panose="020E0502030303020204" pitchFamily="34" charset="0"/>
              </a:rPr>
              <a:t>şi </a:t>
            </a:r>
            <a:r>
              <a:rPr lang="vi-VN" sz="7200" i="1" dirty="0" smtClean="0">
                <a:latin typeface="Candara" panose="020E0502030303020204" pitchFamily="34" charset="0"/>
              </a:rPr>
              <a:t>m</a:t>
            </a:r>
            <a:r>
              <a:rPr lang="ro-RO" sz="7200" baseline="-25000" dirty="0">
                <a:latin typeface="Candara" panose="020E0502030303020204" pitchFamily="34" charset="0"/>
              </a:rPr>
              <a:t>1</a:t>
            </a:r>
            <a:r>
              <a:rPr lang="vi-VN" sz="7200" dirty="0" smtClean="0">
                <a:latin typeface="Candara" panose="020E0502030303020204" pitchFamily="34" charset="0"/>
              </a:rPr>
              <a:t> s</a:t>
            </a:r>
            <a:r>
              <a:rPr lang="ro-RO" sz="7200" dirty="0">
                <a:latin typeface="Candara" panose="020E0502030303020204" pitchFamily="34" charset="0"/>
              </a:rPr>
              <a:t>î</a:t>
            </a:r>
            <a:r>
              <a:rPr lang="vi-VN" sz="7200" dirty="0" smtClean="0">
                <a:latin typeface="Candara" panose="020E0502030303020204" pitchFamily="34" charset="0"/>
              </a:rPr>
              <a:t>nt</a:t>
            </a:r>
            <a:r>
              <a:rPr lang="vi-VN" sz="7200" dirty="0">
                <a:latin typeface="Candara" panose="020E0502030303020204" pitchFamily="34" charset="0"/>
              </a:rPr>
              <a:t>, </a:t>
            </a:r>
            <a:r>
              <a:rPr lang="vi-VN" sz="7200" dirty="0" smtClean="0">
                <a:latin typeface="Candara" panose="020E0502030303020204" pitchFamily="34" charset="0"/>
              </a:rPr>
              <a:t>respectiv,</a:t>
            </a:r>
            <a:r>
              <a:rPr lang="ro-RO" sz="7200" dirty="0" smtClean="0">
                <a:latin typeface="Candara" panose="020E0502030303020204" pitchFamily="34" charset="0"/>
              </a:rPr>
              <a:t> </a:t>
            </a:r>
            <a:r>
              <a:rPr lang="it-IT" sz="7200" dirty="0" smtClean="0">
                <a:latin typeface="Candara" panose="020E0502030303020204" pitchFamily="34" charset="0"/>
              </a:rPr>
              <a:t>egale </a:t>
            </a:r>
            <a:r>
              <a:rPr lang="it-IT" sz="7200" dirty="0">
                <a:latin typeface="Candara" panose="020E0502030303020204" pitchFamily="34" charset="0"/>
              </a:rPr>
              <a:t>cu 10 şi 5</a:t>
            </a:r>
            <a:r>
              <a:rPr lang="it-IT" sz="7200" dirty="0" smtClean="0">
                <a:latin typeface="Candara" panose="020E0502030303020204" pitchFamily="34" charset="0"/>
              </a:rPr>
              <a:t>.</a:t>
            </a:r>
            <a:endParaRPr lang="ro-RO" sz="72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ro-RO" sz="4200" b="1" dirty="0" smtClean="0"/>
          </a:p>
          <a:p>
            <a:pPr marL="0" indent="0">
              <a:buNone/>
            </a:pPr>
            <a:r>
              <a:rPr lang="en-US" sz="4800" b="1" dirty="0" smtClean="0"/>
              <a:t>program </a:t>
            </a:r>
            <a:r>
              <a:rPr lang="en-US" sz="4800" dirty="0"/>
              <a:t>cn08;</a:t>
            </a:r>
          </a:p>
          <a:p>
            <a:pPr marL="0" indent="0">
              <a:buNone/>
            </a:pPr>
            <a:r>
              <a:rPr lang="ro-RO" sz="4800" b="1" dirty="0" err="1"/>
              <a:t>v</a:t>
            </a:r>
            <a:r>
              <a:rPr lang="en-US" sz="4800" b="1" dirty="0" err="1" smtClean="0"/>
              <a:t>ar</a:t>
            </a:r>
            <a:r>
              <a:rPr lang="ro-RO" sz="4800" b="1" dirty="0" smtClean="0"/>
              <a:t> </a:t>
            </a:r>
            <a:r>
              <a:rPr lang="en-US" sz="4800" dirty="0" err="1" smtClean="0"/>
              <a:t>Msup,minf,a,b,e,x,xnou,xvechi,eps</a:t>
            </a:r>
            <a:r>
              <a:rPr lang="en-US" sz="4800" dirty="0"/>
              <a:t>: real;</a:t>
            </a:r>
          </a:p>
          <a:p>
            <a:pPr marL="0" indent="0">
              <a:buNone/>
            </a:pPr>
            <a:r>
              <a:rPr lang="en-US" sz="4800" b="1" dirty="0"/>
              <a:t>function </a:t>
            </a:r>
            <a:r>
              <a:rPr lang="en-US" sz="4800" dirty="0"/>
              <a:t>f(</a:t>
            </a:r>
            <a:r>
              <a:rPr lang="en-US" sz="4800" dirty="0" err="1"/>
              <a:t>x:real</a:t>
            </a:r>
            <a:r>
              <a:rPr lang="en-US" sz="4800" dirty="0"/>
              <a:t>):real;</a:t>
            </a:r>
          </a:p>
          <a:p>
            <a:pPr marL="0" indent="0">
              <a:buNone/>
            </a:pPr>
            <a:r>
              <a:rPr lang="ro-RO" sz="4800" b="1" dirty="0"/>
              <a:t>b</a:t>
            </a:r>
            <a:r>
              <a:rPr lang="en-US" sz="4800" b="1" dirty="0" err="1" smtClean="0"/>
              <a:t>egin</a:t>
            </a:r>
            <a:r>
              <a:rPr lang="ro-RO" sz="4800" b="1" dirty="0" smtClean="0"/>
              <a:t>    </a:t>
            </a:r>
            <a:r>
              <a:rPr lang="en-US" sz="4800" dirty="0" smtClean="0"/>
              <a:t>f</a:t>
            </a:r>
            <a:r>
              <a:rPr lang="en-US" sz="4800" dirty="0"/>
              <a:t>:=sqr(sqr(x))-3*sqr(x)+</a:t>
            </a:r>
            <a:r>
              <a:rPr lang="en-US" sz="4800" dirty="0" smtClean="0"/>
              <a:t>7.5*x-1;</a:t>
            </a:r>
            <a:r>
              <a:rPr lang="ro-RO" sz="4800" dirty="0" smtClean="0"/>
              <a:t>    </a:t>
            </a:r>
            <a:r>
              <a:rPr lang="en-US" sz="4800" b="1" dirty="0" smtClean="0"/>
              <a:t>end</a:t>
            </a:r>
            <a:r>
              <a:rPr lang="en-US" sz="4800" b="1" dirty="0"/>
              <a:t>;</a:t>
            </a:r>
          </a:p>
          <a:p>
            <a:pPr marL="0" indent="0">
              <a:buNone/>
            </a:pPr>
            <a:r>
              <a:rPr lang="en-US" sz="4800" b="1" dirty="0"/>
              <a:t>begin</a:t>
            </a:r>
          </a:p>
          <a:p>
            <a:pPr marL="0" indent="0">
              <a:buNone/>
            </a:pPr>
            <a:r>
              <a:rPr lang="en-US" sz="4800" dirty="0"/>
              <a:t>a:=-0.5; b:=0.5; eps:=0.0001;</a:t>
            </a:r>
          </a:p>
          <a:p>
            <a:pPr marL="0" indent="0">
              <a:buNone/>
            </a:pPr>
            <a:r>
              <a:rPr lang="en-US" sz="4800" dirty="0" err="1"/>
              <a:t>Msup</a:t>
            </a:r>
            <a:r>
              <a:rPr lang="en-US" sz="4800" dirty="0"/>
              <a:t>:=10; </a:t>
            </a:r>
            <a:r>
              <a:rPr lang="en-US" sz="4800" dirty="0" err="1"/>
              <a:t>minf</a:t>
            </a:r>
            <a:r>
              <a:rPr lang="en-US" sz="4800" dirty="0"/>
              <a:t>:=5;</a:t>
            </a:r>
          </a:p>
          <a:p>
            <a:pPr marL="0" indent="0">
              <a:buNone/>
            </a:pPr>
            <a:r>
              <a:rPr lang="en-US" sz="4800" dirty="0"/>
              <a:t>{</a:t>
            </a:r>
            <a:r>
              <a:rPr lang="en-US" sz="4800" dirty="0" err="1"/>
              <a:t>determinarea</a:t>
            </a:r>
            <a:r>
              <a:rPr lang="en-US" sz="4800" dirty="0"/>
              <a:t> </a:t>
            </a:r>
            <a:r>
              <a:rPr lang="en-US" sz="4800" dirty="0" err="1"/>
              <a:t>extremitatii</a:t>
            </a:r>
            <a:r>
              <a:rPr lang="en-US" sz="4800" dirty="0"/>
              <a:t> fixe </a:t>
            </a:r>
            <a:r>
              <a:rPr lang="en-US" sz="4800" dirty="0" err="1"/>
              <a:t>si</a:t>
            </a:r>
            <a:r>
              <a:rPr lang="en-US" sz="4800" dirty="0"/>
              <a:t> a </a:t>
            </a:r>
            <a:r>
              <a:rPr lang="en-US" sz="4800" dirty="0" err="1"/>
              <a:t>aproximarii</a:t>
            </a:r>
            <a:r>
              <a:rPr lang="en-US" sz="4800" dirty="0"/>
              <a:t> </a:t>
            </a:r>
            <a:r>
              <a:rPr lang="en-US" sz="4800" dirty="0" err="1"/>
              <a:t>initiale</a:t>
            </a:r>
            <a:r>
              <a:rPr lang="en-US" sz="4800" dirty="0"/>
              <a:t>}</a:t>
            </a:r>
          </a:p>
          <a:p>
            <a:pPr marL="0" indent="0">
              <a:buNone/>
            </a:pPr>
            <a:r>
              <a:rPr lang="en-US" sz="4800" dirty="0"/>
              <a:t>x:=a-(f(a))/(f(b)-f(a))*(b-a);</a:t>
            </a:r>
          </a:p>
          <a:p>
            <a:pPr marL="0" indent="0">
              <a:buNone/>
            </a:pPr>
            <a:r>
              <a:rPr lang="en-US" sz="4800" b="1" dirty="0"/>
              <a:t>if </a:t>
            </a:r>
            <a:r>
              <a:rPr lang="en-US" sz="4800" dirty="0"/>
              <a:t>f(x)*f(a)&gt;0 </a:t>
            </a:r>
            <a:r>
              <a:rPr lang="en-US" sz="4800" b="1" dirty="0"/>
              <a:t>then begin </a:t>
            </a:r>
            <a:r>
              <a:rPr lang="en-US" sz="4800" dirty="0"/>
              <a:t>e:=b; </a:t>
            </a:r>
            <a:r>
              <a:rPr lang="en-US" sz="4800" dirty="0" err="1"/>
              <a:t>xnou</a:t>
            </a:r>
            <a:r>
              <a:rPr lang="en-US" sz="4800" dirty="0"/>
              <a:t>:=a; </a:t>
            </a:r>
            <a:r>
              <a:rPr lang="en-US" sz="4800" b="1" dirty="0"/>
              <a:t>end</a:t>
            </a:r>
          </a:p>
          <a:p>
            <a:pPr marL="0" indent="0">
              <a:buNone/>
            </a:pPr>
            <a:r>
              <a:rPr lang="en-US" sz="4800" b="1" dirty="0"/>
              <a:t>else begin </a:t>
            </a:r>
            <a:r>
              <a:rPr lang="en-US" sz="4800" dirty="0"/>
              <a:t>e:=a; </a:t>
            </a:r>
            <a:r>
              <a:rPr lang="en-US" sz="4800" dirty="0" err="1"/>
              <a:t>xnou</a:t>
            </a:r>
            <a:r>
              <a:rPr lang="en-US" sz="4800" dirty="0"/>
              <a:t>:=b; </a:t>
            </a:r>
            <a:r>
              <a:rPr lang="en-US" sz="4800" b="1" dirty="0"/>
              <a:t>end</a:t>
            </a:r>
            <a:r>
              <a:rPr lang="en-US" sz="4800" b="1" dirty="0" smtClean="0"/>
              <a:t>;</a:t>
            </a:r>
            <a:endParaRPr lang="en-US" sz="4800" dirty="0"/>
          </a:p>
          <a:p>
            <a:pPr marL="0" indent="0">
              <a:buNone/>
            </a:pPr>
            <a:r>
              <a:rPr lang="ro-RO" sz="4800" b="1" dirty="0"/>
              <a:t>r</a:t>
            </a:r>
            <a:r>
              <a:rPr lang="en-US" sz="4800" b="1" dirty="0" err="1" smtClean="0"/>
              <a:t>epeat</a:t>
            </a:r>
            <a:r>
              <a:rPr lang="ro-RO" sz="4800" b="1" dirty="0" smtClean="0"/>
              <a:t> </a:t>
            </a:r>
            <a:r>
              <a:rPr lang="en-US" sz="4800" dirty="0" err="1" smtClean="0"/>
              <a:t>xvechi</a:t>
            </a:r>
            <a:r>
              <a:rPr lang="en-US" sz="4800" dirty="0"/>
              <a:t>:=</a:t>
            </a:r>
            <a:r>
              <a:rPr lang="en-US" sz="4800" dirty="0" err="1"/>
              <a:t>xnou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r>
              <a:rPr lang="en-US" sz="4800" dirty="0" err="1"/>
              <a:t>xnou</a:t>
            </a:r>
            <a:r>
              <a:rPr lang="en-US" sz="4800" dirty="0"/>
              <a:t>:= </a:t>
            </a:r>
            <a:r>
              <a:rPr lang="en-US" sz="4800" dirty="0" err="1"/>
              <a:t>xvechi</a:t>
            </a:r>
            <a:r>
              <a:rPr lang="en-US" sz="4800" dirty="0"/>
              <a:t>-(f(</a:t>
            </a:r>
            <a:r>
              <a:rPr lang="en-US" sz="4800" dirty="0" err="1"/>
              <a:t>xvechi</a:t>
            </a:r>
            <a:r>
              <a:rPr lang="en-US" sz="4800" dirty="0"/>
              <a:t>))/(f(e)-f(</a:t>
            </a:r>
            <a:r>
              <a:rPr lang="en-US" sz="4800" dirty="0" err="1"/>
              <a:t>xvechi</a:t>
            </a:r>
            <a:r>
              <a:rPr lang="en-US" sz="4800" dirty="0"/>
              <a:t>))*(e-</a:t>
            </a:r>
            <a:r>
              <a:rPr lang="en-US" sz="4800" dirty="0" err="1"/>
              <a:t>xvechi</a:t>
            </a:r>
            <a:r>
              <a:rPr lang="en-US" sz="4800" dirty="0"/>
              <a:t>);</a:t>
            </a:r>
          </a:p>
          <a:p>
            <a:pPr marL="0" indent="0">
              <a:buNone/>
            </a:pPr>
            <a:r>
              <a:rPr lang="en-US" sz="4800" b="1" dirty="0" err="1"/>
              <a:t>writeln</a:t>
            </a:r>
            <a:r>
              <a:rPr lang="en-US" sz="4800" dirty="0"/>
              <a:t>(’ x=’,xnou:10:8,’ f(x)=’,f(</a:t>
            </a:r>
            <a:r>
              <a:rPr lang="en-US" sz="4800" dirty="0" err="1"/>
              <a:t>xnou</a:t>
            </a:r>
            <a:r>
              <a:rPr lang="en-US" sz="4800" dirty="0"/>
              <a:t>):12:8);</a:t>
            </a:r>
          </a:p>
          <a:p>
            <a:pPr marL="0" indent="0">
              <a:buNone/>
            </a:pPr>
            <a:r>
              <a:rPr lang="en-US" sz="4800" b="1" dirty="0"/>
              <a:t>until </a:t>
            </a:r>
            <a:r>
              <a:rPr lang="en-US" sz="4800" dirty="0"/>
              <a:t>abs((</a:t>
            </a:r>
            <a:r>
              <a:rPr lang="en-US" sz="4800" dirty="0" err="1"/>
              <a:t>Msup-minf</a:t>
            </a:r>
            <a:r>
              <a:rPr lang="en-US" sz="4800" dirty="0"/>
              <a:t>)/</a:t>
            </a:r>
            <a:r>
              <a:rPr lang="en-US" sz="4800" dirty="0" err="1"/>
              <a:t>minf</a:t>
            </a:r>
            <a:r>
              <a:rPr lang="en-US" sz="4800" dirty="0"/>
              <a:t>*(</a:t>
            </a:r>
            <a:r>
              <a:rPr lang="en-US" sz="4800" dirty="0" err="1"/>
              <a:t>xnou-xvechi</a:t>
            </a:r>
            <a:r>
              <a:rPr lang="en-US" sz="4800" dirty="0"/>
              <a:t>))&lt;eps;</a:t>
            </a:r>
          </a:p>
          <a:p>
            <a:pPr marL="0" indent="0">
              <a:buNone/>
            </a:pPr>
            <a:r>
              <a:rPr lang="en-US" sz="4800" b="1" dirty="0"/>
              <a:t>end.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de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4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dirty="0" smtClean="0">
                    <a:latin typeface="Candara" panose="020E0502030303020204" pitchFamily="34" charset="0"/>
                  </a:rPr>
                  <a:t>Mai </a:t>
                </a:r>
                <a:r>
                  <a:rPr lang="vi-VN" sz="2000" dirty="0">
                    <a:latin typeface="Candara" panose="020E0502030303020204" pitchFamily="34" charset="0"/>
                  </a:rPr>
                  <a:t>este numită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metoda</a:t>
                </a:r>
                <a:r>
                  <a:rPr lang="ro-RO" sz="2000" i="1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tangentelor </a:t>
                </a:r>
                <a:r>
                  <a:rPr lang="vi-VN" sz="2000" dirty="0">
                    <a:latin typeface="Candara" panose="020E0502030303020204" pitchFamily="34" charset="0"/>
                  </a:rPr>
                  <a:t>sau </a:t>
                </a:r>
                <a:r>
                  <a:rPr lang="vi-VN" sz="2000" i="1" dirty="0">
                    <a:latin typeface="Candara" panose="020E0502030303020204" pitchFamily="34" charset="0"/>
                  </a:rPr>
                  <a:t>Newton</a:t>
                </a:r>
                <a:r>
                  <a:rPr lang="vi-VN" sz="2000" dirty="0">
                    <a:latin typeface="Candara" panose="020E0502030303020204" pitchFamily="34" charset="0"/>
                  </a:rPr>
                  <a:t>, după numele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matematicianului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care </a:t>
                </a:r>
                <a:r>
                  <a:rPr lang="en-US" sz="2000" dirty="0">
                    <a:latin typeface="Candara" panose="020E0502030303020204" pitchFamily="34" charset="0"/>
                  </a:rPr>
                  <a:t>a </a:t>
                </a:r>
                <a:r>
                  <a:rPr lang="en-US" sz="2000" dirty="0" err="1">
                    <a:latin typeface="Candara" panose="020E0502030303020204" pitchFamily="34" charset="0"/>
                  </a:rPr>
                  <a:t>introdus</a:t>
                </a:r>
                <a:r>
                  <a:rPr lang="en-US" sz="2000" dirty="0">
                    <a:latin typeface="Candara" panose="020E0502030303020204" pitchFamily="34" charset="0"/>
                  </a:rPr>
                  <a:t>-o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.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>
                    <a:latin typeface="Candara" panose="020E0502030303020204" pitchFamily="34" charset="0"/>
                  </a:rPr>
                  <a:t>Pentru</a:t>
                </a:r>
                <a:r>
                  <a:rPr lang="en-US" sz="2000" dirty="0">
                    <a:latin typeface="Candara" panose="020E0502030303020204" pitchFamily="34" charset="0"/>
                  </a:rPr>
                  <a:t> a </a:t>
                </a:r>
                <a:r>
                  <a:rPr lang="en-US" sz="2000" dirty="0" err="1">
                    <a:latin typeface="Candara" panose="020E0502030303020204" pitchFamily="34" charset="0"/>
                  </a:rPr>
                  <a:t>calcula</a:t>
                </a:r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>
                    <a:latin typeface="Candara" panose="020E0502030303020204" pitchFamily="34" charset="0"/>
                  </a:rPr>
                  <a:t>valorile</a:t>
                </a:r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  <a:r>
                  <a:rPr lang="en-US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ro-RO" sz="2000" baseline="-25000" dirty="0">
                    <a:latin typeface="Candara" panose="020E0502030303020204" pitchFamily="34" charset="0"/>
                  </a:rPr>
                  <a:t>1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, </a:t>
                </a:r>
                <a:r>
                  <a:rPr lang="en-US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ro-RO" sz="2000" baseline="-25000" dirty="0">
                    <a:latin typeface="Candara" panose="020E0502030303020204" pitchFamily="34" charset="0"/>
                  </a:rPr>
                  <a:t>2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, </a:t>
                </a:r>
                <a:r>
                  <a:rPr lang="en-US" sz="2000" dirty="0">
                    <a:latin typeface="Candara" panose="020E0502030303020204" pitchFamily="34" charset="0"/>
                  </a:rPr>
                  <a:t>... </a:t>
                </a:r>
                <a:r>
                  <a:rPr lang="en-US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ro-RO" sz="2000" i="1" baseline="-25000" dirty="0" smtClean="0">
                    <a:latin typeface="Candara" panose="020E0502030303020204" pitchFamily="34" charset="0"/>
                  </a:rPr>
                  <a:t>i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, </a:t>
                </a:r>
                <a:r>
                  <a:rPr lang="en-US" sz="2000" dirty="0">
                    <a:latin typeface="Candara" panose="020E0502030303020204" pitchFamily="34" charset="0"/>
                  </a:rPr>
                  <a:t>..., se </a:t>
                </a:r>
                <a:r>
                  <a:rPr lang="en-US" sz="2000" dirty="0" err="1" smtClean="0">
                    <a:latin typeface="Candara" panose="020E0502030303020204" pitchFamily="34" charset="0"/>
                  </a:rPr>
                  <a:t>va</a:t>
                </a:r>
                <a:r>
                  <a:rPr lang="ro-RO" sz="2000" dirty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 smtClean="0">
                    <a:latin typeface="Candara" panose="020E0502030303020204" pitchFamily="34" charset="0"/>
                  </a:rPr>
                  <a:t>folosi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>
                    <a:latin typeface="Candara" panose="020E0502030303020204" pitchFamily="34" charset="0"/>
                  </a:rPr>
                  <a:t>ecuaţia</a:t>
                </a:r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>
                    <a:latin typeface="Candara" panose="020E0502030303020204" pitchFamily="34" charset="0"/>
                  </a:rPr>
                  <a:t>tangentei</a:t>
                </a:r>
                <a:r>
                  <a:rPr lang="en-US" sz="2000" dirty="0">
                    <a:latin typeface="Candara" panose="020E0502030303020204" pitchFamily="34" charset="0"/>
                  </a:rPr>
                  <a:t> la </a:t>
                </a:r>
                <a:r>
                  <a:rPr lang="en-US" sz="2000" dirty="0" err="1">
                    <a:latin typeface="Candara" panose="020E0502030303020204" pitchFamily="34" charset="0"/>
                  </a:rPr>
                  <a:t>funcţia</a:t>
                </a:r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>
                    <a:latin typeface="Candara" panose="020E0502030303020204" pitchFamily="34" charset="0"/>
                  </a:rPr>
                  <a:t>ce</a:t>
                </a:r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 smtClean="0">
                    <a:latin typeface="Candara" panose="020E0502030303020204" pitchFamily="34" charset="0"/>
                  </a:rPr>
                  <a:t>trece</a:t>
                </a:r>
                <a:r>
                  <a:rPr lang="ro-RO" sz="2000" dirty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 smtClean="0">
                    <a:latin typeface="Candara" panose="020E0502030303020204" pitchFamily="34" charset="0"/>
                  </a:rPr>
                  <a:t>printr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-un </a:t>
                </a:r>
                <a:r>
                  <a:rPr lang="en-US" sz="2000" dirty="0" err="1">
                    <a:latin typeface="Candara" panose="020E0502030303020204" pitchFamily="34" charset="0"/>
                  </a:rPr>
                  <a:t>punct</a:t>
                </a:r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>
                    <a:latin typeface="Candara" panose="020E0502030303020204" pitchFamily="34" charset="0"/>
                  </a:rPr>
                  <a:t>dat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:</a:t>
                </a:r>
                <a:endParaRPr lang="ro-RO" sz="2000" dirty="0" smtClean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ro-RO" sz="2000" dirty="0">
                  <a:latin typeface="Candara" panose="020E0502030303020204" pitchFamily="34" charset="0"/>
                </a:endParaRPr>
              </a:p>
              <a:p>
                <a:pPr marL="0" indent="0" algn="ctr">
                  <a:buNone/>
                </a:pPr>
                <a:r>
                  <a:rPr lang="ro-RO" sz="2000" dirty="0" err="1" smtClean="0">
                    <a:latin typeface="Candara" panose="020E0502030303020204" pitchFamily="34" charset="0"/>
                  </a:rPr>
                  <a:t>y-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f(</a:t>
                </a:r>
                <a:r>
                  <a:rPr lang="ro-RO" sz="2000" dirty="0" err="1" smtClean="0">
                    <a:latin typeface="Candara" panose="020E0502030303020204" pitchFamily="34" charset="0"/>
                  </a:rPr>
                  <a:t>x</a:t>
                </a:r>
                <a:r>
                  <a:rPr lang="ro-RO" sz="2000" baseline="-25000" dirty="0" err="1" smtClean="0">
                    <a:latin typeface="Candara" panose="020E0502030303020204" pitchFamily="34" charset="0"/>
                  </a:rPr>
                  <a:t>i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) = </a:t>
                </a:r>
                <a:r>
                  <a:rPr lang="ro-RO" sz="2000" dirty="0" err="1" smtClean="0">
                    <a:latin typeface="Candara" panose="020E0502030303020204" pitchFamily="34" charset="0"/>
                  </a:rPr>
                  <a:t>f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’(</a:t>
                </a:r>
                <a:r>
                  <a:rPr lang="ro-RO" sz="2000" dirty="0" err="1">
                    <a:latin typeface="Candara" panose="020E0502030303020204" pitchFamily="34" charset="0"/>
                  </a:rPr>
                  <a:t>x</a:t>
                </a:r>
                <a:r>
                  <a:rPr lang="ro-RO" sz="2000" baseline="-25000" dirty="0" err="1">
                    <a:latin typeface="Candara" panose="020E0502030303020204" pitchFamily="34" charset="0"/>
                  </a:rPr>
                  <a:t>i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)(x-</a:t>
                </a:r>
                <a:r>
                  <a:rPr lang="ro-RO" sz="2000" dirty="0" err="1">
                    <a:latin typeface="Candara" panose="020E0502030303020204" pitchFamily="34" charset="0"/>
                  </a:rPr>
                  <a:t>x</a:t>
                </a:r>
                <a:r>
                  <a:rPr lang="ro-RO" sz="2000" baseline="-25000" dirty="0" err="1">
                    <a:latin typeface="Candara" panose="020E0502030303020204" pitchFamily="34" charset="0"/>
                  </a:rPr>
                  <a:t>i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2000" baseline="-25000" dirty="0" smtClean="0">
                  <a:latin typeface="Candara" panose="020E0502030303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3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Metoda Newton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vi-VN" sz="2000" dirty="0" smtClean="0">
                    <a:latin typeface="Candara" panose="020E0502030303020204" pitchFamily="34" charset="0"/>
                  </a:rPr>
                  <a:t>Procesul iterativ de calcul poate fi oprit fie după repetarea unui număr prestabilit de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ori</a:t>
                </a:r>
                <a:r>
                  <a:rPr lang="vi-VN" sz="2000" dirty="0">
                    <a:latin typeface="Candara" panose="020E0502030303020204" pitchFamily="34" charset="0"/>
                  </a:rPr>
                  <a:t>, fie după atingerea unei exactităţi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cerute.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 smtClean="0">
                    <a:latin typeface="Candara" panose="020E0502030303020204" pitchFamily="34" charset="0"/>
                  </a:rPr>
                  <a:t>Eroarea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 </a:t>
                </a:r>
                <a:r>
                  <a:rPr lang="en-US" sz="2000" dirty="0">
                    <a:latin typeface="Candara" panose="020E0502030303020204" pitchFamily="34" charset="0"/>
                  </a:rPr>
                  <a:t>se </a:t>
                </a:r>
                <a:r>
                  <a:rPr lang="en-US" sz="2000" dirty="0" err="1">
                    <a:latin typeface="Candara" panose="020E0502030303020204" pitchFamily="34" charset="0"/>
                  </a:rPr>
                  <a:t>va</a:t>
                </a:r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  <a:r>
                  <a:rPr lang="en-US" sz="2000" dirty="0" err="1">
                    <a:latin typeface="Candara" panose="020E0502030303020204" pitchFamily="34" charset="0"/>
                  </a:rPr>
                  <a:t>estima</a:t>
                </a:r>
                <a:r>
                  <a:rPr lang="en-US" sz="2000" dirty="0">
                    <a:latin typeface="Candara" panose="020E0502030303020204" pitchFamily="34" charset="0"/>
                  </a:rPr>
                  <a:t> conform </a:t>
                </a:r>
                <a:r>
                  <a:rPr lang="en-US" sz="2000" dirty="0" err="1">
                    <a:latin typeface="Candara" panose="020E0502030303020204" pitchFamily="34" charset="0"/>
                  </a:rPr>
                  <a:t>formulei</a:t>
                </a:r>
                <a:r>
                  <a:rPr lang="en-US" sz="2000" dirty="0" smtClean="0">
                    <a:latin typeface="Candara" panose="020E0502030303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latin typeface="Candara" panose="020E0502030303020204" pitchFamily="34" charset="0"/>
                            </a:rPr>
                            <m:t>ξ</m:t>
                          </m:r>
                          <m:r>
                            <a:rPr lang="ro-RO" sz="20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o-RO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o-RO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err="1"/>
                  <a:t>unde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it-IT" sz="2000" i="1" dirty="0" smtClean="0"/>
                  <a:t>x</a:t>
                </a:r>
                <a:r>
                  <a:rPr lang="it-IT" sz="2000" i="1" baseline="-25000" dirty="0" smtClean="0"/>
                  <a:t>i</a:t>
                </a:r>
                <a:r>
                  <a:rPr lang="it-IT" sz="2000" dirty="0" smtClean="0"/>
                  <a:t>, </a:t>
                </a:r>
                <a:r>
                  <a:rPr lang="it-IT" sz="2000" i="1" dirty="0" smtClean="0"/>
                  <a:t>x</a:t>
                </a:r>
                <a:r>
                  <a:rPr lang="it-IT" sz="2000" i="1" baseline="-25000" dirty="0" smtClean="0"/>
                  <a:t>i+1</a:t>
                </a:r>
                <a:r>
                  <a:rPr lang="it-IT" sz="2000" dirty="0" smtClean="0"/>
                  <a:t> </a:t>
                </a:r>
                <a:r>
                  <a:rPr lang="it-IT" sz="2000" dirty="0"/>
                  <a:t>– două aproximări succesive ale soluţiei calculate,</a:t>
                </a:r>
              </a:p>
              <a:p>
                <a:pPr marL="0" indent="0">
                  <a:buNone/>
                </a:pPr>
                <a:r>
                  <a:rPr lang="pt-BR" sz="2000" i="1" dirty="0" smtClean="0"/>
                  <a:t>M</a:t>
                </a:r>
                <a:r>
                  <a:rPr lang="pt-BR" sz="2000" baseline="-25000" dirty="0"/>
                  <a:t>2</a:t>
                </a:r>
                <a:r>
                  <a:rPr lang="pt-BR" sz="2000" dirty="0" smtClean="0"/>
                  <a:t> </a:t>
                </a:r>
                <a:r>
                  <a:rPr lang="pt-BR" sz="2000" dirty="0"/>
                  <a:t>– supremul </a:t>
                </a:r>
                <a:r>
                  <a:rPr lang="pt-BR" sz="2000" i="1" dirty="0"/>
                  <a:t>f </a:t>
                </a:r>
                <a:r>
                  <a:rPr lang="pt-BR" sz="2000" dirty="0"/>
                  <a:t>′′(</a:t>
                </a:r>
                <a:r>
                  <a:rPr lang="pt-BR" sz="2000" i="1" dirty="0"/>
                  <a:t>x</a:t>
                </a:r>
                <a:r>
                  <a:rPr lang="pt-BR" sz="2000" dirty="0"/>
                  <a:t>) pe [</a:t>
                </a:r>
                <a:r>
                  <a:rPr lang="pt-BR" sz="2000" i="1" dirty="0"/>
                  <a:t>a, b</a:t>
                </a:r>
                <a:r>
                  <a:rPr lang="pt-BR" sz="2000" dirty="0"/>
                  <a:t>],</a:t>
                </a:r>
              </a:p>
              <a:p>
                <a:pPr marL="0" indent="0">
                  <a:buNone/>
                </a:pPr>
                <a:r>
                  <a:rPr lang="pt-BR" sz="2000" i="1" dirty="0" smtClean="0"/>
                  <a:t>m</a:t>
                </a:r>
                <a:r>
                  <a:rPr lang="pt-BR" sz="2000" baseline="-25000" dirty="0"/>
                  <a:t>1</a:t>
                </a:r>
                <a:r>
                  <a:rPr lang="pt-BR" sz="2000" dirty="0" smtClean="0"/>
                  <a:t> </a:t>
                </a:r>
                <a:r>
                  <a:rPr lang="pt-BR" sz="2000" dirty="0"/>
                  <a:t>– infimul </a:t>
                </a:r>
                <a:r>
                  <a:rPr lang="pt-BR" sz="2000" i="1" dirty="0"/>
                  <a:t>f </a:t>
                </a:r>
                <a:r>
                  <a:rPr lang="pt-BR" sz="2000" dirty="0"/>
                  <a:t>′(</a:t>
                </a:r>
                <a:r>
                  <a:rPr lang="pt-BR" sz="2000" i="1" dirty="0"/>
                  <a:t>x</a:t>
                </a:r>
                <a:r>
                  <a:rPr lang="pt-BR" sz="2000" dirty="0"/>
                  <a:t>) pe [</a:t>
                </a:r>
                <a:r>
                  <a:rPr lang="pt-BR" sz="2000" i="1" dirty="0"/>
                  <a:t>a, b</a:t>
                </a:r>
                <a:r>
                  <a:rPr lang="pt-BR" sz="2000" dirty="0"/>
                  <a:t>].</a:t>
                </a:r>
                <a:endParaRPr lang="en-US" sz="20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3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Estimarea erorii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b="1" i="1" dirty="0" smtClean="0">
                    <a:latin typeface="Candara" panose="020E0502030303020204" pitchFamily="34" charset="0"/>
                  </a:rPr>
                  <a:t>Pasul 1. </a:t>
                </a:r>
                <a:r>
                  <a:rPr lang="it-IT" sz="2000" dirty="0">
                    <a:latin typeface="Candara" panose="020E0502030303020204" pitchFamily="34" charset="0"/>
                  </a:rPr>
                  <a:t>Determinarea aproximării iniţiale </a:t>
                </a:r>
                <a:r>
                  <a:rPr lang="it-IT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ro-RO" sz="2000" baseline="-25000" dirty="0">
                    <a:latin typeface="Candara" panose="020E0502030303020204" pitchFamily="34" charset="0"/>
                  </a:rPr>
                  <a:t>0</a:t>
                </a:r>
                <a:r>
                  <a:rPr lang="it-IT" sz="2000" dirty="0" smtClean="0">
                    <a:latin typeface="Candara" panose="020E0502030303020204" pitchFamily="34" charset="0"/>
                  </a:rPr>
                  <a:t>: </a:t>
                </a:r>
                <a:endParaRPr lang="ro-RO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𝑐</m:t>
                    </m:r>
                    <m:r>
                      <m:rPr>
                        <m:nor/>
                      </m:rPr>
                      <a:rPr lang="vi-VN" sz="2000" dirty="0">
                        <a:latin typeface="Candara" panose="020E0502030303020204" pitchFamily="34" charset="0"/>
                      </a:rPr>
                      <m:t>⇐</m:t>
                    </m:r>
                    <m:r>
                      <a:rPr lang="ro-RO" sz="2000" i="1" dirty="0"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ro-RO" sz="2000" b="0" i="0" dirty="0" smtClean="0">
                        <a:latin typeface="Cambria Math"/>
                      </a:rPr>
                      <m:t> - </m:t>
                    </m:r>
                    <m:f>
                      <m:fPr>
                        <m:ctrlPr>
                          <a:rPr lang="ro-RO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o-RO" sz="20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20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ro-RO" sz="20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2000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ro-RO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ro-RO" sz="20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20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ro-RO" sz="2000" b="0" i="1" dirty="0" smtClean="0">
                        <a:latin typeface="Cambria Math"/>
                      </a:rPr>
                      <m:t>(</m:t>
                    </m:r>
                    <m:r>
                      <a:rPr lang="ro-RO" sz="2000" b="0" i="1" dirty="0" smtClean="0">
                        <a:latin typeface="Cambria Math"/>
                      </a:rPr>
                      <m:t>𝑏</m:t>
                    </m:r>
                    <m:r>
                      <a:rPr lang="ro-RO" sz="2000" b="0" i="1" dirty="0" smtClean="0">
                        <a:latin typeface="Cambria Math"/>
                      </a:rPr>
                      <m:t>−</m:t>
                    </m:r>
                    <m:r>
                      <a:rPr lang="ro-RO" sz="2000" b="0" i="1" dirty="0" smtClean="0">
                        <a:latin typeface="Cambria Math"/>
                      </a:rPr>
                      <m:t>𝑎</m:t>
                    </m:r>
                    <m:r>
                      <a:rPr lang="ro-RO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vi-VN" sz="2000" dirty="0" smtClean="0">
                    <a:latin typeface="Candara" panose="020E0502030303020204" pitchFamily="34" charset="0"/>
                  </a:rPr>
                  <a:t>dacă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f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(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c</a:t>
                </a:r>
                <a:r>
                  <a:rPr lang="vi-VN" sz="2000" dirty="0">
                    <a:latin typeface="Candara" panose="020E0502030303020204" pitchFamily="34" charset="0"/>
                  </a:rPr>
                  <a:t>) 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x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f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(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a</a:t>
                </a:r>
                <a:r>
                  <a:rPr lang="vi-VN" sz="2000" dirty="0">
                    <a:latin typeface="Candara" panose="020E0502030303020204" pitchFamily="34" charset="0"/>
                  </a:rPr>
                  <a:t>) &lt; 0, atunci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ro-RO" sz="2000" baseline="-25000" dirty="0">
                    <a:latin typeface="Candara" panose="020E0502030303020204" pitchFamily="34" charset="0"/>
                  </a:rPr>
                  <a:t>0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>
                    <a:latin typeface="Candara" panose="020E0502030303020204" pitchFamily="34" charset="0"/>
                  </a:rPr>
                  <a:t>⇐ </a:t>
                </a:r>
                <a:r>
                  <a:rPr lang="vi-VN" sz="2000" i="1" dirty="0">
                    <a:latin typeface="Candara" panose="020E0502030303020204" pitchFamily="34" charset="0"/>
                  </a:rPr>
                  <a:t>a</a:t>
                </a:r>
                <a:r>
                  <a:rPr lang="vi-VN" sz="2000" dirty="0">
                    <a:latin typeface="Candara" panose="020E0502030303020204" pitchFamily="34" charset="0"/>
                  </a:rPr>
                  <a:t>, altfel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ro-RO" sz="2000" baseline="-25000" dirty="0">
                    <a:latin typeface="Candara" panose="020E0502030303020204" pitchFamily="34" charset="0"/>
                  </a:rPr>
                  <a:t>0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>
                    <a:latin typeface="Candara" panose="020E0502030303020204" pitchFamily="34" charset="0"/>
                  </a:rPr>
                  <a:t>⇐ </a:t>
                </a:r>
                <a:r>
                  <a:rPr lang="vi-VN" sz="2000" i="1" dirty="0">
                    <a:latin typeface="Candara" panose="020E0502030303020204" pitchFamily="34" charset="0"/>
                  </a:rPr>
                  <a:t>b</a:t>
                </a:r>
                <a:r>
                  <a:rPr lang="vi-VN" sz="2000" dirty="0">
                    <a:latin typeface="Candara" panose="020E0502030303020204" pitchFamily="34" charset="0"/>
                  </a:rPr>
                  <a:t>; </a:t>
                </a:r>
                <a:r>
                  <a:rPr lang="vi-VN" sz="2000" i="1" dirty="0">
                    <a:latin typeface="Candara" panose="020E0502030303020204" pitchFamily="34" charset="0"/>
                  </a:rPr>
                  <a:t>i </a:t>
                </a:r>
                <a:r>
                  <a:rPr lang="vi-VN" sz="2000" dirty="0">
                    <a:latin typeface="Candara" panose="020E0502030303020204" pitchFamily="34" charset="0"/>
                  </a:rPr>
                  <a:t>⇐ 0.</a:t>
                </a:r>
              </a:p>
              <a:p>
                <a:pPr marL="0" indent="0">
                  <a:buNone/>
                </a:pPr>
                <a:r>
                  <a:rPr lang="vi-VN" sz="2000" b="1" i="1" dirty="0">
                    <a:latin typeface="Candara" panose="020E0502030303020204" pitchFamily="34" charset="0"/>
                  </a:rPr>
                  <a:t>Pasul 2. </a:t>
                </a:r>
                <a:r>
                  <a:rPr lang="vi-VN" sz="2000" dirty="0">
                    <a:latin typeface="Candara" panose="020E0502030303020204" pitchFamily="34" charset="0"/>
                  </a:rPr>
                  <a:t>Se calculează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ro-RO" sz="2000" i="1" baseline="-25000" dirty="0" smtClean="0">
                    <a:latin typeface="Candara" panose="020E0502030303020204" pitchFamily="34" charset="0"/>
                  </a:rPr>
                  <a:t>i+1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>
                    <a:latin typeface="Candara" panose="020E0502030303020204" pitchFamily="34" charset="0"/>
                  </a:rPr>
                  <a:t>conform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formulei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′(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vi-VN" sz="20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vi-VN" sz="2000" b="1" i="1" dirty="0">
                    <a:latin typeface="Candara" panose="020E0502030303020204" pitchFamily="34" charset="0"/>
                  </a:rPr>
                  <a:t>Pasul 3. </a:t>
                </a:r>
                <a:r>
                  <a:rPr lang="vi-VN" sz="2000" dirty="0">
                    <a:latin typeface="Candara" panose="020E0502030303020204" pitchFamily="34" charset="0"/>
                  </a:rPr>
                  <a:t>Dacă </a:t>
                </a:r>
                <a:r>
                  <a:rPr lang="vi-VN" sz="2000" i="1" dirty="0">
                    <a:latin typeface="Candara" panose="020E0502030303020204" pitchFamily="34" charset="0"/>
                  </a:rPr>
                  <a:t>i</a:t>
                </a:r>
                <a:r>
                  <a:rPr lang="vi-VN" sz="2000" dirty="0">
                    <a:latin typeface="Candara" panose="020E0502030303020204" pitchFamily="34" charset="0"/>
                  </a:rPr>
                  <a:t>+1 = </a:t>
                </a:r>
                <a:r>
                  <a:rPr lang="vi-VN" sz="2000" i="1" dirty="0">
                    <a:latin typeface="Candara" panose="020E0502030303020204" pitchFamily="34" charset="0"/>
                  </a:rPr>
                  <a:t>n</a:t>
                </a:r>
                <a:r>
                  <a:rPr lang="vi-VN" sz="2000" dirty="0">
                    <a:latin typeface="Candara" panose="020E0502030303020204" pitchFamily="34" charset="0"/>
                  </a:rPr>
                  <a:t>, atunci soluţia calculată </a:t>
                </a:r>
                <a:r>
                  <a:rPr lang="vi-VN" sz="2000" i="1" dirty="0">
                    <a:latin typeface="Candara" panose="020E0502030303020204" pitchFamily="34" charset="0"/>
                  </a:rPr>
                  <a:t>x </a:t>
                </a:r>
                <a:r>
                  <a:rPr lang="vi-VN" sz="2000" dirty="0">
                    <a:latin typeface="Candara" panose="020E0502030303020204" pitchFamily="34" charset="0"/>
                  </a:rPr>
                  <a:t>⇐ </a:t>
                </a:r>
                <a:r>
                  <a:rPr lang="vi-VN" sz="2000" i="1" dirty="0" smtClean="0">
                    <a:latin typeface="Candara" panose="020E0502030303020204" pitchFamily="34" charset="0"/>
                  </a:rPr>
                  <a:t>x</a:t>
                </a:r>
                <a:r>
                  <a:rPr lang="ro-RO" sz="2000" i="1" baseline="-25000" dirty="0" smtClean="0">
                    <a:latin typeface="Candara" panose="020E0502030303020204" pitchFamily="34" charset="0"/>
                  </a:rPr>
                  <a:t>i+1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. SF</a:t>
                </a:r>
                <a:r>
                  <a:rPr lang="ro-RO" sz="2000" dirty="0">
                    <a:latin typeface="Candara" panose="020E0502030303020204" pitchFamily="34" charset="0"/>
                  </a:rPr>
                  <a:t>Â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RŞIT</a:t>
                </a:r>
                <a:r>
                  <a:rPr lang="vi-VN" sz="2000" dirty="0"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o-RO" sz="2000" dirty="0">
                    <a:latin typeface="Candara" panose="020E0502030303020204" pitchFamily="34" charset="0"/>
                  </a:rPr>
                  <a:t>Î</a:t>
                </a:r>
                <a:r>
                  <a:rPr lang="it-IT" sz="2000" dirty="0" smtClean="0">
                    <a:latin typeface="Candara" panose="020E0502030303020204" pitchFamily="34" charset="0"/>
                  </a:rPr>
                  <a:t>n </a:t>
                </a:r>
                <a:r>
                  <a:rPr lang="it-IT" sz="2000" dirty="0">
                    <a:latin typeface="Candara" panose="020E0502030303020204" pitchFamily="34" charset="0"/>
                  </a:rPr>
                  <a:t>caz contrar, </a:t>
                </a:r>
                <a:r>
                  <a:rPr lang="it-IT" sz="2000" i="1" dirty="0">
                    <a:latin typeface="Candara" panose="020E0502030303020204" pitchFamily="34" charset="0"/>
                  </a:rPr>
                  <a:t>i </a:t>
                </a:r>
                <a:r>
                  <a:rPr lang="it-IT" sz="2000" dirty="0">
                    <a:latin typeface="Candara" panose="020E0502030303020204" pitchFamily="34" charset="0"/>
                  </a:rPr>
                  <a:t>⇐ </a:t>
                </a:r>
                <a:r>
                  <a:rPr lang="it-IT" sz="2000" i="1" dirty="0">
                    <a:latin typeface="Candara" panose="020E0502030303020204" pitchFamily="34" charset="0"/>
                  </a:rPr>
                  <a:t>i</a:t>
                </a:r>
                <a:r>
                  <a:rPr lang="it-IT" sz="2000" dirty="0">
                    <a:latin typeface="Candara" panose="020E0502030303020204" pitchFamily="34" charset="0"/>
                  </a:rPr>
                  <a:t>+1, apoi se revine la </a:t>
                </a:r>
                <a:r>
                  <a:rPr lang="it-IT" sz="2000" i="1" dirty="0">
                    <a:latin typeface="Candara" panose="020E0502030303020204" pitchFamily="34" charset="0"/>
                  </a:rPr>
                  <a:t>pasul 2</a:t>
                </a:r>
                <a:r>
                  <a:rPr lang="it-IT" sz="2000" dirty="0">
                    <a:latin typeface="Candara" panose="020E0502030303020204" pitchFamily="34" charset="0"/>
                  </a:rPr>
                  <a:t>.</a:t>
                </a:r>
                <a:endParaRPr lang="en-US" sz="20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3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ndara" panose="020E0502030303020204" pitchFamily="34" charset="0"/>
              </a:rPr>
              <a:t>Algoritmul de calcul pentru un număr prestabilit n de aproximări succesive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2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40324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800" dirty="0">
                <a:latin typeface="Candara" panose="020E0502030303020204" pitchFamily="34" charset="0"/>
              </a:rPr>
              <a:t>Fie dată funcţia </a:t>
            </a:r>
            <a:r>
              <a:rPr lang="it-IT" sz="1800" i="1" dirty="0">
                <a:latin typeface="Candara" panose="020E0502030303020204" pitchFamily="34" charset="0"/>
              </a:rPr>
              <a:t>f </a:t>
            </a:r>
            <a:r>
              <a:rPr lang="it-IT" sz="1800" dirty="0">
                <a:latin typeface="Candara" panose="020E0502030303020204" pitchFamily="34" charset="0"/>
              </a:rPr>
              <a:t>(</a:t>
            </a:r>
            <a:r>
              <a:rPr lang="it-IT" sz="1800" i="1" dirty="0">
                <a:latin typeface="Candara" panose="020E0502030303020204" pitchFamily="34" charset="0"/>
              </a:rPr>
              <a:t>x</a:t>
            </a:r>
            <a:r>
              <a:rPr lang="it-IT" sz="1800" dirty="0">
                <a:latin typeface="Candara" panose="020E0502030303020204" pitchFamily="34" charset="0"/>
              </a:rPr>
              <a:t>) = </a:t>
            </a:r>
            <a:r>
              <a:rPr lang="it-IT" sz="1800" i="1" dirty="0">
                <a:latin typeface="Candara" panose="020E0502030303020204" pitchFamily="34" charset="0"/>
              </a:rPr>
              <a:t>x</a:t>
            </a:r>
            <a:r>
              <a:rPr lang="it-IT" sz="1800" dirty="0">
                <a:latin typeface="Candara" panose="020E0502030303020204" pitchFamily="34" charset="0"/>
              </a:rPr>
              <a:t>3 – 2</a:t>
            </a:r>
            <a:r>
              <a:rPr lang="it-IT" sz="1800" i="1" dirty="0">
                <a:latin typeface="Candara" panose="020E0502030303020204" pitchFamily="34" charset="0"/>
              </a:rPr>
              <a:t>x</a:t>
            </a:r>
            <a:r>
              <a:rPr lang="it-IT" sz="1800" dirty="0">
                <a:latin typeface="Candara" panose="020E0502030303020204" pitchFamily="34" charset="0"/>
              </a:rPr>
              <a:t>2 + </a:t>
            </a:r>
            <a:r>
              <a:rPr lang="it-IT" sz="1800" i="1" dirty="0">
                <a:latin typeface="Candara" panose="020E0502030303020204" pitchFamily="34" charset="0"/>
              </a:rPr>
              <a:t>x </a:t>
            </a:r>
            <a:r>
              <a:rPr lang="it-IT" sz="1800" dirty="0">
                <a:latin typeface="Candara" panose="020E0502030303020204" pitchFamily="34" charset="0"/>
              </a:rPr>
              <a:t>– 3. Să se scrie un program care </a:t>
            </a:r>
            <a:r>
              <a:rPr lang="it-IT" sz="1800" dirty="0" smtClean="0">
                <a:latin typeface="Candara" panose="020E0502030303020204" pitchFamily="34" charset="0"/>
              </a:rPr>
              <a:t>va</a:t>
            </a:r>
            <a:r>
              <a:rPr lang="ro-RO" sz="1800" dirty="0" smtClean="0">
                <a:latin typeface="Candara" panose="020E0502030303020204" pitchFamily="34" charset="0"/>
              </a:rPr>
              <a:t> </a:t>
            </a:r>
            <a:r>
              <a:rPr lang="vi-VN" sz="1800" dirty="0" smtClean="0">
                <a:latin typeface="Candara" panose="020E0502030303020204" pitchFamily="34" charset="0"/>
              </a:rPr>
              <a:t>calcula </a:t>
            </a:r>
            <a:r>
              <a:rPr lang="vi-VN" sz="1800" dirty="0">
                <a:latin typeface="Candara" panose="020E0502030303020204" pitchFamily="34" charset="0"/>
              </a:rPr>
              <a:t>soluţia ecuaţiei </a:t>
            </a:r>
            <a:r>
              <a:rPr lang="vi-VN" sz="1800" i="1" dirty="0">
                <a:latin typeface="Candara" panose="020E0502030303020204" pitchFamily="34" charset="0"/>
              </a:rPr>
              <a:t>f </a:t>
            </a:r>
            <a:r>
              <a:rPr lang="vi-VN" sz="1800" dirty="0">
                <a:latin typeface="Candara" panose="020E0502030303020204" pitchFamily="34" charset="0"/>
              </a:rPr>
              <a:t>(</a:t>
            </a:r>
            <a:r>
              <a:rPr lang="vi-VN" sz="1800" i="1" dirty="0">
                <a:latin typeface="Candara" panose="020E0502030303020204" pitchFamily="34" charset="0"/>
              </a:rPr>
              <a:t>x</a:t>
            </a:r>
            <a:r>
              <a:rPr lang="vi-VN" sz="1800" dirty="0">
                <a:latin typeface="Candara" panose="020E0502030303020204" pitchFamily="34" charset="0"/>
              </a:rPr>
              <a:t>) = 0 pe segmentul [2; 15] pentru 10 aproximări </a:t>
            </a:r>
            <a:r>
              <a:rPr lang="vi-VN" sz="1800" dirty="0" smtClean="0">
                <a:latin typeface="Candara" panose="020E0502030303020204" pitchFamily="34" charset="0"/>
              </a:rPr>
              <a:t>succesive,</a:t>
            </a:r>
            <a:r>
              <a:rPr lang="ro-RO" sz="1800" dirty="0" smtClean="0">
                <a:latin typeface="Candara" panose="020E0502030303020204" pitchFamily="34" charset="0"/>
              </a:rPr>
              <a:t> </a:t>
            </a:r>
            <a:r>
              <a:rPr lang="en-US" sz="1800" dirty="0" err="1" smtClean="0">
                <a:latin typeface="Candara" panose="020E0502030303020204" pitchFamily="34" charset="0"/>
              </a:rPr>
              <a:t>utiliz</a:t>
            </a:r>
            <a:r>
              <a:rPr lang="ro-RO" sz="1800" dirty="0" smtClean="0">
                <a:latin typeface="Candara" panose="020E0502030303020204" pitchFamily="34" charset="0"/>
              </a:rPr>
              <a:t>â</a:t>
            </a:r>
            <a:r>
              <a:rPr lang="en-US" sz="1800" dirty="0" err="1" smtClean="0">
                <a:latin typeface="Candara" panose="020E0502030303020204" pitchFamily="34" charset="0"/>
              </a:rPr>
              <a:t>nd</a:t>
            </a:r>
            <a:r>
              <a:rPr lang="en-US" sz="1800" dirty="0" smtClean="0">
                <a:latin typeface="Candara" panose="020E0502030303020204" pitchFamily="34" charset="0"/>
              </a:rPr>
              <a:t> </a:t>
            </a:r>
            <a:r>
              <a:rPr lang="en-US" sz="1800" dirty="0" err="1">
                <a:latin typeface="Candara" panose="020E0502030303020204" pitchFamily="34" charset="0"/>
              </a:rPr>
              <a:t>metoda</a:t>
            </a:r>
            <a:r>
              <a:rPr lang="en-US" sz="1800" dirty="0">
                <a:latin typeface="Candara" panose="020E0502030303020204" pitchFamily="34" charset="0"/>
              </a:rPr>
              <a:t> </a:t>
            </a:r>
            <a:r>
              <a:rPr lang="en-US" sz="1800" dirty="0" smtClean="0">
                <a:latin typeface="Candara" panose="020E0502030303020204" pitchFamily="34" charset="0"/>
              </a:rPr>
              <a:t>Newton.</a:t>
            </a:r>
            <a:r>
              <a:rPr lang="ro-RO" sz="1800" dirty="0" smtClean="0">
                <a:latin typeface="Candara" panose="020E0502030303020204" pitchFamily="34" charset="0"/>
              </a:rPr>
              <a:t> </a:t>
            </a:r>
            <a:r>
              <a:rPr lang="vi-VN" sz="1800" i="1" dirty="0" smtClean="0">
                <a:latin typeface="Candara" panose="020E0502030303020204" pitchFamily="34" charset="0"/>
              </a:rPr>
              <a:t>Preprocesarea </a:t>
            </a:r>
            <a:r>
              <a:rPr lang="vi-VN" sz="1800" i="1" dirty="0">
                <a:latin typeface="Candara" panose="020E0502030303020204" pitchFamily="34" charset="0"/>
              </a:rPr>
              <a:t>matematică: </a:t>
            </a:r>
            <a:r>
              <a:rPr lang="vi-VN" sz="1800" dirty="0">
                <a:latin typeface="Candara" panose="020E0502030303020204" pitchFamily="34" charset="0"/>
              </a:rPr>
              <a:t>Se determină </a:t>
            </a:r>
            <a:r>
              <a:rPr lang="vi-VN" sz="1800" i="1" dirty="0">
                <a:latin typeface="Candara" panose="020E0502030303020204" pitchFamily="34" charset="0"/>
              </a:rPr>
              <a:t>f </a:t>
            </a:r>
            <a:r>
              <a:rPr lang="vi-VN" sz="1800" dirty="0">
                <a:latin typeface="Candara" panose="020E0502030303020204" pitchFamily="34" charset="0"/>
              </a:rPr>
              <a:t>′(</a:t>
            </a:r>
            <a:r>
              <a:rPr lang="vi-VN" sz="1800" i="1" dirty="0">
                <a:latin typeface="Candara" panose="020E0502030303020204" pitchFamily="34" charset="0"/>
              </a:rPr>
              <a:t>x</a:t>
            </a:r>
            <a:r>
              <a:rPr lang="vi-VN" sz="1800" dirty="0" smtClean="0">
                <a:latin typeface="Candara" panose="020E0502030303020204" pitchFamily="34" charset="0"/>
              </a:rPr>
              <a:t>)</a:t>
            </a:r>
            <a:r>
              <a:rPr lang="ro-RO" sz="1800" dirty="0" smtClean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/>
              <a:t>program </a:t>
            </a:r>
            <a:r>
              <a:rPr lang="en-US" sz="1800" dirty="0"/>
              <a:t>cn09;</a:t>
            </a:r>
          </a:p>
          <a:p>
            <a:pPr marL="0" indent="0">
              <a:buNone/>
            </a:pPr>
            <a:r>
              <a:rPr lang="pt-BR" sz="1800" b="1" dirty="0"/>
              <a:t>var </a:t>
            </a:r>
            <a:r>
              <a:rPr lang="pt-BR" sz="1800" dirty="0"/>
              <a:t>a, b, x, c : </a:t>
            </a:r>
            <a:r>
              <a:rPr lang="pt-BR" sz="1800" dirty="0" smtClean="0"/>
              <a:t>real;</a:t>
            </a:r>
            <a:r>
              <a:rPr lang="ro-RO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/>
              <a:t>, n: integer;</a:t>
            </a:r>
          </a:p>
          <a:p>
            <a:pPr marL="0" indent="0">
              <a:buNone/>
            </a:pPr>
            <a:r>
              <a:rPr lang="en-US" sz="1800" b="1" dirty="0"/>
              <a:t>function </a:t>
            </a:r>
            <a:r>
              <a:rPr lang="en-US" sz="1800" dirty="0"/>
              <a:t>f(</a:t>
            </a:r>
            <a:r>
              <a:rPr lang="en-US" sz="1800" dirty="0" err="1"/>
              <a:t>z:real</a:t>
            </a:r>
            <a:r>
              <a:rPr lang="en-US" sz="1800" dirty="0"/>
              <a:t>):real;</a:t>
            </a:r>
          </a:p>
          <a:p>
            <a:pPr marL="0" indent="0">
              <a:buNone/>
            </a:pPr>
            <a:r>
              <a:rPr lang="en-US" sz="1800" b="1" dirty="0"/>
              <a:t>begin </a:t>
            </a:r>
            <a:r>
              <a:rPr lang="en-US" sz="1800" dirty="0"/>
              <a:t>f:=z*z*z-2*z*z+z-3; </a:t>
            </a: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b="1" dirty="0"/>
              <a:t>function </a:t>
            </a:r>
            <a:r>
              <a:rPr lang="en-US" sz="1800" dirty="0"/>
              <a:t>fd1(</a:t>
            </a:r>
            <a:r>
              <a:rPr lang="en-US" sz="1800" dirty="0" err="1"/>
              <a:t>z:real</a:t>
            </a:r>
            <a:r>
              <a:rPr lang="en-US" sz="1800" dirty="0"/>
              <a:t>):real;</a:t>
            </a:r>
          </a:p>
          <a:p>
            <a:pPr marL="0" indent="0">
              <a:buNone/>
            </a:pPr>
            <a:r>
              <a:rPr lang="en-US" sz="1800" b="1" dirty="0"/>
              <a:t>begin </a:t>
            </a:r>
            <a:r>
              <a:rPr lang="en-US" sz="1800" dirty="0"/>
              <a:t>fd1:=3*z*z-4*z+1; </a:t>
            </a: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b="1" dirty="0"/>
              <a:t>begin </a:t>
            </a:r>
            <a:r>
              <a:rPr lang="en-US" sz="1800" dirty="0"/>
              <a:t>a:=2.1; b:=15; n:=10; i:=0;</a:t>
            </a:r>
          </a:p>
          <a:p>
            <a:pPr marL="0" indent="0">
              <a:buNone/>
            </a:pPr>
            <a:r>
              <a:rPr lang="en-US" sz="1800" dirty="0"/>
              <a:t>c:=a-(f(a))/(f(b)-f(a))*(b-a);</a:t>
            </a:r>
          </a:p>
          <a:p>
            <a:pPr marL="0" indent="0">
              <a:buNone/>
            </a:pPr>
            <a:r>
              <a:rPr lang="en-US" sz="1800" dirty="0"/>
              <a:t>if f(c)*f(a)&lt;0 then x:=a </a:t>
            </a:r>
            <a:r>
              <a:rPr lang="en-US" sz="1800" b="1" dirty="0"/>
              <a:t>else </a:t>
            </a:r>
            <a:r>
              <a:rPr lang="en-US" sz="1800" dirty="0"/>
              <a:t>x:=b;</a:t>
            </a:r>
          </a:p>
          <a:p>
            <a:pPr marL="0" indent="0">
              <a:buNone/>
            </a:pPr>
            <a:r>
              <a:rPr lang="en-US" sz="1800" b="1" dirty="0"/>
              <a:t>while </a:t>
            </a:r>
            <a:r>
              <a:rPr lang="en-US" sz="1800" dirty="0" err="1"/>
              <a:t>i</a:t>
            </a:r>
            <a:r>
              <a:rPr lang="en-US" sz="1800" dirty="0"/>
              <a:t>&lt;n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b="1" dirty="0"/>
              <a:t>begin </a:t>
            </a:r>
            <a:r>
              <a:rPr lang="en-US" sz="1800" dirty="0"/>
              <a:t>i:=i+1;</a:t>
            </a:r>
          </a:p>
          <a:p>
            <a:pPr marL="0" indent="0">
              <a:buNone/>
            </a:pPr>
            <a:r>
              <a:rPr lang="en-US" sz="1800" dirty="0"/>
              <a:t>x:=x-f(x)/fd1(x);</a:t>
            </a:r>
          </a:p>
          <a:p>
            <a:pPr marL="0" indent="0">
              <a:buNone/>
            </a:pPr>
            <a:r>
              <a:rPr lang="en-US" sz="1800" b="1" dirty="0" err="1"/>
              <a:t>writeln</a:t>
            </a:r>
            <a:r>
              <a:rPr lang="en-US" sz="1800" dirty="0"/>
              <a:t>(’</a:t>
            </a:r>
            <a:r>
              <a:rPr lang="en-US" sz="1800" dirty="0" err="1"/>
              <a:t>i</a:t>
            </a:r>
            <a:r>
              <a:rPr lang="en-US" sz="1800" dirty="0"/>
              <a:t>=’,i:2,’ x=’,x:15:12, ’ f=’,f(x):15:12);</a:t>
            </a:r>
          </a:p>
          <a:p>
            <a:pPr marL="0" indent="0">
              <a:buNone/>
            </a:pPr>
            <a:r>
              <a:rPr lang="en-US" sz="1800" b="1" dirty="0" smtClean="0"/>
              <a:t>end</a:t>
            </a:r>
            <a:r>
              <a:rPr lang="en-US" sz="1800" dirty="0" smtClean="0"/>
              <a:t>;</a:t>
            </a:r>
            <a:r>
              <a:rPr lang="ro-RO" sz="1800" dirty="0" smtClean="0"/>
              <a:t> </a:t>
            </a:r>
            <a:r>
              <a:rPr lang="en-US" sz="1800" b="1" dirty="0" smtClean="0"/>
              <a:t>end</a:t>
            </a:r>
            <a:r>
              <a:rPr lang="en-US" sz="1800" b="1" dirty="0"/>
              <a:t>.</a:t>
            </a:r>
            <a:endParaRPr 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de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b="1" i="1" dirty="0">
                    <a:latin typeface="Candara" panose="020E0502030303020204" pitchFamily="34" charset="0"/>
                  </a:rPr>
                  <a:t>Pasul 1. </a:t>
                </a:r>
                <a:r>
                  <a:rPr lang="it-IT" dirty="0">
                    <a:latin typeface="Candara" panose="020E0502030303020204" pitchFamily="34" charset="0"/>
                  </a:rPr>
                  <a:t>Determinarea aproximării iniţiale </a:t>
                </a:r>
                <a:r>
                  <a:rPr lang="it-IT" i="1" dirty="0">
                    <a:latin typeface="Candara" panose="020E0502030303020204" pitchFamily="34" charset="0"/>
                  </a:rPr>
                  <a:t>x</a:t>
                </a:r>
                <a:r>
                  <a:rPr lang="ro-RO" baseline="-25000" dirty="0">
                    <a:latin typeface="Candara" panose="020E0502030303020204" pitchFamily="34" charset="0"/>
                  </a:rPr>
                  <a:t>0</a:t>
                </a:r>
                <a:r>
                  <a:rPr lang="it-IT" dirty="0">
                    <a:latin typeface="Candara" panose="020E0502030303020204" pitchFamily="34" charset="0"/>
                  </a:rPr>
                  <a:t>: </a:t>
                </a:r>
                <a:endParaRPr lang="ro-RO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</a:rPr>
                      <m:t>𝑐</m:t>
                    </m:r>
                    <m:r>
                      <m:rPr>
                        <m:nor/>
                      </m:rPr>
                      <a:rPr lang="vi-VN" dirty="0">
                        <a:latin typeface="Candara" panose="020E0502030303020204" pitchFamily="34" charset="0"/>
                      </a:rPr>
                      <m:t>⇐</m:t>
                    </m:r>
                    <m:r>
                      <a:rPr lang="ro-RO" i="1" dirty="0"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ro-RO" dirty="0">
                        <a:latin typeface="Cambria Math"/>
                      </a:rPr>
                      <m:t> − </m:t>
                    </m:r>
                    <m:f>
                      <m:fPr>
                        <m:ctrlPr>
                          <a:rPr lang="ro-RO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ro-RO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i="1" dirty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ro-RO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i="1" dirty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ro-RO" i="1" dirty="0">
                            <a:latin typeface="Cambria Math"/>
                          </a:rPr>
                          <m:t>−</m:t>
                        </m:r>
                        <m:r>
                          <a:rPr lang="ro-RO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o-RO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i="1" dirty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ro-RO" i="1" dirty="0">
                        <a:latin typeface="Cambria Math"/>
                      </a:rPr>
                      <m:t>(</m:t>
                    </m:r>
                    <m:r>
                      <a:rPr lang="ro-RO" i="1" dirty="0">
                        <a:latin typeface="Cambria Math"/>
                      </a:rPr>
                      <m:t>𝑏</m:t>
                    </m:r>
                    <m:r>
                      <a:rPr lang="ro-RO" i="1" dirty="0">
                        <a:latin typeface="Cambria Math"/>
                      </a:rPr>
                      <m:t>−</m:t>
                    </m:r>
                    <m:r>
                      <a:rPr lang="ro-RO" i="1" dirty="0">
                        <a:latin typeface="Cambria Math"/>
                      </a:rPr>
                      <m:t>𝑎</m:t>
                    </m:r>
                    <m:r>
                      <a:rPr lang="ro-RO" i="1" dirty="0">
                        <a:latin typeface="Cambria Math"/>
                      </a:rPr>
                      <m:t>)</m:t>
                    </m:r>
                  </m:oMath>
                </a14:m>
                <a:r>
                  <a:rPr lang="vi-VN" dirty="0">
                    <a:latin typeface="Candara" panose="020E0502030303020204" pitchFamily="34" charset="0"/>
                  </a:rPr>
                  <a:t>dacă </a:t>
                </a:r>
                <a:r>
                  <a:rPr lang="vi-VN" i="1" dirty="0">
                    <a:latin typeface="Candara" panose="020E0502030303020204" pitchFamily="34" charset="0"/>
                  </a:rPr>
                  <a:t>f</a:t>
                </a:r>
                <a:r>
                  <a:rPr lang="vi-VN" dirty="0">
                    <a:latin typeface="Candara" panose="020E0502030303020204" pitchFamily="34" charset="0"/>
                  </a:rPr>
                  <a:t>(</a:t>
                </a:r>
                <a:r>
                  <a:rPr lang="vi-VN" i="1" dirty="0">
                    <a:latin typeface="Candara" panose="020E0502030303020204" pitchFamily="34" charset="0"/>
                  </a:rPr>
                  <a:t>c</a:t>
                </a:r>
                <a:r>
                  <a:rPr lang="vi-VN" dirty="0">
                    <a:latin typeface="Candara" panose="020E0502030303020204" pitchFamily="34" charset="0"/>
                  </a:rPr>
                  <a:t>) </a:t>
                </a:r>
                <a:r>
                  <a:rPr lang="ro-RO" dirty="0">
                    <a:latin typeface="Candara" panose="020E0502030303020204" pitchFamily="34" charset="0"/>
                  </a:rPr>
                  <a:t>x</a:t>
                </a:r>
                <a:r>
                  <a:rPr lang="vi-VN" dirty="0">
                    <a:latin typeface="Candara" panose="020E0502030303020204" pitchFamily="34" charset="0"/>
                  </a:rPr>
                  <a:t> </a:t>
                </a:r>
                <a:r>
                  <a:rPr lang="vi-VN" i="1" dirty="0">
                    <a:latin typeface="Candara" panose="020E0502030303020204" pitchFamily="34" charset="0"/>
                  </a:rPr>
                  <a:t>f</a:t>
                </a:r>
                <a:r>
                  <a:rPr lang="vi-VN" dirty="0">
                    <a:latin typeface="Candara" panose="020E0502030303020204" pitchFamily="34" charset="0"/>
                  </a:rPr>
                  <a:t>(</a:t>
                </a:r>
                <a:r>
                  <a:rPr lang="vi-VN" i="1" dirty="0">
                    <a:latin typeface="Candara" panose="020E0502030303020204" pitchFamily="34" charset="0"/>
                  </a:rPr>
                  <a:t>a</a:t>
                </a:r>
                <a:r>
                  <a:rPr lang="vi-VN" dirty="0">
                    <a:latin typeface="Candara" panose="020E0502030303020204" pitchFamily="34" charset="0"/>
                  </a:rPr>
                  <a:t>) &lt; 0, atunci </a:t>
                </a:r>
                <a:r>
                  <a:rPr lang="vi-VN" i="1" dirty="0">
                    <a:latin typeface="Candara" panose="020E0502030303020204" pitchFamily="34" charset="0"/>
                  </a:rPr>
                  <a:t>x</a:t>
                </a:r>
                <a:r>
                  <a:rPr lang="ro-RO" baseline="-25000" dirty="0">
                    <a:latin typeface="Candara" panose="020E0502030303020204" pitchFamily="34" charset="0"/>
                  </a:rPr>
                  <a:t>0</a:t>
                </a:r>
                <a:r>
                  <a:rPr lang="vi-VN" dirty="0">
                    <a:latin typeface="Candara" panose="020E0502030303020204" pitchFamily="34" charset="0"/>
                  </a:rPr>
                  <a:t>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a</a:t>
                </a:r>
                <a:r>
                  <a:rPr lang="vi-VN" dirty="0">
                    <a:latin typeface="Candara" panose="020E0502030303020204" pitchFamily="34" charset="0"/>
                  </a:rPr>
                  <a:t>, altfel </a:t>
                </a:r>
                <a:r>
                  <a:rPr lang="vi-VN" i="1" dirty="0">
                    <a:latin typeface="Candara" panose="020E0502030303020204" pitchFamily="34" charset="0"/>
                  </a:rPr>
                  <a:t>x</a:t>
                </a:r>
                <a:r>
                  <a:rPr lang="ro-RO" baseline="-25000" dirty="0">
                    <a:latin typeface="Candara" panose="020E0502030303020204" pitchFamily="34" charset="0"/>
                  </a:rPr>
                  <a:t>0</a:t>
                </a:r>
                <a:r>
                  <a:rPr lang="vi-VN" dirty="0">
                    <a:latin typeface="Candara" panose="020E0502030303020204" pitchFamily="34" charset="0"/>
                  </a:rPr>
                  <a:t>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b</a:t>
                </a:r>
                <a:r>
                  <a:rPr lang="vi-VN" dirty="0">
                    <a:latin typeface="Candara" panose="020E0502030303020204" pitchFamily="34" charset="0"/>
                  </a:rPr>
                  <a:t>; </a:t>
                </a:r>
                <a:r>
                  <a:rPr lang="vi-VN" i="1" dirty="0">
                    <a:latin typeface="Candara" panose="020E0502030303020204" pitchFamily="34" charset="0"/>
                  </a:rPr>
                  <a:t>i </a:t>
                </a:r>
                <a:r>
                  <a:rPr lang="vi-VN" dirty="0">
                    <a:latin typeface="Candara" panose="020E0502030303020204" pitchFamily="34" charset="0"/>
                  </a:rPr>
                  <a:t>⇐ 0.</a:t>
                </a:r>
              </a:p>
              <a:p>
                <a:pPr marL="0" indent="0">
                  <a:buNone/>
                </a:pPr>
                <a:r>
                  <a:rPr lang="vi-VN" b="1" i="1" dirty="0">
                    <a:latin typeface="Candara" panose="020E0502030303020204" pitchFamily="34" charset="0"/>
                  </a:rPr>
                  <a:t>Pasul 2. </a:t>
                </a:r>
                <a:r>
                  <a:rPr lang="vi-VN" dirty="0">
                    <a:latin typeface="Candara" panose="020E0502030303020204" pitchFamily="34" charset="0"/>
                  </a:rPr>
                  <a:t>Se calculează </a:t>
                </a:r>
                <a:r>
                  <a:rPr lang="vi-VN" i="1" dirty="0">
                    <a:latin typeface="Candara" panose="020E0502030303020204" pitchFamily="34" charset="0"/>
                  </a:rPr>
                  <a:t>x</a:t>
                </a:r>
                <a:r>
                  <a:rPr lang="ro-RO" i="1" baseline="-25000" dirty="0">
                    <a:latin typeface="Candara" panose="020E0502030303020204" pitchFamily="34" charset="0"/>
                  </a:rPr>
                  <a:t>i+1</a:t>
                </a:r>
                <a:r>
                  <a:rPr lang="vi-VN" dirty="0">
                    <a:latin typeface="Candara" panose="020E0502030303020204" pitchFamily="34" charset="0"/>
                  </a:rPr>
                  <a:t> </a:t>
                </a:r>
                <a:r>
                  <a:rPr lang="vi-VN" dirty="0">
                    <a:latin typeface="Candara" panose="020E0502030303020204" pitchFamily="34" charset="0"/>
                  </a:rPr>
                  <a:t>conform </a:t>
                </a:r>
                <a:r>
                  <a:rPr lang="vi-VN" dirty="0">
                    <a:latin typeface="Candara" panose="020E0502030303020204" pitchFamily="34" charset="0"/>
                  </a:rPr>
                  <a:t>formulei</a:t>
                </a:r>
                <a:r>
                  <a:rPr lang="ro-RO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vi-VN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vi-VN" b="1" i="1" dirty="0">
                    <a:latin typeface="Candara" panose="020E0502030303020204" pitchFamily="34" charset="0"/>
                  </a:rPr>
                  <a:t>Pasul 3. </a:t>
                </a:r>
                <a:r>
                  <a:rPr lang="vi-VN" dirty="0">
                    <a:latin typeface="Candara" panose="020E0502030303020204" pitchFamily="34" charset="0"/>
                  </a:rPr>
                  <a:t>Dacă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o-RO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vi-VN" dirty="0" smtClean="0">
                    <a:latin typeface="Candara" panose="020E0502030303020204" pitchFamily="34" charset="0"/>
                  </a:rPr>
                  <a:t>, </a:t>
                </a:r>
                <a:r>
                  <a:rPr lang="vi-VN" dirty="0">
                    <a:latin typeface="Candara" panose="020E0502030303020204" pitchFamily="34" charset="0"/>
                  </a:rPr>
                  <a:t>atunci soluţia calculată </a:t>
                </a:r>
                <a:r>
                  <a:rPr lang="ro-RO" dirty="0" smtClean="0">
                    <a:latin typeface="Candara" panose="020E0502030303020204" pitchFamily="34" charset="0"/>
                  </a:rPr>
                  <a:t>      </a:t>
                </a:r>
                <a:r>
                  <a:rPr lang="vi-VN" i="1" dirty="0" smtClean="0">
                    <a:latin typeface="Candara" panose="020E0502030303020204" pitchFamily="34" charset="0"/>
                  </a:rPr>
                  <a:t>x </a:t>
                </a:r>
                <a:r>
                  <a:rPr lang="vi-VN" dirty="0">
                    <a:latin typeface="Candara" panose="020E0502030303020204" pitchFamily="34" charset="0"/>
                  </a:rPr>
                  <a:t>⇐ </a:t>
                </a:r>
                <a:r>
                  <a:rPr lang="vi-VN" i="1" dirty="0">
                    <a:latin typeface="Candara" panose="020E0502030303020204" pitchFamily="34" charset="0"/>
                  </a:rPr>
                  <a:t>x</a:t>
                </a:r>
                <a:r>
                  <a:rPr lang="ro-RO" i="1" baseline="-25000" dirty="0">
                    <a:latin typeface="Candara" panose="020E0502030303020204" pitchFamily="34" charset="0"/>
                  </a:rPr>
                  <a:t>i+1</a:t>
                </a:r>
                <a:r>
                  <a:rPr lang="vi-VN" dirty="0">
                    <a:latin typeface="Candara" panose="020E0502030303020204" pitchFamily="34" charset="0"/>
                  </a:rPr>
                  <a:t>. SF</a:t>
                </a:r>
                <a:r>
                  <a:rPr lang="ro-RO" dirty="0">
                    <a:latin typeface="Candara" panose="020E0502030303020204" pitchFamily="34" charset="0"/>
                  </a:rPr>
                  <a:t>Â</a:t>
                </a:r>
                <a:r>
                  <a:rPr lang="vi-VN" dirty="0">
                    <a:latin typeface="Candara" panose="020E0502030303020204" pitchFamily="34" charset="0"/>
                  </a:rPr>
                  <a:t>RŞIT</a:t>
                </a:r>
                <a:r>
                  <a:rPr lang="vi-VN" dirty="0"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o-RO" dirty="0">
                    <a:latin typeface="Candara" panose="020E0502030303020204" pitchFamily="34" charset="0"/>
                  </a:rPr>
                  <a:t>Î</a:t>
                </a:r>
                <a:r>
                  <a:rPr lang="it-IT" dirty="0">
                    <a:latin typeface="Candara" panose="020E0502030303020204" pitchFamily="34" charset="0"/>
                  </a:rPr>
                  <a:t>n </a:t>
                </a:r>
                <a:r>
                  <a:rPr lang="it-IT" dirty="0">
                    <a:latin typeface="Candara" panose="020E0502030303020204" pitchFamily="34" charset="0"/>
                  </a:rPr>
                  <a:t>caz contrar, </a:t>
                </a:r>
                <a:r>
                  <a:rPr lang="it-IT" i="1" dirty="0">
                    <a:latin typeface="Candara" panose="020E0502030303020204" pitchFamily="34" charset="0"/>
                  </a:rPr>
                  <a:t>i </a:t>
                </a:r>
                <a:r>
                  <a:rPr lang="it-IT" dirty="0">
                    <a:latin typeface="Candara" panose="020E0502030303020204" pitchFamily="34" charset="0"/>
                  </a:rPr>
                  <a:t>⇐ </a:t>
                </a:r>
                <a:r>
                  <a:rPr lang="it-IT" i="1" dirty="0">
                    <a:latin typeface="Candara" panose="020E0502030303020204" pitchFamily="34" charset="0"/>
                  </a:rPr>
                  <a:t>i</a:t>
                </a:r>
                <a:r>
                  <a:rPr lang="it-IT" dirty="0">
                    <a:latin typeface="Candara" panose="020E0502030303020204" pitchFamily="34" charset="0"/>
                  </a:rPr>
                  <a:t>+1, apoi se revine la </a:t>
                </a:r>
                <a:r>
                  <a:rPr lang="it-IT" i="1" dirty="0">
                    <a:latin typeface="Candara" panose="020E0502030303020204" pitchFamily="34" charset="0"/>
                  </a:rPr>
                  <a:t>pasul 2</a:t>
                </a:r>
                <a:r>
                  <a:rPr lang="it-IT" dirty="0">
                    <a:latin typeface="Candara" panose="020E0502030303020204" pitchFamily="34" charset="0"/>
                  </a:rPr>
                  <a:t>.</a:t>
                </a:r>
                <a:endParaRPr lang="en-US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88" t="-1060" b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Algoritmul de calcul pentru o exactitate ε dată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40324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800" dirty="0">
                <a:latin typeface="Candara" panose="020E0502030303020204" pitchFamily="34" charset="0"/>
              </a:rPr>
              <a:t>Fie dată </a:t>
            </a:r>
            <a:r>
              <a:rPr lang="it-IT" sz="1800" dirty="0" smtClean="0">
                <a:latin typeface="Candara" panose="020E0502030303020204" pitchFamily="34" charset="0"/>
              </a:rPr>
              <a:t>funcţia</a:t>
            </a:r>
            <a:r>
              <a:rPr lang="ro-RO" sz="1800" dirty="0" smtClean="0">
                <a:latin typeface="Candara" panose="020E0502030303020204" pitchFamily="34" charset="0"/>
              </a:rPr>
              <a:t> f(x)=cos</a:t>
            </a:r>
            <a:r>
              <a:rPr lang="ro-RO" sz="1800" baseline="30000" dirty="0" smtClean="0">
                <a:latin typeface="Candara" panose="020E0502030303020204" pitchFamily="34" charset="0"/>
              </a:rPr>
              <a:t>2</a:t>
            </a:r>
            <a:r>
              <a:rPr lang="ro-RO" sz="1800" dirty="0" smtClean="0">
                <a:latin typeface="Candara" panose="020E0502030303020204" pitchFamily="34" charset="0"/>
              </a:rPr>
              <a:t>(x) – </a:t>
            </a:r>
            <a:r>
              <a:rPr lang="ro-RO" sz="1800" dirty="0" err="1" smtClean="0">
                <a:latin typeface="Candara" panose="020E0502030303020204" pitchFamily="34" charset="0"/>
              </a:rPr>
              <a:t>x</a:t>
            </a:r>
            <a:r>
              <a:rPr lang="ro-RO" sz="1800" dirty="0" smtClean="0">
                <a:latin typeface="Candara" panose="020E0502030303020204" pitchFamily="34" charset="0"/>
              </a:rPr>
              <a:t>/4.</a:t>
            </a:r>
            <a:r>
              <a:rPr lang="it-IT" sz="1800" dirty="0" smtClean="0">
                <a:latin typeface="Candara" panose="020E0502030303020204" pitchFamily="34" charset="0"/>
              </a:rPr>
              <a:t> </a:t>
            </a:r>
            <a:r>
              <a:rPr lang="it-IT" sz="1800" dirty="0">
                <a:latin typeface="Candara" panose="020E0502030303020204" pitchFamily="34" charset="0"/>
              </a:rPr>
              <a:t>Să se scrie un program care </a:t>
            </a:r>
            <a:r>
              <a:rPr lang="it-IT" sz="1800" dirty="0" smtClean="0">
                <a:latin typeface="Candara" panose="020E0502030303020204" pitchFamily="34" charset="0"/>
              </a:rPr>
              <a:t>va</a:t>
            </a:r>
            <a:r>
              <a:rPr lang="ro-RO" sz="1800" dirty="0" smtClean="0">
                <a:latin typeface="Candara" panose="020E0502030303020204" pitchFamily="34" charset="0"/>
              </a:rPr>
              <a:t> </a:t>
            </a:r>
            <a:r>
              <a:rPr lang="vi-VN" sz="1800" dirty="0" smtClean="0">
                <a:latin typeface="Candara" panose="020E0502030303020204" pitchFamily="34" charset="0"/>
              </a:rPr>
              <a:t>calcula </a:t>
            </a:r>
            <a:r>
              <a:rPr lang="vi-VN" sz="1800" dirty="0">
                <a:latin typeface="Candara" panose="020E0502030303020204" pitchFamily="34" charset="0"/>
              </a:rPr>
              <a:t>soluţia aproximativă a ecuaţiei </a:t>
            </a:r>
            <a:r>
              <a:rPr lang="vi-VN" sz="1800" i="1" dirty="0">
                <a:latin typeface="Candara" panose="020E0502030303020204" pitchFamily="34" charset="0"/>
              </a:rPr>
              <a:t>f </a:t>
            </a:r>
            <a:r>
              <a:rPr lang="vi-VN" sz="1800" dirty="0">
                <a:latin typeface="Candara" panose="020E0502030303020204" pitchFamily="34" charset="0"/>
              </a:rPr>
              <a:t>(</a:t>
            </a:r>
            <a:r>
              <a:rPr lang="vi-VN" sz="1800" i="1" dirty="0">
                <a:latin typeface="Candara" panose="020E0502030303020204" pitchFamily="34" charset="0"/>
              </a:rPr>
              <a:t>x</a:t>
            </a:r>
            <a:r>
              <a:rPr lang="vi-VN" sz="1800" dirty="0">
                <a:latin typeface="Candara" panose="020E0502030303020204" pitchFamily="34" charset="0"/>
              </a:rPr>
              <a:t>) = 0 pe segmentul [2,4; 3] cu </a:t>
            </a:r>
            <a:r>
              <a:rPr lang="vi-VN" sz="1800" dirty="0" smtClean="0">
                <a:latin typeface="Candara" panose="020E0502030303020204" pitchFamily="34" charset="0"/>
              </a:rPr>
              <a:t>exactitatea</a:t>
            </a:r>
            <a:r>
              <a:rPr lang="ro-RO" sz="1800" dirty="0" smtClean="0">
                <a:latin typeface="Candara" panose="020E0502030303020204" pitchFamily="34" charset="0"/>
              </a:rPr>
              <a:t> </a:t>
            </a:r>
            <a:r>
              <a:rPr lang="el-GR" sz="1800" dirty="0" smtClean="0">
                <a:latin typeface="Candara" panose="020E0502030303020204" pitchFamily="34" charset="0"/>
              </a:rPr>
              <a:t>ε </a:t>
            </a:r>
            <a:r>
              <a:rPr lang="el-GR" sz="1800" dirty="0">
                <a:latin typeface="Candara" panose="020E0502030303020204" pitchFamily="34" charset="0"/>
              </a:rPr>
              <a:t>= 0,0001, </a:t>
            </a:r>
            <a:r>
              <a:rPr lang="vi-VN" sz="1800" dirty="0">
                <a:latin typeface="Candara" panose="020E0502030303020204" pitchFamily="34" charset="0"/>
              </a:rPr>
              <a:t>utilizind metoda Newton. Pentru funcţia dată pe segmentul [2,4; 3] </a:t>
            </a:r>
            <a:r>
              <a:rPr lang="vi-VN" sz="1800" i="1" dirty="0" smtClean="0">
                <a:latin typeface="Candara" panose="020E0502030303020204" pitchFamily="34" charset="0"/>
              </a:rPr>
              <a:t>M</a:t>
            </a:r>
            <a:r>
              <a:rPr lang="ro-RO" sz="1800" baseline="-25000" dirty="0">
                <a:latin typeface="Candara" panose="020E0502030303020204" pitchFamily="34" charset="0"/>
              </a:rPr>
              <a:t>2</a:t>
            </a:r>
            <a:r>
              <a:rPr lang="vi-VN" sz="1800" dirty="0" smtClean="0">
                <a:latin typeface="Candara" panose="020E0502030303020204" pitchFamily="34" charset="0"/>
              </a:rPr>
              <a:t> şi</a:t>
            </a:r>
            <a:r>
              <a:rPr lang="ro-RO" sz="1800" dirty="0" smtClean="0">
                <a:latin typeface="Candara" panose="020E0502030303020204" pitchFamily="34" charset="0"/>
              </a:rPr>
              <a:t> </a:t>
            </a:r>
            <a:r>
              <a:rPr lang="fr-FR" sz="1800" i="1" dirty="0" smtClean="0">
                <a:latin typeface="Candara" panose="020E0502030303020204" pitchFamily="34" charset="0"/>
              </a:rPr>
              <a:t>m</a:t>
            </a:r>
            <a:r>
              <a:rPr lang="ro-RO" sz="1800" baseline="-25000" dirty="0">
                <a:latin typeface="Candara" panose="020E0502030303020204" pitchFamily="34" charset="0"/>
              </a:rPr>
              <a:t>1</a:t>
            </a:r>
            <a:r>
              <a:rPr lang="fr-FR" sz="1800" dirty="0" smtClean="0">
                <a:latin typeface="Candara" panose="020E0502030303020204" pitchFamily="34" charset="0"/>
              </a:rPr>
              <a:t> s</a:t>
            </a:r>
            <a:r>
              <a:rPr lang="ro-RO" sz="1800" dirty="0" smtClean="0">
                <a:latin typeface="Candara" panose="020E0502030303020204" pitchFamily="34" charset="0"/>
              </a:rPr>
              <a:t>î</a:t>
            </a:r>
            <a:r>
              <a:rPr lang="fr-FR" sz="1800" dirty="0" smtClean="0">
                <a:latin typeface="Candara" panose="020E0502030303020204" pitchFamily="34" charset="0"/>
              </a:rPr>
              <a:t>nt</a:t>
            </a:r>
            <a:r>
              <a:rPr lang="fr-FR" sz="1800" dirty="0">
                <a:latin typeface="Candara" panose="020E0502030303020204" pitchFamily="34" charset="0"/>
              </a:rPr>
              <a:t>, </a:t>
            </a:r>
            <a:r>
              <a:rPr lang="fr-FR" sz="1800" dirty="0" err="1">
                <a:latin typeface="Candara" panose="020E0502030303020204" pitchFamily="34" charset="0"/>
              </a:rPr>
              <a:t>respectiv</a:t>
            </a:r>
            <a:r>
              <a:rPr lang="fr-FR" sz="1800" dirty="0">
                <a:latin typeface="Candara" panose="020E0502030303020204" pitchFamily="34" charset="0"/>
              </a:rPr>
              <a:t>, </a:t>
            </a:r>
            <a:r>
              <a:rPr lang="fr-FR" sz="1800" dirty="0" err="1">
                <a:latin typeface="Candara" panose="020E0502030303020204" pitchFamily="34" charset="0"/>
              </a:rPr>
              <a:t>egale</a:t>
            </a:r>
            <a:r>
              <a:rPr lang="fr-FR" sz="1800" dirty="0">
                <a:latin typeface="Candara" panose="020E0502030303020204" pitchFamily="34" charset="0"/>
              </a:rPr>
              <a:t> </a:t>
            </a:r>
            <a:r>
              <a:rPr lang="fr-FR" sz="1800" dirty="0" err="1">
                <a:latin typeface="Candara" panose="020E0502030303020204" pitchFamily="34" charset="0"/>
              </a:rPr>
              <a:t>cu</a:t>
            </a:r>
            <a:r>
              <a:rPr lang="fr-FR" sz="1800" dirty="0">
                <a:latin typeface="Candara" panose="020E0502030303020204" pitchFamily="34" charset="0"/>
              </a:rPr>
              <a:t> 2 </a:t>
            </a:r>
            <a:r>
              <a:rPr lang="fr-FR" sz="1800" dirty="0" err="1">
                <a:latin typeface="Candara" panose="020E0502030303020204" pitchFamily="34" charset="0"/>
              </a:rPr>
              <a:t>şi</a:t>
            </a:r>
            <a:r>
              <a:rPr lang="fr-FR" sz="1800" dirty="0">
                <a:latin typeface="Candara" panose="020E0502030303020204" pitchFamily="34" charset="0"/>
              </a:rPr>
              <a:t> 0,03</a:t>
            </a:r>
            <a:r>
              <a:rPr lang="fr-FR" sz="1800" dirty="0" smtClean="0">
                <a:latin typeface="Candara" panose="020E0502030303020204" pitchFamily="34" charset="0"/>
              </a:rPr>
              <a:t>.</a:t>
            </a:r>
            <a:endParaRPr lang="ro-RO" sz="18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800" b="1" dirty="0"/>
              <a:t>program </a:t>
            </a:r>
            <a:r>
              <a:rPr lang="en-US" sz="1800" dirty="0"/>
              <a:t>cn10;</a:t>
            </a:r>
          </a:p>
          <a:p>
            <a:pPr marL="0" indent="0">
              <a:buNone/>
            </a:pPr>
            <a:r>
              <a:rPr lang="pt-BR" sz="1800" b="1" dirty="0"/>
              <a:t>var </a:t>
            </a:r>
            <a:r>
              <a:rPr lang="pt-BR" sz="1800" dirty="0"/>
              <a:t>a, b, xn, xv, M2, m1, e, c : real;</a:t>
            </a:r>
          </a:p>
          <a:p>
            <a:pPr marL="0" indent="0">
              <a:buNone/>
            </a:pPr>
            <a:r>
              <a:rPr lang="en-US" sz="1800" b="1" dirty="0"/>
              <a:t>function </a:t>
            </a:r>
            <a:r>
              <a:rPr lang="en-US" sz="1800" dirty="0"/>
              <a:t>f(</a:t>
            </a:r>
            <a:r>
              <a:rPr lang="en-US" sz="1800" dirty="0" err="1"/>
              <a:t>z:real</a:t>
            </a:r>
            <a:r>
              <a:rPr lang="en-US" sz="1800" dirty="0"/>
              <a:t>):</a:t>
            </a:r>
            <a:r>
              <a:rPr lang="en-US" sz="1800" dirty="0" smtClean="0"/>
              <a:t>real;</a:t>
            </a:r>
            <a:r>
              <a:rPr lang="ro-RO" sz="1800" dirty="0" smtClean="0"/>
              <a:t> </a:t>
            </a:r>
            <a:r>
              <a:rPr lang="pl-PL" sz="1800" b="1" dirty="0" smtClean="0"/>
              <a:t>begin </a:t>
            </a:r>
            <a:r>
              <a:rPr lang="pl-PL" sz="1800" dirty="0"/>
              <a:t>f:=</a:t>
            </a:r>
            <a:r>
              <a:rPr lang="pl-PL" sz="1800" b="1" dirty="0"/>
              <a:t>cos</a:t>
            </a:r>
            <a:r>
              <a:rPr lang="pl-PL" sz="1800" dirty="0"/>
              <a:t>(z)*</a:t>
            </a:r>
            <a:r>
              <a:rPr lang="pl-PL" sz="1800" b="1" dirty="0"/>
              <a:t>cos</a:t>
            </a:r>
            <a:r>
              <a:rPr lang="pl-PL" sz="1800" dirty="0"/>
              <a:t>(z)-z/4; </a:t>
            </a:r>
            <a:r>
              <a:rPr lang="pl-PL" sz="1800" b="1" dirty="0"/>
              <a:t>end</a:t>
            </a:r>
            <a:r>
              <a:rPr lang="pl-PL" sz="1800" dirty="0" smtClean="0"/>
              <a:t>;</a:t>
            </a:r>
          </a:p>
          <a:p>
            <a:pPr marL="0" indent="0">
              <a:buNone/>
            </a:pPr>
            <a:r>
              <a:rPr lang="en-US" sz="1800" b="1" dirty="0"/>
              <a:t>function </a:t>
            </a:r>
            <a:r>
              <a:rPr lang="en-US" sz="1800" dirty="0"/>
              <a:t>fd1(</a:t>
            </a:r>
            <a:r>
              <a:rPr lang="en-US" sz="1800" dirty="0" err="1"/>
              <a:t>z:real</a:t>
            </a:r>
            <a:r>
              <a:rPr lang="en-US" sz="1800" dirty="0"/>
              <a:t>):</a:t>
            </a:r>
            <a:r>
              <a:rPr lang="en-US" sz="1800" dirty="0" smtClean="0"/>
              <a:t>real;</a:t>
            </a:r>
            <a:r>
              <a:rPr lang="ro-RO" sz="1800" dirty="0" smtClean="0"/>
              <a:t> </a:t>
            </a:r>
            <a:r>
              <a:rPr lang="da-DK" sz="1800" b="1" dirty="0" smtClean="0"/>
              <a:t>begin </a:t>
            </a:r>
            <a:r>
              <a:rPr lang="da-DK" sz="1800" dirty="0"/>
              <a:t>fd1:=-</a:t>
            </a:r>
            <a:r>
              <a:rPr lang="da-DK" sz="1800" b="1" dirty="0"/>
              <a:t>sin</a:t>
            </a:r>
            <a:r>
              <a:rPr lang="da-DK" sz="1800" dirty="0"/>
              <a:t>(2*z)-1/4; </a:t>
            </a:r>
            <a:r>
              <a:rPr lang="da-DK" sz="1800" b="1" dirty="0"/>
              <a:t>end</a:t>
            </a:r>
            <a:r>
              <a:rPr lang="da-DK" sz="1800" dirty="0"/>
              <a:t>;</a:t>
            </a:r>
          </a:p>
          <a:p>
            <a:pPr marL="0" indent="0">
              <a:buNone/>
            </a:pPr>
            <a:r>
              <a:rPr lang="en-US" sz="1800" b="1" dirty="0"/>
              <a:t>begin </a:t>
            </a:r>
            <a:r>
              <a:rPr lang="en-US" sz="1800" dirty="0"/>
              <a:t>a:=2.4; b:=3; M2:=2; m1:=0.03; e:=0.0001;</a:t>
            </a:r>
          </a:p>
          <a:p>
            <a:pPr marL="0" indent="0">
              <a:buNone/>
            </a:pPr>
            <a:r>
              <a:rPr lang="en-US" sz="1800" dirty="0"/>
              <a:t>c:=a-(f(a))/(f(b)-f(a))*(b-a);</a:t>
            </a:r>
          </a:p>
          <a:p>
            <a:pPr marL="0" indent="0">
              <a:buNone/>
            </a:pPr>
            <a:r>
              <a:rPr lang="en-US" sz="1800" dirty="0"/>
              <a:t>if f(c)*f(a)&lt;0 </a:t>
            </a:r>
            <a:r>
              <a:rPr lang="en-US" sz="1800" b="1" dirty="0"/>
              <a:t>then </a:t>
            </a:r>
            <a:r>
              <a:rPr lang="en-US" sz="1800" b="1" dirty="0" smtClean="0"/>
              <a:t>begin</a:t>
            </a:r>
            <a:r>
              <a:rPr lang="ro-RO" sz="1800" b="1" dirty="0" smtClean="0"/>
              <a:t> </a:t>
            </a:r>
            <a:r>
              <a:rPr lang="en-US" sz="1800" dirty="0" err="1" smtClean="0"/>
              <a:t>xn</a:t>
            </a:r>
            <a:r>
              <a:rPr lang="en-US" sz="1800" dirty="0"/>
              <a:t>:=a; xv:=</a:t>
            </a:r>
            <a:r>
              <a:rPr lang="en-US" sz="1800" dirty="0" smtClean="0"/>
              <a:t>b;</a:t>
            </a:r>
            <a:r>
              <a:rPr lang="ro-RO" sz="1800" dirty="0" smtClean="0"/>
              <a:t> </a:t>
            </a:r>
            <a:r>
              <a:rPr lang="en-US" sz="1800" b="1" dirty="0" smtClean="0"/>
              <a:t>end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else begin </a:t>
            </a:r>
            <a:r>
              <a:rPr lang="en-US" sz="1800" dirty="0" err="1"/>
              <a:t>xn</a:t>
            </a:r>
            <a:r>
              <a:rPr lang="en-US" sz="1800" dirty="0"/>
              <a:t>:=b; xv:=a; </a:t>
            </a: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pt-BR" sz="1800" b="1" dirty="0"/>
              <a:t>while </a:t>
            </a:r>
            <a:r>
              <a:rPr lang="pt-BR" sz="1800" dirty="0"/>
              <a:t>M2*</a:t>
            </a:r>
            <a:r>
              <a:rPr lang="pt-BR" sz="1800" b="1" dirty="0"/>
              <a:t>sqr</a:t>
            </a:r>
            <a:r>
              <a:rPr lang="pt-BR" sz="1800" dirty="0"/>
              <a:t>(xn-xv)/(2*m1)&gt;e </a:t>
            </a:r>
            <a:r>
              <a:rPr lang="pt-BR" sz="1800" b="1" dirty="0"/>
              <a:t>do</a:t>
            </a:r>
          </a:p>
          <a:p>
            <a:pPr marL="0" indent="0">
              <a:buNone/>
            </a:pPr>
            <a:r>
              <a:rPr lang="en-US" sz="1800" b="1" dirty="0"/>
              <a:t>begin </a:t>
            </a:r>
            <a:r>
              <a:rPr lang="en-US" sz="1800" dirty="0"/>
              <a:t>xv:=</a:t>
            </a:r>
            <a:r>
              <a:rPr lang="en-US" sz="1800" dirty="0" err="1"/>
              <a:t>xn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xn</a:t>
            </a:r>
            <a:r>
              <a:rPr lang="en-US" sz="1800" dirty="0"/>
              <a:t>:=xv-f(xv)/fd1(xv);</a:t>
            </a:r>
          </a:p>
          <a:p>
            <a:pPr marL="0" indent="0">
              <a:buNone/>
            </a:pPr>
            <a:r>
              <a:rPr lang="en-US" sz="1800" b="1" dirty="0" err="1"/>
              <a:t>writeln</a:t>
            </a:r>
            <a:r>
              <a:rPr lang="en-US" sz="1800" dirty="0"/>
              <a:t>(’ x=’,xn:15:12, ’ f=’,f(</a:t>
            </a:r>
            <a:r>
              <a:rPr lang="en-US" sz="1800" dirty="0" err="1"/>
              <a:t>xn</a:t>
            </a:r>
            <a:r>
              <a:rPr lang="en-US" sz="1800" dirty="0"/>
              <a:t>):15:12);</a:t>
            </a:r>
          </a:p>
          <a:p>
            <a:pPr marL="0" indent="0">
              <a:buNone/>
            </a:pPr>
            <a:r>
              <a:rPr lang="en-US" sz="1800" b="1" dirty="0" smtClean="0"/>
              <a:t>end;</a:t>
            </a:r>
            <a:r>
              <a:rPr lang="ro-RO" sz="1800" b="1" dirty="0" smtClean="0"/>
              <a:t> </a:t>
            </a:r>
            <a:r>
              <a:rPr lang="en-US" sz="1800" b="1" dirty="0" smtClean="0"/>
              <a:t>end</a:t>
            </a:r>
            <a:r>
              <a:rPr lang="en-US" sz="1800" b="1" dirty="0"/>
              <a:t>.</a:t>
            </a:r>
            <a:endParaRPr 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de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612768"/>
          </a:xfrm>
        </p:spPr>
        <p:txBody>
          <a:bodyPr>
            <a:normAutofit/>
          </a:bodyPr>
          <a:lstStyle/>
          <a:p>
            <a:r>
              <a:rPr lang="ro-RO" sz="4800" b="1" dirty="0" smtClean="0">
                <a:solidFill>
                  <a:srgbClr val="002060"/>
                </a:solidFill>
              </a:rPr>
              <a:t>Vă mulțumesc pentru atenție!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4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9552" y="2675467"/>
            <a:ext cx="8064895" cy="3450696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Informatică. Manual pentru clasa a 12-a, Editura Știința, 2015.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Bibliografie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6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sz="2000" dirty="0" smtClean="0">
                    <a:latin typeface="Candara" panose="020E0502030303020204" pitchFamily="34" charset="0"/>
                  </a:rPr>
                  <a:t>Dacă funcţia f (x) are forma unui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polinom </a:t>
                </a:r>
                <a:r>
                  <a:rPr lang="vi-VN" sz="2000" dirty="0">
                    <a:latin typeface="Candara" panose="020E0502030303020204" pitchFamily="34" charset="0"/>
                  </a:rPr>
                  <a:t>sau poate fi adusă la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această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formă</a:t>
                </a:r>
                <a:r>
                  <a:rPr lang="vi-VN" sz="2000" dirty="0">
                    <a:latin typeface="Candara" panose="020E0502030303020204" pitchFamily="34" charset="0"/>
                  </a:rPr>
                  <a:t>, ecuaţia f(x) =0 se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numeşte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algebrică.</a:t>
                </a:r>
                <a:endParaRPr lang="ro-RO" sz="2000" dirty="0" smtClean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vi-VN" sz="2000" dirty="0" smtClean="0">
                    <a:latin typeface="Candara" panose="020E0502030303020204" pitchFamily="34" charset="0"/>
                  </a:rPr>
                  <a:t>Exemplu</a:t>
                </a:r>
                <a:r>
                  <a:rPr lang="vi-VN" sz="2000" dirty="0">
                    <a:latin typeface="Candara" panose="020E0502030303020204" pitchFamily="34" charset="0"/>
                  </a:rPr>
                  <a:t>: </a:t>
                </a:r>
                <a:r>
                  <a:rPr lang="ro-RO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vi-V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ro-RO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</a:t>
                </a:r>
                <a:r>
                  <a:rPr lang="vi-V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vi-VN" sz="2000" dirty="0">
                    <a:latin typeface="Candara" panose="020E0502030303020204" pitchFamily="34" charset="0"/>
                  </a:rPr>
                  <a:t>În caz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contrar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,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cînd </a:t>
                </a:r>
                <a:r>
                  <a:rPr lang="vi-VN" sz="2000" dirty="0">
                    <a:latin typeface="Candara" panose="020E0502030303020204" pitchFamily="34" charset="0"/>
                  </a:rPr>
                  <a:t>f(x) nu este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una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polinomială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-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ecuaţia </a:t>
                </a:r>
                <a:r>
                  <a:rPr lang="vi-VN" sz="2000" dirty="0">
                    <a:latin typeface="Candara" panose="020E0502030303020204" pitchFamily="34" charset="0"/>
                  </a:rPr>
                  <a:t>se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numeşte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transcendentă</a:t>
                </a:r>
                <a:r>
                  <a:rPr lang="vi-VN" sz="2000" dirty="0"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vi-VN" sz="2000" dirty="0">
                    <a:latin typeface="Candara" panose="020E0502030303020204" pitchFamily="34" charset="0"/>
                  </a:rPr>
                  <a:t>Exemplu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: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ro-RO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cos(3x)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sz="20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o-RO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ro-RO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o-RO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rad>
                  </m:oMath>
                </a14:m>
                <a:r>
                  <a:rPr lang="ro-RO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r>
                  <a:rPr lang="vi-VN" sz="2000" dirty="0">
                    <a:latin typeface="Candara" panose="020E0502030303020204" pitchFamily="34" charset="0"/>
                  </a:rPr>
                  <a:t>A rezolva ecuaţia algebrică sau transcendentă (in continuare </a:t>
                </a:r>
                <a:r>
                  <a:rPr lang="vi-VN" sz="2000" i="1" dirty="0">
                    <a:latin typeface="Candara" panose="020E0502030303020204" pitchFamily="34" charset="0"/>
                  </a:rPr>
                  <a:t>ecuaţia</a:t>
                </a:r>
                <a:r>
                  <a:rPr lang="vi-VN" sz="2000" dirty="0">
                    <a:latin typeface="Candara" panose="020E0502030303020204" pitchFamily="34" charset="0"/>
                  </a:rPr>
                  <a:t>) </a:t>
                </a:r>
                <a:r>
                  <a:rPr lang="vi-VN" sz="2000" i="1" dirty="0">
                    <a:latin typeface="Candara" panose="020E0502030303020204" pitchFamily="34" charset="0"/>
                  </a:rPr>
                  <a:t>f</a:t>
                </a:r>
                <a:r>
                  <a:rPr lang="vi-VN" sz="2000" dirty="0">
                    <a:latin typeface="Candara" panose="020E0502030303020204" pitchFamily="34" charset="0"/>
                  </a:rPr>
                  <a:t>(</a:t>
                </a:r>
                <a:r>
                  <a:rPr lang="vi-VN" sz="2000" i="1" dirty="0">
                    <a:latin typeface="Candara" panose="020E0502030303020204" pitchFamily="34" charset="0"/>
                  </a:rPr>
                  <a:t>x</a:t>
                </a:r>
                <a:r>
                  <a:rPr lang="vi-VN" sz="2000" dirty="0">
                    <a:latin typeface="Candara" panose="020E0502030303020204" pitchFamily="34" charset="0"/>
                  </a:rPr>
                  <a:t>) </a:t>
                </a:r>
                <a:r>
                  <a:rPr lang="vi-VN" sz="2000" i="1" dirty="0">
                    <a:latin typeface="Candara" panose="020E0502030303020204" pitchFamily="34" charset="0"/>
                  </a:rPr>
                  <a:t>= </a:t>
                </a:r>
                <a:r>
                  <a:rPr lang="vi-VN" sz="2000" dirty="0">
                    <a:latin typeface="Candara" panose="020E0502030303020204" pitchFamily="34" charset="0"/>
                  </a:rPr>
                  <a:t>0 </a:t>
                </a:r>
                <a:r>
                  <a:rPr lang="vi-VN" sz="2000" dirty="0" smtClean="0">
                    <a:latin typeface="Candara" panose="020E0502030303020204" pitchFamily="34" charset="0"/>
                  </a:rPr>
                  <a:t>inseamnă</a:t>
                </a:r>
                <a:r>
                  <a:rPr lang="ro-RO" sz="2000" dirty="0" smtClean="0">
                    <a:latin typeface="Candara" panose="020E0502030303020204" pitchFamily="34" charset="0"/>
                  </a:rPr>
                  <a:t> </a:t>
                </a:r>
                <a:r>
                  <a:rPr lang="it-IT" sz="2000" dirty="0" smtClean="0">
                    <a:latin typeface="Candara" panose="020E0502030303020204" pitchFamily="34" charset="0"/>
                  </a:rPr>
                  <a:t>a </a:t>
                </a:r>
                <a:r>
                  <a:rPr lang="it-IT" sz="2000" dirty="0">
                    <a:latin typeface="Candara" panose="020E0502030303020204" pitchFamily="34" charset="0"/>
                  </a:rPr>
                  <a:t>determina acele valori ale variabilei </a:t>
                </a:r>
                <a:r>
                  <a:rPr lang="it-IT" sz="2000" i="1" dirty="0">
                    <a:latin typeface="Candara" panose="020E0502030303020204" pitchFamily="34" charset="0"/>
                  </a:rPr>
                  <a:t>x </a:t>
                </a:r>
                <a:r>
                  <a:rPr lang="it-IT" sz="2000" dirty="0">
                    <a:latin typeface="Candara" panose="020E0502030303020204" pitchFamily="34" charset="0"/>
                  </a:rPr>
                  <a:t>pentru care egalitatea </a:t>
                </a:r>
                <a:r>
                  <a:rPr lang="it-IT" sz="2000" i="1" dirty="0">
                    <a:latin typeface="Candara" panose="020E0502030303020204" pitchFamily="34" charset="0"/>
                  </a:rPr>
                  <a:t>f</a:t>
                </a:r>
                <a:r>
                  <a:rPr lang="it-IT" sz="2000" dirty="0">
                    <a:latin typeface="Candara" panose="020E0502030303020204" pitchFamily="34" charset="0"/>
                  </a:rPr>
                  <a:t>(</a:t>
                </a:r>
                <a:r>
                  <a:rPr lang="it-IT" sz="2000" i="1" dirty="0">
                    <a:latin typeface="Candara" panose="020E0502030303020204" pitchFamily="34" charset="0"/>
                  </a:rPr>
                  <a:t>x</a:t>
                </a:r>
                <a:r>
                  <a:rPr lang="it-IT" sz="2000" dirty="0">
                    <a:latin typeface="Candara" panose="020E0502030303020204" pitchFamily="34" charset="0"/>
                  </a:rPr>
                  <a:t>) </a:t>
                </a:r>
                <a:r>
                  <a:rPr lang="it-IT" sz="2000" i="1" dirty="0">
                    <a:latin typeface="Candara" panose="020E0502030303020204" pitchFamily="34" charset="0"/>
                  </a:rPr>
                  <a:t>= </a:t>
                </a:r>
                <a:r>
                  <a:rPr lang="it-IT" sz="2000" dirty="0">
                    <a:latin typeface="Candara" panose="020E0502030303020204" pitchFamily="34" charset="0"/>
                  </a:rPr>
                  <a:t>0 este una adevărată.</a:t>
                </a:r>
                <a:endParaRPr lang="en-US" sz="2000" dirty="0">
                  <a:latin typeface="Candara" panose="020E0502030303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3" t="-1413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Noțiuni introductive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5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l-GR" dirty="0"/>
              <a:t>ξ, </a:t>
            </a:r>
            <a:r>
              <a:rPr lang="en-US" dirty="0" err="1"/>
              <a:t>pentru</a:t>
            </a:r>
            <a:r>
              <a:rPr lang="en-US" dirty="0"/>
              <a:t> care </a:t>
            </a:r>
            <a:r>
              <a:rPr lang="en-US" dirty="0" err="1"/>
              <a:t>expresia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l-GR" dirty="0"/>
              <a:t>ξ) = </a:t>
            </a:r>
            <a:r>
              <a:rPr lang="el-GR" dirty="0" smtClean="0"/>
              <a:t>0</a:t>
            </a:r>
            <a:r>
              <a:rPr lang="ro-RO" dirty="0" smtClean="0"/>
              <a:t> </a:t>
            </a:r>
            <a:r>
              <a:rPr lang="pt-BR" dirty="0" smtClean="0"/>
              <a:t>este </a:t>
            </a:r>
            <a:r>
              <a:rPr lang="pt-BR" dirty="0"/>
              <a:t>adevărată, se numeşte zerou al funcţiei </a:t>
            </a:r>
            <a:r>
              <a:rPr lang="pt-BR" i="1" dirty="0" smtClean="0"/>
              <a:t>f</a:t>
            </a:r>
            <a:r>
              <a:rPr lang="pt-BR" dirty="0" smtClean="0"/>
              <a:t>(</a:t>
            </a:r>
            <a:r>
              <a:rPr lang="pt-BR" i="1" dirty="0" smtClean="0"/>
              <a:t>x</a:t>
            </a:r>
            <a:r>
              <a:rPr lang="pt-BR" dirty="0" smtClean="0"/>
              <a:t>)</a:t>
            </a:r>
            <a:r>
              <a:rPr lang="ro-RO" dirty="0" smtClean="0"/>
              <a:t> </a:t>
            </a:r>
            <a:r>
              <a:rPr lang="pt-BR" dirty="0" smtClean="0"/>
              <a:t>sau </a:t>
            </a:r>
            <a:r>
              <a:rPr lang="pt-BR" dirty="0"/>
              <a:t>soluţie a ecuaţiei </a:t>
            </a:r>
            <a:r>
              <a:rPr lang="pt-BR" i="1" dirty="0"/>
              <a:t>f</a:t>
            </a:r>
            <a:r>
              <a:rPr lang="pt-BR" dirty="0"/>
              <a:t>(</a:t>
            </a:r>
            <a:r>
              <a:rPr lang="pt-BR" i="1" dirty="0"/>
              <a:t>x</a:t>
            </a:r>
            <a:r>
              <a:rPr lang="pt-BR" dirty="0"/>
              <a:t>) </a:t>
            </a:r>
            <a:r>
              <a:rPr lang="pt-BR" i="1" dirty="0"/>
              <a:t>= </a:t>
            </a:r>
            <a:r>
              <a:rPr lang="pt-BR" dirty="0"/>
              <a:t>0</a:t>
            </a:r>
            <a:r>
              <a:rPr lang="pt-BR" i="1" dirty="0" smtClean="0"/>
              <a:t>.</a:t>
            </a:r>
            <a:endParaRPr lang="ro-RO" i="1" dirty="0" smtClean="0"/>
          </a:p>
          <a:p>
            <a:r>
              <a:rPr lang="vi-VN" dirty="0">
                <a:latin typeface="Candara" panose="020E0502030303020204" pitchFamily="34" charset="0"/>
              </a:rPr>
              <a:t>Dacă funcţia </a:t>
            </a:r>
            <a:r>
              <a:rPr lang="vi-VN" i="1" dirty="0">
                <a:latin typeface="Candara" panose="020E0502030303020204" pitchFamily="34" charset="0"/>
              </a:rPr>
              <a:t>f </a:t>
            </a:r>
            <a:r>
              <a:rPr lang="vi-VN" dirty="0">
                <a:latin typeface="Candara" panose="020E0502030303020204" pitchFamily="34" charset="0"/>
              </a:rPr>
              <a:t>(</a:t>
            </a:r>
            <a:r>
              <a:rPr lang="vi-VN" i="1" dirty="0">
                <a:latin typeface="Candara" panose="020E0502030303020204" pitchFamily="34" charset="0"/>
              </a:rPr>
              <a:t>x</a:t>
            </a:r>
            <a:r>
              <a:rPr lang="vi-VN" dirty="0">
                <a:latin typeface="Candara" panose="020E0502030303020204" pitchFamily="34" charset="0"/>
              </a:rPr>
              <a:t>), </a:t>
            </a:r>
            <a:r>
              <a:rPr lang="vi-VN" dirty="0" smtClean="0">
                <a:latin typeface="Candara" panose="020E0502030303020204" pitchFamily="34" charset="0"/>
              </a:rPr>
              <a:t>continuă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pe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segmentul</a:t>
            </a:r>
            <a:r>
              <a:rPr lang="en-US" dirty="0">
                <a:latin typeface="Candara" panose="020E0502030303020204" pitchFamily="34" charset="0"/>
              </a:rPr>
              <a:t> [</a:t>
            </a:r>
            <a:r>
              <a:rPr lang="en-US" i="1" dirty="0">
                <a:latin typeface="Candara" panose="020E0502030303020204" pitchFamily="34" charset="0"/>
              </a:rPr>
              <a:t>a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i="1" dirty="0">
                <a:latin typeface="Candara" panose="020E0502030303020204" pitchFamily="34" charset="0"/>
              </a:rPr>
              <a:t>b</a:t>
            </a:r>
            <a:r>
              <a:rPr lang="en-US" dirty="0">
                <a:latin typeface="Candara" panose="020E0502030303020204" pitchFamily="34" charset="0"/>
              </a:rPr>
              <a:t>], </a:t>
            </a:r>
            <a:r>
              <a:rPr lang="en-US" dirty="0" err="1" smtClean="0">
                <a:latin typeface="Candara" panose="020E0502030303020204" pitchFamily="34" charset="0"/>
              </a:rPr>
              <a:t>primeşte</a:t>
            </a:r>
            <a:r>
              <a:rPr lang="ro-RO" dirty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la </a:t>
            </a:r>
            <a:r>
              <a:rPr lang="vi-VN" dirty="0">
                <a:latin typeface="Candara" panose="020E0502030303020204" pitchFamily="34" charset="0"/>
              </a:rPr>
              <a:t>extremităţile lui valori </a:t>
            </a:r>
            <a:r>
              <a:rPr lang="vi-VN" dirty="0" smtClean="0">
                <a:latin typeface="Candara" panose="020E0502030303020204" pitchFamily="34" charset="0"/>
              </a:rPr>
              <a:t>de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semn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diferit</a:t>
            </a:r>
            <a:r>
              <a:rPr lang="ro-RO" dirty="0">
                <a:latin typeface="Candara" panose="020E0502030303020204" pitchFamily="34" charset="0"/>
              </a:rPr>
              <a:t> </a:t>
            </a:r>
            <a:r>
              <a:rPr lang="pt-BR" dirty="0" smtClean="0">
                <a:latin typeface="Candara" panose="020E0502030303020204" pitchFamily="34" charset="0"/>
              </a:rPr>
              <a:t>(</a:t>
            </a:r>
            <a:r>
              <a:rPr lang="pt-BR" i="1" dirty="0" smtClean="0">
                <a:latin typeface="Candara" panose="020E0502030303020204" pitchFamily="34" charset="0"/>
              </a:rPr>
              <a:t>f </a:t>
            </a:r>
            <a:r>
              <a:rPr lang="pt-BR" dirty="0">
                <a:latin typeface="Candara" panose="020E0502030303020204" pitchFamily="34" charset="0"/>
              </a:rPr>
              <a:t>(</a:t>
            </a:r>
            <a:r>
              <a:rPr lang="pt-BR" i="1" dirty="0">
                <a:latin typeface="Candara" panose="020E0502030303020204" pitchFamily="34" charset="0"/>
              </a:rPr>
              <a:t>a</a:t>
            </a:r>
            <a:r>
              <a:rPr lang="pt-BR" dirty="0">
                <a:latin typeface="Candara" panose="020E0502030303020204" pitchFamily="34" charset="0"/>
              </a:rPr>
              <a:t>) × </a:t>
            </a:r>
            <a:r>
              <a:rPr lang="pt-BR" i="1" dirty="0">
                <a:latin typeface="Candara" panose="020E0502030303020204" pitchFamily="34" charset="0"/>
              </a:rPr>
              <a:t>f</a:t>
            </a:r>
            <a:r>
              <a:rPr lang="pt-BR" dirty="0">
                <a:latin typeface="Candara" panose="020E0502030303020204" pitchFamily="34" charset="0"/>
              </a:rPr>
              <a:t>(</a:t>
            </a:r>
            <a:r>
              <a:rPr lang="pt-BR" i="1" dirty="0">
                <a:latin typeface="Candara" panose="020E0502030303020204" pitchFamily="34" charset="0"/>
              </a:rPr>
              <a:t>b</a:t>
            </a:r>
            <a:r>
              <a:rPr lang="pt-BR" dirty="0">
                <a:latin typeface="Candara" panose="020E0502030303020204" pitchFamily="34" charset="0"/>
              </a:rPr>
              <a:t>) &lt; 0), </a:t>
            </a:r>
            <a:r>
              <a:rPr lang="pt-BR" dirty="0" smtClean="0">
                <a:latin typeface="Candara" panose="020E0502030303020204" pitchFamily="34" charset="0"/>
              </a:rPr>
              <a:t>atunci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fr-FR" dirty="0" err="1" smtClean="0">
                <a:latin typeface="Candara" panose="020E0502030303020204" pitchFamily="34" charset="0"/>
              </a:rPr>
              <a:t>pe</a:t>
            </a:r>
            <a:r>
              <a:rPr lang="fr-FR" dirty="0" smtClean="0">
                <a:latin typeface="Candara" panose="020E0502030303020204" pitchFamily="34" charset="0"/>
              </a:rPr>
              <a:t> </a:t>
            </a:r>
            <a:r>
              <a:rPr lang="fr-FR" dirty="0" err="1">
                <a:latin typeface="Candara" panose="020E0502030303020204" pitchFamily="34" charset="0"/>
              </a:rPr>
              <a:t>acest</a:t>
            </a:r>
            <a:r>
              <a:rPr lang="fr-FR" dirty="0">
                <a:latin typeface="Candara" panose="020E0502030303020204" pitchFamily="34" charset="0"/>
              </a:rPr>
              <a:t> segment </a:t>
            </a:r>
            <a:r>
              <a:rPr lang="fr-FR" dirty="0" err="1">
                <a:latin typeface="Candara" panose="020E0502030303020204" pitchFamily="34" charset="0"/>
              </a:rPr>
              <a:t>există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dirty="0" err="1">
                <a:latin typeface="Candara" panose="020E0502030303020204" pitchFamily="34" charset="0"/>
              </a:rPr>
              <a:t>cel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dirty="0" err="1">
                <a:latin typeface="Candara" panose="020E0502030303020204" pitchFamily="34" charset="0"/>
              </a:rPr>
              <a:t>puţin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dirty="0" smtClean="0">
                <a:latin typeface="Candara" panose="020E0502030303020204" pitchFamily="34" charset="0"/>
              </a:rPr>
              <a:t>un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punct </a:t>
            </a:r>
            <a:r>
              <a:rPr lang="el-GR" dirty="0">
                <a:latin typeface="Candara" panose="020E0502030303020204" pitchFamily="34" charset="0"/>
              </a:rPr>
              <a:t>ξ, </a:t>
            </a:r>
            <a:r>
              <a:rPr lang="vi-VN" dirty="0">
                <a:latin typeface="Candara" panose="020E0502030303020204" pitchFamily="34" charset="0"/>
              </a:rPr>
              <a:t>astfel incit </a:t>
            </a:r>
            <a:r>
              <a:rPr lang="vi-VN" i="1" dirty="0">
                <a:latin typeface="Candara" panose="020E0502030303020204" pitchFamily="34" charset="0"/>
              </a:rPr>
              <a:t>f </a:t>
            </a:r>
            <a:r>
              <a:rPr lang="vi-VN" dirty="0">
                <a:latin typeface="Candara" panose="020E0502030303020204" pitchFamily="34" charset="0"/>
              </a:rPr>
              <a:t>(</a:t>
            </a:r>
            <a:r>
              <a:rPr lang="el-GR" dirty="0">
                <a:latin typeface="Candara" panose="020E0502030303020204" pitchFamily="34" charset="0"/>
              </a:rPr>
              <a:t>ξ) = 0. </a:t>
            </a:r>
            <a:r>
              <a:rPr lang="vi-VN" dirty="0">
                <a:latin typeface="Candara" panose="020E0502030303020204" pitchFamily="34" charset="0"/>
              </a:rPr>
              <a:t>Dacă </a:t>
            </a:r>
            <a:r>
              <a:rPr lang="vi-VN" dirty="0" smtClean="0">
                <a:latin typeface="Candara" panose="020E0502030303020204" pitchFamily="34" charset="0"/>
              </a:rPr>
              <a:t>pe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[</a:t>
            </a:r>
            <a:r>
              <a:rPr lang="vi-VN" i="1" dirty="0" smtClean="0">
                <a:latin typeface="Candara" panose="020E0502030303020204" pitchFamily="34" charset="0"/>
              </a:rPr>
              <a:t>a</a:t>
            </a:r>
            <a:r>
              <a:rPr lang="vi-VN" dirty="0">
                <a:latin typeface="Candara" panose="020E0502030303020204" pitchFamily="34" charset="0"/>
              </a:rPr>
              <a:t>, </a:t>
            </a:r>
            <a:r>
              <a:rPr lang="vi-VN" i="1" dirty="0">
                <a:latin typeface="Candara" panose="020E0502030303020204" pitchFamily="34" charset="0"/>
              </a:rPr>
              <a:t>b</a:t>
            </a:r>
            <a:r>
              <a:rPr lang="vi-VN" dirty="0">
                <a:latin typeface="Candara" panose="020E0502030303020204" pitchFamily="34" charset="0"/>
              </a:rPr>
              <a:t>] există derivata </a:t>
            </a:r>
            <a:r>
              <a:rPr lang="vi-VN" i="1" dirty="0">
                <a:latin typeface="Candara" panose="020E0502030303020204" pitchFamily="34" charset="0"/>
              </a:rPr>
              <a:t>f '</a:t>
            </a:r>
            <a:r>
              <a:rPr lang="vi-VN" dirty="0">
                <a:latin typeface="Candara" panose="020E0502030303020204" pitchFamily="34" charset="0"/>
              </a:rPr>
              <a:t>(</a:t>
            </a:r>
            <a:r>
              <a:rPr lang="vi-VN" i="1" dirty="0">
                <a:latin typeface="Candara" panose="020E0502030303020204" pitchFamily="34" charset="0"/>
              </a:rPr>
              <a:t>x</a:t>
            </a:r>
            <a:r>
              <a:rPr lang="vi-VN" dirty="0">
                <a:latin typeface="Candara" panose="020E0502030303020204" pitchFamily="34" charset="0"/>
              </a:rPr>
              <a:t>), </a:t>
            </a:r>
            <a:r>
              <a:rPr lang="vi-VN" dirty="0" smtClean="0">
                <a:latin typeface="Candara" panose="020E0502030303020204" pitchFamily="34" charset="0"/>
              </a:rPr>
              <a:t>continuă,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care </a:t>
            </a:r>
            <a:r>
              <a:rPr lang="en-US" dirty="0">
                <a:latin typeface="Candara" panose="020E0502030303020204" pitchFamily="34" charset="0"/>
              </a:rPr>
              <a:t>are un </a:t>
            </a:r>
            <a:r>
              <a:rPr lang="en-US" dirty="0" err="1">
                <a:latin typeface="Candara" panose="020E0502030303020204" pitchFamily="34" charset="0"/>
              </a:rPr>
              <a:t>semn</a:t>
            </a:r>
            <a:r>
              <a:rPr lang="en-US" dirty="0">
                <a:latin typeface="Candara" panose="020E0502030303020204" pitchFamily="34" charset="0"/>
              </a:rPr>
              <a:t> constant, </a:t>
            </a:r>
            <a:r>
              <a:rPr lang="en-US" dirty="0" err="1">
                <a:latin typeface="Candara" panose="020E0502030303020204" pitchFamily="34" charset="0"/>
              </a:rPr>
              <a:t>atunci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l-GR" dirty="0" smtClean="0">
                <a:latin typeface="Candara" panose="020E0502030303020204" pitchFamily="34" charset="0"/>
              </a:rPr>
              <a:t>ξ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s-ES" dirty="0" smtClean="0">
                <a:latin typeface="Candara" panose="020E0502030303020204" pitchFamily="34" charset="0"/>
              </a:rPr>
              <a:t>este </a:t>
            </a:r>
            <a:r>
              <a:rPr lang="es-ES" dirty="0" err="1">
                <a:latin typeface="Candara" panose="020E0502030303020204" pitchFamily="34" charset="0"/>
              </a:rPr>
              <a:t>soluţie</a:t>
            </a:r>
            <a:r>
              <a:rPr lang="es-ES" dirty="0">
                <a:latin typeface="Candara" panose="020E0502030303020204" pitchFamily="34" charset="0"/>
              </a:rPr>
              <a:t> </a:t>
            </a:r>
            <a:r>
              <a:rPr lang="es-ES" dirty="0" err="1">
                <a:latin typeface="Candara" panose="020E0502030303020204" pitchFamily="34" charset="0"/>
              </a:rPr>
              <a:t>unică</a:t>
            </a:r>
            <a:r>
              <a:rPr lang="es-ES" dirty="0">
                <a:latin typeface="Candara" panose="020E0502030303020204" pitchFamily="34" charset="0"/>
              </a:rPr>
              <a:t> a </a:t>
            </a:r>
            <a:r>
              <a:rPr lang="es-ES" dirty="0" err="1">
                <a:latin typeface="Candara" panose="020E0502030303020204" pitchFamily="34" charset="0"/>
              </a:rPr>
              <a:t>ecuaţiei</a:t>
            </a:r>
            <a:r>
              <a:rPr lang="es-ES" dirty="0">
                <a:latin typeface="Candara" panose="020E0502030303020204" pitchFamily="34" charset="0"/>
              </a:rPr>
              <a:t> </a:t>
            </a:r>
            <a:r>
              <a:rPr lang="es-ES" i="1" dirty="0">
                <a:latin typeface="Candara" panose="020E0502030303020204" pitchFamily="34" charset="0"/>
              </a:rPr>
              <a:t>f </a:t>
            </a:r>
            <a:r>
              <a:rPr lang="es-ES" dirty="0">
                <a:latin typeface="Candara" panose="020E0502030303020204" pitchFamily="34" charset="0"/>
              </a:rPr>
              <a:t>(</a:t>
            </a:r>
            <a:r>
              <a:rPr lang="es-ES" i="1" dirty="0">
                <a:latin typeface="Candara" panose="020E0502030303020204" pitchFamily="34" charset="0"/>
              </a:rPr>
              <a:t>x</a:t>
            </a:r>
            <a:r>
              <a:rPr lang="es-ES" dirty="0">
                <a:latin typeface="Candara" panose="020E0502030303020204" pitchFamily="34" charset="0"/>
              </a:rPr>
              <a:t>) = </a:t>
            </a:r>
            <a:r>
              <a:rPr lang="es-ES" dirty="0" smtClean="0">
                <a:latin typeface="Candara" panose="020E0502030303020204" pitchFamily="34" charset="0"/>
              </a:rPr>
              <a:t>0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pe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acest</a:t>
            </a:r>
            <a:r>
              <a:rPr lang="en-US" dirty="0">
                <a:latin typeface="Candara" panose="020E0502030303020204" pitchFamily="34" charset="0"/>
              </a:rPr>
              <a:t> segment.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Noțiuni introductive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9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ndara" panose="020E0502030303020204" pitchFamily="34" charset="0"/>
              </a:rPr>
              <a:t>R</a:t>
            </a:r>
            <a:r>
              <a:rPr lang="it-IT" dirty="0" smtClean="0">
                <a:latin typeface="Candara" panose="020E0502030303020204" pitchFamily="34" charset="0"/>
              </a:rPr>
              <a:t>ezolvarea </a:t>
            </a:r>
            <a:r>
              <a:rPr lang="it-IT" dirty="0">
                <a:latin typeface="Candara" panose="020E0502030303020204" pitchFamily="34" charset="0"/>
              </a:rPr>
              <a:t>prin metode numerice a </a:t>
            </a:r>
            <a:r>
              <a:rPr lang="it-IT" dirty="0" smtClean="0">
                <a:latin typeface="Candara" panose="020E0502030303020204" pitchFamily="34" charset="0"/>
              </a:rPr>
              <a:t>unei </a:t>
            </a:r>
            <a:r>
              <a:rPr lang="en-US" dirty="0" err="1" smtClean="0">
                <a:latin typeface="Candara" panose="020E0502030303020204" pitchFamily="34" charset="0"/>
              </a:rPr>
              <a:t>ecuaţii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se </a:t>
            </a:r>
            <a:r>
              <a:rPr lang="en-US" dirty="0" smtClean="0">
                <a:latin typeface="Candara" panose="020E0502030303020204" pitchFamily="34" charset="0"/>
              </a:rPr>
              <a:t>divide </a:t>
            </a:r>
            <a:r>
              <a:rPr lang="vi-VN" dirty="0" smtClean="0">
                <a:latin typeface="Candara" panose="020E0502030303020204" pitchFamily="34" charset="0"/>
              </a:rPr>
              <a:t>in </a:t>
            </a:r>
            <a:r>
              <a:rPr lang="vi-VN" dirty="0">
                <a:latin typeface="Candara" panose="020E0502030303020204" pitchFamily="34" charset="0"/>
              </a:rPr>
              <a:t>două etape: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ndara" panose="020E0502030303020204" pitchFamily="34" charset="0"/>
              </a:rPr>
              <a:t>Separarea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intervalelor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pe</a:t>
            </a:r>
            <a:r>
              <a:rPr lang="en-US" dirty="0">
                <a:latin typeface="Candara" panose="020E0502030303020204" pitchFamily="34" charset="0"/>
              </a:rPr>
              <a:t> care </a:t>
            </a:r>
            <a:r>
              <a:rPr lang="en-US" dirty="0" err="1">
                <a:latin typeface="Candara" panose="020E0502030303020204" pitchFamily="34" charset="0"/>
              </a:rPr>
              <a:t>ecuaţia</a:t>
            </a:r>
            <a:r>
              <a:rPr lang="en-US" dirty="0">
                <a:latin typeface="Candara" panose="020E0502030303020204" pitchFamily="34" charset="0"/>
              </a:rPr>
              <a:t> are </a:t>
            </a:r>
            <a:r>
              <a:rPr lang="en-US" dirty="0" smtClean="0">
                <a:latin typeface="Candara" panose="020E0502030303020204" pitchFamily="34" charset="0"/>
              </a:rPr>
              <a:t>o </a:t>
            </a:r>
            <a:r>
              <a:rPr lang="vi-VN" dirty="0" smtClean="0">
                <a:latin typeface="Candara" panose="020E0502030303020204" pitchFamily="34" charset="0"/>
              </a:rPr>
              <a:t>singură </a:t>
            </a:r>
            <a:r>
              <a:rPr lang="vi-VN" dirty="0">
                <a:latin typeface="Candara" panose="020E0502030303020204" pitchFamily="34" charset="0"/>
              </a:rPr>
              <a:t>soluţie.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latin typeface="Candara" panose="020E0502030303020204" pitchFamily="34" charset="0"/>
              </a:rPr>
              <a:t>Micşorarea </a:t>
            </a:r>
            <a:r>
              <a:rPr lang="it-IT" dirty="0">
                <a:latin typeface="Candara" panose="020E0502030303020204" pitchFamily="34" charset="0"/>
              </a:rPr>
              <a:t>pe </a:t>
            </a:r>
            <a:r>
              <a:rPr lang="it-IT" dirty="0" smtClean="0">
                <a:latin typeface="Candara" panose="020E0502030303020204" pitchFamily="34" charset="0"/>
              </a:rPr>
              <a:t>c</a:t>
            </a:r>
            <a:r>
              <a:rPr lang="ro-RO" dirty="0" smtClean="0">
                <a:latin typeface="Candara" panose="020E0502030303020204" pitchFamily="34" charset="0"/>
              </a:rPr>
              <a:t>â</a:t>
            </a:r>
            <a:r>
              <a:rPr lang="it-IT" dirty="0" smtClean="0">
                <a:latin typeface="Candara" panose="020E0502030303020204" pitchFamily="34" charset="0"/>
              </a:rPr>
              <a:t>t </a:t>
            </a:r>
            <a:r>
              <a:rPr lang="it-IT" dirty="0">
                <a:latin typeface="Candara" panose="020E0502030303020204" pitchFamily="34" charset="0"/>
              </a:rPr>
              <a:t>mai mult posibil a </a:t>
            </a:r>
            <a:r>
              <a:rPr lang="it-IT" dirty="0" smtClean="0">
                <a:latin typeface="Candara" panose="020E0502030303020204" pitchFamily="34" charset="0"/>
              </a:rPr>
              <a:t>fiecărui din </a:t>
            </a:r>
            <a:r>
              <a:rPr lang="it-IT" dirty="0">
                <a:latin typeface="Candara" panose="020E0502030303020204" pitchFamily="34" charset="0"/>
              </a:rPr>
              <a:t>aceste intervale (dacă se pune problema </a:t>
            </a:r>
            <a:r>
              <a:rPr lang="it-IT" dirty="0" smtClean="0">
                <a:latin typeface="Candara" panose="020E0502030303020204" pitchFamily="34" charset="0"/>
              </a:rPr>
              <a:t>determinării </a:t>
            </a:r>
            <a:r>
              <a:rPr lang="pt-BR" dirty="0" smtClean="0">
                <a:latin typeface="Candara" panose="020E0502030303020204" pitchFamily="34" charset="0"/>
              </a:rPr>
              <a:t>tuturor </a:t>
            </a:r>
            <a:r>
              <a:rPr lang="pt-BR" dirty="0">
                <a:latin typeface="Candara" panose="020E0502030303020204" pitchFamily="34" charset="0"/>
              </a:rPr>
              <a:t>soluţiilor) sau a unuia din ele (</a:t>
            </a:r>
            <a:r>
              <a:rPr lang="pt-BR" dirty="0" smtClean="0">
                <a:latin typeface="Candara" panose="020E0502030303020204" pitchFamily="34" charset="0"/>
              </a:rPr>
              <a:t>dacă </a:t>
            </a:r>
            <a:r>
              <a:rPr lang="en-US" dirty="0" err="1" smtClean="0">
                <a:latin typeface="Candara" panose="020E0502030303020204" pitchFamily="34" charset="0"/>
              </a:rPr>
              <a:t>trebuie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de </a:t>
            </a:r>
            <a:r>
              <a:rPr lang="en-US" dirty="0" err="1" smtClean="0">
                <a:latin typeface="Candara" panose="020E0502030303020204" pitchFamily="34" charset="0"/>
              </a:rPr>
              <a:t>determinat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doar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una</a:t>
            </a:r>
            <a:r>
              <a:rPr lang="en-US" dirty="0">
                <a:latin typeface="Candara" panose="020E0502030303020204" pitchFamily="34" charset="0"/>
              </a:rPr>
              <a:t> din </a:t>
            </a:r>
            <a:r>
              <a:rPr lang="en-US" dirty="0" err="1">
                <a:latin typeface="Candara" panose="020E0502030303020204" pitchFamily="34" charset="0"/>
              </a:rPr>
              <a:t>soluţii</a:t>
            </a:r>
            <a:r>
              <a:rPr lang="en-US" dirty="0">
                <a:latin typeface="Candara" panose="020E0502030303020204" pitchFamily="34" charset="0"/>
              </a:rPr>
              <a:t>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numeric</a:t>
            </a:r>
            <a:r>
              <a:rPr lang="ro-RO" dirty="0" smtClean="0"/>
              <a:t>ă</a:t>
            </a:r>
            <a:r>
              <a:rPr lang="en-US" dirty="0" smtClean="0"/>
              <a:t> de </a:t>
            </a:r>
            <a:r>
              <a:rPr lang="en-US" dirty="0" err="1" smtClean="0"/>
              <a:t>rezolvare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3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latin typeface="Candara" panose="020E0502030303020204" pitchFamily="34" charset="0"/>
              </a:rPr>
              <a:t>Pentru separarea analitică a soluţiilor vor fi folosite </a:t>
            </a:r>
            <a:r>
              <a:rPr lang="it-IT" dirty="0" smtClean="0">
                <a:latin typeface="Candara" panose="020E0502030303020204" pitchFamily="34" charset="0"/>
              </a:rPr>
              <a:t>proprietăţile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derivatei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Dacă </a:t>
            </a:r>
            <a:r>
              <a:rPr lang="vi-VN" dirty="0">
                <a:latin typeface="Candara" panose="020E0502030303020204" pitchFamily="34" charset="0"/>
              </a:rPr>
              <a:t>soluţiile ecuaţiei </a:t>
            </a:r>
            <a:r>
              <a:rPr lang="vi-VN" i="1" dirty="0" smtClean="0">
                <a:latin typeface="Candara" panose="020E0502030303020204" pitchFamily="34" charset="0"/>
              </a:rPr>
              <a:t>f</a:t>
            </a:r>
            <a:r>
              <a:rPr lang="en-US" dirty="0" smtClean="0">
                <a:latin typeface="Candara" panose="020E0502030303020204" pitchFamily="34" charset="0"/>
              </a:rPr>
              <a:t>’</a:t>
            </a:r>
            <a:r>
              <a:rPr lang="vi-VN" dirty="0" smtClean="0">
                <a:latin typeface="Candara" panose="020E0502030303020204" pitchFamily="34" charset="0"/>
              </a:rPr>
              <a:t>(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vi-VN" dirty="0">
                <a:latin typeface="Candara" panose="020E0502030303020204" pitchFamily="34" charset="0"/>
              </a:rPr>
              <a:t>)=0 pot fi uşor </a:t>
            </a:r>
            <a:r>
              <a:rPr lang="vi-VN" dirty="0" smtClean="0">
                <a:latin typeface="Candara" panose="020E0502030303020204" pitchFamily="34" charset="0"/>
              </a:rPr>
              <a:t>calculate,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atunci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dirty="0" err="1">
                <a:latin typeface="Candara" panose="020E0502030303020204" pitchFamily="34" charset="0"/>
              </a:rPr>
              <a:t>pentru</a:t>
            </a:r>
            <a:r>
              <a:rPr lang="en-US" dirty="0">
                <a:latin typeface="Candara" panose="020E0502030303020204" pitchFamily="34" charset="0"/>
              </a:rPr>
              <a:t> a </a:t>
            </a:r>
            <a:r>
              <a:rPr lang="en-US" dirty="0" err="1">
                <a:latin typeface="Candara" panose="020E0502030303020204" pitchFamily="34" charset="0"/>
              </a:rPr>
              <a:t>separa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soluţiile</a:t>
            </a:r>
            <a:r>
              <a:rPr lang="ro-RO" dirty="0">
                <a:latin typeface="Candara" panose="020E0502030303020204" pitchFamily="34" charset="0"/>
              </a:rPr>
              <a:t> </a:t>
            </a:r>
            <a:r>
              <a:rPr lang="en-US" i="1" dirty="0" smtClean="0">
                <a:latin typeface="Candara" panose="020E0502030303020204" pitchFamily="34" charset="0"/>
              </a:rPr>
              <a:t>f</a:t>
            </a:r>
            <a:r>
              <a:rPr lang="en-US" dirty="0" smtClean="0">
                <a:latin typeface="Candara" panose="020E0502030303020204" pitchFamily="34" charset="0"/>
              </a:rPr>
              <a:t>(</a:t>
            </a:r>
            <a:r>
              <a:rPr lang="en-US" i="1" dirty="0" smtClean="0">
                <a:latin typeface="Candara" panose="020E0502030303020204" pitchFamily="34" charset="0"/>
              </a:rPr>
              <a:t>x</a:t>
            </a:r>
            <a:r>
              <a:rPr lang="en-US" dirty="0">
                <a:latin typeface="Candara" panose="020E0502030303020204" pitchFamily="34" charset="0"/>
              </a:rPr>
              <a:t>)=0, </a:t>
            </a:r>
            <a:r>
              <a:rPr lang="en-US" dirty="0" err="1">
                <a:latin typeface="Candara" panose="020E0502030303020204" pitchFamily="34" charset="0"/>
              </a:rPr>
              <a:t>este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necesar</a:t>
            </a:r>
            <a:r>
              <a:rPr lang="en-US" dirty="0">
                <a:latin typeface="Candara" panose="020E050203030302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>
                <a:latin typeface="Candara" panose="020E0502030303020204" pitchFamily="34" charset="0"/>
              </a:rPr>
              <a:t>să </a:t>
            </a:r>
            <a:r>
              <a:rPr lang="vi-VN" dirty="0">
                <a:latin typeface="Candara" panose="020E0502030303020204" pitchFamily="34" charset="0"/>
              </a:rPr>
              <a:t>se determine soluţiile distincte </a:t>
            </a:r>
            <a:r>
              <a:rPr lang="vi-VN" i="1" dirty="0">
                <a:latin typeface="Candara" panose="020E0502030303020204" pitchFamily="34" charset="0"/>
              </a:rPr>
              <a:t>a </a:t>
            </a:r>
            <a:r>
              <a:rPr lang="vi-VN" dirty="0">
                <a:latin typeface="Candara" panose="020E0502030303020204" pitchFamily="34" charset="0"/>
              </a:rPr>
              <a:t>≤ 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ro-RO" i="1" baseline="-25000" dirty="0" smtClean="0">
                <a:latin typeface="Candara" panose="020E0502030303020204" pitchFamily="34" charset="0"/>
              </a:rPr>
              <a:t>1</a:t>
            </a:r>
            <a:r>
              <a:rPr lang="vi-VN" dirty="0" smtClean="0">
                <a:latin typeface="Candara" panose="020E0502030303020204" pitchFamily="34" charset="0"/>
              </a:rPr>
              <a:t> </a:t>
            </a:r>
            <a:r>
              <a:rPr lang="vi-VN" dirty="0">
                <a:latin typeface="Candara" panose="020E0502030303020204" pitchFamily="34" charset="0"/>
              </a:rPr>
              <a:t>≤ 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ro-RO" baseline="-25000" dirty="0">
                <a:latin typeface="Candara" panose="020E0502030303020204" pitchFamily="34" charset="0"/>
              </a:rPr>
              <a:t>2</a:t>
            </a:r>
            <a:r>
              <a:rPr lang="vi-VN" dirty="0" smtClean="0">
                <a:latin typeface="Candara" panose="020E0502030303020204" pitchFamily="34" charset="0"/>
              </a:rPr>
              <a:t> </a:t>
            </a:r>
            <a:r>
              <a:rPr lang="vi-VN" dirty="0">
                <a:latin typeface="Candara" panose="020E0502030303020204" pitchFamily="34" charset="0"/>
              </a:rPr>
              <a:t>≤ ..., ≤ 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ro-RO" i="1" baseline="-25000" dirty="0" smtClean="0">
                <a:latin typeface="Candara" panose="020E0502030303020204" pitchFamily="34" charset="0"/>
              </a:rPr>
              <a:t>n</a:t>
            </a:r>
            <a:r>
              <a:rPr lang="vi-VN" i="1" dirty="0" smtClean="0">
                <a:latin typeface="Candara" panose="020E0502030303020204" pitchFamily="34" charset="0"/>
              </a:rPr>
              <a:t> </a:t>
            </a:r>
            <a:r>
              <a:rPr lang="vi-VN" dirty="0">
                <a:latin typeface="Candara" panose="020E0502030303020204" pitchFamily="34" charset="0"/>
              </a:rPr>
              <a:t>≤ </a:t>
            </a:r>
            <a:r>
              <a:rPr lang="vi-VN" i="1" dirty="0">
                <a:latin typeface="Candara" panose="020E0502030303020204" pitchFamily="34" charset="0"/>
              </a:rPr>
              <a:t>b </a:t>
            </a:r>
            <a:r>
              <a:rPr lang="vi-VN" dirty="0">
                <a:latin typeface="Candara" panose="020E0502030303020204" pitchFamily="34" charset="0"/>
              </a:rPr>
              <a:t>ale ecuaţiei </a:t>
            </a:r>
            <a:r>
              <a:rPr lang="vi-VN" i="1" dirty="0" smtClean="0">
                <a:latin typeface="Candara" panose="020E0502030303020204" pitchFamily="34" charset="0"/>
              </a:rPr>
              <a:t>f</a:t>
            </a:r>
            <a:r>
              <a:rPr lang="en-US" dirty="0" smtClean="0">
                <a:latin typeface="Candara" panose="020E0502030303020204" pitchFamily="34" charset="0"/>
              </a:rPr>
              <a:t>’</a:t>
            </a:r>
            <a:r>
              <a:rPr lang="vi-VN" dirty="0" smtClean="0">
                <a:latin typeface="Candara" panose="020E0502030303020204" pitchFamily="34" charset="0"/>
              </a:rPr>
              <a:t>(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vi-VN" dirty="0">
                <a:latin typeface="Candara" panose="020E0502030303020204" pitchFamily="34" charset="0"/>
              </a:rPr>
              <a:t>)=0;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>
                <a:latin typeface="Candara" panose="020E0502030303020204" pitchFamily="34" charset="0"/>
              </a:rPr>
              <a:t>consider</a:t>
            </a:r>
            <a:r>
              <a:rPr lang="ro-RO" dirty="0" smtClean="0">
                <a:latin typeface="Candara" panose="020E0502030303020204" pitchFamily="34" charset="0"/>
              </a:rPr>
              <a:t>â</a:t>
            </a:r>
            <a:r>
              <a:rPr lang="vi-VN" dirty="0" smtClean="0">
                <a:latin typeface="Candara" panose="020E0502030303020204" pitchFamily="34" charset="0"/>
              </a:rPr>
              <a:t>nd </a:t>
            </a:r>
            <a:r>
              <a:rPr lang="vi-VN" i="1" dirty="0">
                <a:latin typeface="Candara" panose="020E0502030303020204" pitchFamily="34" charset="0"/>
              </a:rPr>
              <a:t>a </a:t>
            </a:r>
            <a:r>
              <a:rPr lang="vi-VN" dirty="0">
                <a:latin typeface="Candara" panose="020E0502030303020204" pitchFamily="34" charset="0"/>
              </a:rPr>
              <a:t>= 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ro-RO" baseline="-25000" dirty="0">
                <a:latin typeface="Candara" panose="020E0502030303020204" pitchFamily="34" charset="0"/>
              </a:rPr>
              <a:t>0</a:t>
            </a:r>
            <a:r>
              <a:rPr lang="vi-VN" dirty="0" smtClean="0">
                <a:latin typeface="Candara" panose="020E0502030303020204" pitchFamily="34" charset="0"/>
              </a:rPr>
              <a:t> </a:t>
            </a:r>
            <a:r>
              <a:rPr lang="vi-VN" dirty="0">
                <a:latin typeface="Candara" panose="020E0502030303020204" pitchFamily="34" charset="0"/>
              </a:rPr>
              <a:t>şi </a:t>
            </a:r>
            <a:r>
              <a:rPr lang="vi-VN" i="1" dirty="0">
                <a:latin typeface="Candara" panose="020E0502030303020204" pitchFamily="34" charset="0"/>
              </a:rPr>
              <a:t>b </a:t>
            </a:r>
            <a:r>
              <a:rPr lang="vi-VN" dirty="0">
                <a:latin typeface="Candara" panose="020E0502030303020204" pitchFamily="34" charset="0"/>
              </a:rPr>
              <a:t>= 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ro-RO" i="1" baseline="-25000" dirty="0" smtClean="0">
                <a:latin typeface="Candara" panose="020E0502030303020204" pitchFamily="34" charset="0"/>
              </a:rPr>
              <a:t>n+1</a:t>
            </a:r>
            <a:r>
              <a:rPr lang="vi-VN" dirty="0" smtClean="0">
                <a:latin typeface="Candara" panose="020E0502030303020204" pitchFamily="34" charset="0"/>
              </a:rPr>
              <a:t>, </a:t>
            </a:r>
            <a:r>
              <a:rPr lang="vi-VN" dirty="0">
                <a:latin typeface="Candara" panose="020E0502030303020204" pitchFamily="34" charset="0"/>
              </a:rPr>
              <a:t>să se calculeze valorile </a:t>
            </a:r>
            <a:r>
              <a:rPr lang="vi-VN" i="1" dirty="0" smtClean="0">
                <a:latin typeface="Candara" panose="020E0502030303020204" pitchFamily="34" charset="0"/>
              </a:rPr>
              <a:t>f</a:t>
            </a:r>
            <a:r>
              <a:rPr lang="vi-VN" dirty="0" smtClean="0">
                <a:latin typeface="Candara" panose="020E0502030303020204" pitchFamily="34" charset="0"/>
              </a:rPr>
              <a:t>(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ro-RO" baseline="-25000" dirty="0">
                <a:latin typeface="Candara" panose="020E0502030303020204" pitchFamily="34" charset="0"/>
              </a:rPr>
              <a:t>0</a:t>
            </a:r>
            <a:r>
              <a:rPr lang="vi-VN" dirty="0" smtClean="0">
                <a:latin typeface="Candara" panose="020E0502030303020204" pitchFamily="34" charset="0"/>
              </a:rPr>
              <a:t>), </a:t>
            </a:r>
            <a:r>
              <a:rPr lang="vi-VN" i="1" dirty="0" smtClean="0">
                <a:latin typeface="Candara" panose="020E0502030303020204" pitchFamily="34" charset="0"/>
              </a:rPr>
              <a:t>f</a:t>
            </a:r>
            <a:r>
              <a:rPr lang="vi-VN" dirty="0" smtClean="0">
                <a:latin typeface="Candara" panose="020E0502030303020204" pitchFamily="34" charset="0"/>
              </a:rPr>
              <a:t>(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ro-RO" baseline="-25000" dirty="0">
                <a:latin typeface="Candara" panose="020E0502030303020204" pitchFamily="34" charset="0"/>
              </a:rPr>
              <a:t>1</a:t>
            </a:r>
            <a:r>
              <a:rPr lang="vi-VN" dirty="0" smtClean="0">
                <a:latin typeface="Candara" panose="020E0502030303020204" pitchFamily="34" charset="0"/>
              </a:rPr>
              <a:t>), </a:t>
            </a:r>
            <a:r>
              <a:rPr lang="vi-VN" dirty="0">
                <a:latin typeface="Candara" panose="020E0502030303020204" pitchFamily="34" charset="0"/>
              </a:rPr>
              <a:t>..., </a:t>
            </a:r>
            <a:r>
              <a:rPr lang="vi-VN" i="1" dirty="0" smtClean="0">
                <a:latin typeface="Candara" panose="020E0502030303020204" pitchFamily="34" charset="0"/>
              </a:rPr>
              <a:t>f</a:t>
            </a:r>
            <a:r>
              <a:rPr lang="vi-VN" dirty="0" smtClean="0">
                <a:latin typeface="Candara" panose="020E0502030303020204" pitchFamily="34" charset="0"/>
              </a:rPr>
              <a:t>(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ro-RO" i="1" baseline="-25000" dirty="0" smtClean="0">
                <a:latin typeface="Candara" panose="020E0502030303020204" pitchFamily="34" charset="0"/>
              </a:rPr>
              <a:t>n+1</a:t>
            </a:r>
            <a:r>
              <a:rPr lang="vi-VN" dirty="0" smtClean="0">
                <a:latin typeface="Candara" panose="020E0502030303020204" pitchFamily="34" charset="0"/>
              </a:rPr>
              <a:t>). Segmentele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[</a:t>
            </a:r>
            <a:r>
              <a:rPr lang="en-US" i="1" dirty="0" smtClean="0">
                <a:latin typeface="Candara" panose="020E0502030303020204" pitchFamily="34" charset="0"/>
              </a:rPr>
              <a:t>x</a:t>
            </a:r>
            <a:r>
              <a:rPr lang="ro-RO" i="1" baseline="-25000" dirty="0" smtClean="0">
                <a:latin typeface="Candara" panose="020E0502030303020204" pitchFamily="34" charset="0"/>
              </a:rPr>
              <a:t>i</a:t>
            </a:r>
            <a:r>
              <a:rPr lang="en-US" dirty="0" smtClean="0">
                <a:latin typeface="Candara" panose="020E0502030303020204" pitchFamily="34" charset="0"/>
              </a:rPr>
              <a:t>, </a:t>
            </a:r>
            <a:r>
              <a:rPr lang="en-US" i="1" dirty="0" smtClean="0">
                <a:latin typeface="Candara" panose="020E0502030303020204" pitchFamily="34" charset="0"/>
              </a:rPr>
              <a:t>x</a:t>
            </a:r>
            <a:r>
              <a:rPr lang="ro-RO" i="1" baseline="-25000" dirty="0" smtClean="0">
                <a:latin typeface="Candara" panose="020E0502030303020204" pitchFamily="34" charset="0"/>
              </a:rPr>
              <a:t>i+1</a:t>
            </a:r>
            <a:r>
              <a:rPr lang="en-US" dirty="0" smtClean="0">
                <a:latin typeface="Candara" panose="020E0502030303020204" pitchFamily="34" charset="0"/>
              </a:rPr>
              <a:t>], </a:t>
            </a:r>
            <a:r>
              <a:rPr lang="en-US" i="1" dirty="0" err="1">
                <a:latin typeface="Candara" panose="020E0502030303020204" pitchFamily="34" charset="0"/>
              </a:rPr>
              <a:t>i</a:t>
            </a:r>
            <a:r>
              <a:rPr lang="en-US" i="1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= 0, ..., </a:t>
            </a:r>
            <a:r>
              <a:rPr lang="en-US" i="1" dirty="0">
                <a:latin typeface="Candara" panose="020E0502030303020204" pitchFamily="34" charset="0"/>
              </a:rPr>
              <a:t>n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dirty="0" err="1">
                <a:latin typeface="Candara" panose="020E0502030303020204" pitchFamily="34" charset="0"/>
              </a:rPr>
              <a:t>pentru</a:t>
            </a:r>
            <a:r>
              <a:rPr lang="en-US" dirty="0">
                <a:latin typeface="Candara" panose="020E0502030303020204" pitchFamily="34" charset="0"/>
              </a:rPr>
              <a:t> care </a:t>
            </a:r>
            <a:r>
              <a:rPr lang="en-US" i="1" dirty="0" smtClean="0">
                <a:latin typeface="Candara" panose="020E0502030303020204" pitchFamily="34" charset="0"/>
              </a:rPr>
              <a:t>f</a:t>
            </a:r>
            <a:r>
              <a:rPr lang="en-US" dirty="0" smtClean="0">
                <a:latin typeface="Candara" panose="020E0502030303020204" pitchFamily="34" charset="0"/>
              </a:rPr>
              <a:t>(</a:t>
            </a:r>
            <a:r>
              <a:rPr lang="en-US" i="1" dirty="0" smtClean="0">
                <a:latin typeface="Candara" panose="020E0502030303020204" pitchFamily="34" charset="0"/>
              </a:rPr>
              <a:t>x</a:t>
            </a:r>
            <a:r>
              <a:rPr lang="ro-RO" i="1" baseline="-25000" dirty="0" smtClean="0">
                <a:latin typeface="Candara" panose="020E0502030303020204" pitchFamily="34" charset="0"/>
              </a:rPr>
              <a:t>i</a:t>
            </a:r>
            <a:r>
              <a:rPr lang="en-US" dirty="0" smtClean="0">
                <a:latin typeface="Candara" panose="020E0502030303020204" pitchFamily="34" charset="0"/>
              </a:rPr>
              <a:t>) </a:t>
            </a:r>
            <a:r>
              <a:rPr lang="ro-RO" dirty="0">
                <a:latin typeface="Candara" panose="020E0502030303020204" pitchFamily="34" charset="0"/>
              </a:rPr>
              <a:t>x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i="1" dirty="0" smtClean="0">
                <a:latin typeface="Candara" panose="020E0502030303020204" pitchFamily="34" charset="0"/>
              </a:rPr>
              <a:t>f</a:t>
            </a:r>
            <a:r>
              <a:rPr lang="en-US" dirty="0" smtClean="0">
                <a:latin typeface="Candara" panose="020E0502030303020204" pitchFamily="34" charset="0"/>
              </a:rPr>
              <a:t>(</a:t>
            </a:r>
            <a:r>
              <a:rPr lang="en-US" i="1" dirty="0" smtClean="0">
                <a:latin typeface="Candara" panose="020E0502030303020204" pitchFamily="34" charset="0"/>
              </a:rPr>
              <a:t>x</a:t>
            </a:r>
            <a:r>
              <a:rPr lang="ro-RO" i="1" baseline="-25000" dirty="0" smtClean="0">
                <a:latin typeface="Candara" panose="020E0502030303020204" pitchFamily="34" charset="0"/>
              </a:rPr>
              <a:t>i+1</a:t>
            </a:r>
            <a:r>
              <a:rPr lang="en-US" dirty="0" smtClean="0">
                <a:latin typeface="Candara" panose="020E0502030303020204" pitchFamily="34" charset="0"/>
              </a:rPr>
              <a:t>) </a:t>
            </a:r>
            <a:r>
              <a:rPr lang="en-US" dirty="0">
                <a:latin typeface="Candara" panose="020E0502030303020204" pitchFamily="34" charset="0"/>
              </a:rPr>
              <a:t>&lt; 0 </a:t>
            </a:r>
            <a:r>
              <a:rPr lang="en-US" dirty="0" err="1">
                <a:latin typeface="Candara" panose="020E0502030303020204" pitchFamily="34" charset="0"/>
              </a:rPr>
              <a:t>vor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conţine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c</a:t>
            </a:r>
            <a:r>
              <a:rPr lang="ro-RO" dirty="0" smtClean="0">
                <a:latin typeface="Candara" panose="020E0502030303020204" pitchFamily="34" charset="0"/>
              </a:rPr>
              <a:t>â</a:t>
            </a:r>
            <a:r>
              <a:rPr lang="en-US" dirty="0" err="1" smtClean="0">
                <a:latin typeface="Candara" panose="020E0502030303020204" pitchFamily="34" charset="0"/>
              </a:rPr>
              <a:t>te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cel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puţin</a:t>
            </a:r>
            <a:r>
              <a:rPr lang="en-US" dirty="0">
                <a:latin typeface="Candara" panose="020E0502030303020204" pitchFamily="34" charset="0"/>
              </a:rPr>
              <a:t> o </a:t>
            </a:r>
            <a:r>
              <a:rPr lang="en-US" dirty="0" err="1">
                <a:latin typeface="Candara" panose="020E0502030303020204" pitchFamily="34" charset="0"/>
              </a:rPr>
              <a:t>soluţie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a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ecuaţiei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i="1" dirty="0">
                <a:latin typeface="Candara" panose="020E0502030303020204" pitchFamily="34" charset="0"/>
              </a:rPr>
              <a:t>f</a:t>
            </a:r>
            <a:r>
              <a:rPr lang="en-US" dirty="0">
                <a:latin typeface="Candara" panose="020E0502030303020204" pitchFamily="34" charset="0"/>
              </a:rPr>
              <a:t>(</a:t>
            </a:r>
            <a:r>
              <a:rPr lang="en-US" i="1" dirty="0">
                <a:latin typeface="Candara" panose="020E0502030303020204" pitchFamily="34" charset="0"/>
              </a:rPr>
              <a:t>x</a:t>
            </a:r>
            <a:r>
              <a:rPr lang="en-US" dirty="0">
                <a:latin typeface="Candara" panose="020E0502030303020204" pitchFamily="34" charset="0"/>
              </a:rPr>
              <a:t>)=0.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Metoda analitică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132856"/>
            <a:ext cx="7632847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Să se separe rădăcinile ecuaţiei </a:t>
            </a:r>
            <a:r>
              <a:rPr lang="it-IT" sz="1800" i="1" dirty="0"/>
              <a:t>x</a:t>
            </a:r>
            <a:r>
              <a:rPr lang="it-IT" sz="1800" dirty="0"/>
              <a:t>3 </a:t>
            </a:r>
            <a:r>
              <a:rPr lang="it-IT" sz="1800" i="1" dirty="0"/>
              <a:t>– </a:t>
            </a:r>
            <a:r>
              <a:rPr lang="it-IT" sz="1800" dirty="0"/>
              <a:t>9</a:t>
            </a:r>
            <a:r>
              <a:rPr lang="it-IT" sz="1800" i="1" dirty="0"/>
              <a:t>x</a:t>
            </a:r>
            <a:r>
              <a:rPr lang="it-IT" sz="1800" dirty="0"/>
              <a:t>2 </a:t>
            </a:r>
            <a:r>
              <a:rPr lang="it-IT" sz="1800" i="1" dirty="0"/>
              <a:t>+ </a:t>
            </a:r>
            <a:r>
              <a:rPr lang="it-IT" sz="1800" dirty="0"/>
              <a:t>24</a:t>
            </a:r>
            <a:r>
              <a:rPr lang="it-IT" sz="1800" i="1" dirty="0"/>
              <a:t>x </a:t>
            </a:r>
            <a:r>
              <a:rPr lang="it-IT" sz="1800" dirty="0"/>
              <a:t>– 19 </a:t>
            </a:r>
            <a:r>
              <a:rPr lang="it-IT" sz="1800" i="1" dirty="0"/>
              <a:t>= </a:t>
            </a:r>
            <a:r>
              <a:rPr lang="it-IT" sz="1800" dirty="0"/>
              <a:t>0 pe segmentul [0, 8</a:t>
            </a:r>
            <a:r>
              <a:rPr lang="it-IT" sz="1800" dirty="0" smtClean="0"/>
              <a:t>].</a:t>
            </a:r>
            <a:r>
              <a:rPr lang="ro-RO" sz="1800" dirty="0" smtClean="0"/>
              <a:t> </a:t>
            </a:r>
            <a:r>
              <a:rPr lang="en-US" sz="1800" i="1" dirty="0" err="1" smtClean="0"/>
              <a:t>Rezolvare</a:t>
            </a:r>
            <a:r>
              <a:rPr lang="en-US" sz="1800" i="1" dirty="0"/>
              <a:t>:</a:t>
            </a:r>
          </a:p>
          <a:p>
            <a:pPr marL="0" indent="0" algn="ctr">
              <a:buNone/>
            </a:pPr>
            <a:r>
              <a:rPr lang="en-US" sz="1800" i="1" dirty="0"/>
              <a:t>f 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= </a:t>
            </a:r>
            <a:r>
              <a:rPr lang="en-US" sz="1800" i="1" dirty="0" smtClean="0"/>
              <a:t>x</a:t>
            </a:r>
            <a:r>
              <a:rPr lang="ro-RO" sz="1800" baseline="30000" dirty="0"/>
              <a:t>3</a:t>
            </a:r>
            <a:r>
              <a:rPr lang="en-US" sz="1800" dirty="0" smtClean="0"/>
              <a:t> </a:t>
            </a:r>
            <a:r>
              <a:rPr lang="en-US" sz="1800" dirty="0"/>
              <a:t>– </a:t>
            </a:r>
            <a:r>
              <a:rPr lang="en-US" sz="1800" dirty="0" smtClean="0"/>
              <a:t>9</a:t>
            </a:r>
            <a:r>
              <a:rPr lang="en-US" sz="1800" i="1" dirty="0" smtClean="0"/>
              <a:t>x</a:t>
            </a:r>
            <a:r>
              <a:rPr lang="ro-RO" sz="1800" baseline="30000" dirty="0"/>
              <a:t>2</a:t>
            </a:r>
            <a:r>
              <a:rPr lang="en-US" sz="1800" dirty="0" smtClean="0"/>
              <a:t> </a:t>
            </a:r>
            <a:r>
              <a:rPr lang="en-US" sz="1800" dirty="0"/>
              <a:t>+ 24</a:t>
            </a:r>
            <a:r>
              <a:rPr lang="en-US" sz="1800" i="1" dirty="0"/>
              <a:t>x </a:t>
            </a:r>
            <a:r>
              <a:rPr lang="en-US" sz="1800" dirty="0"/>
              <a:t>– 19;</a:t>
            </a:r>
          </a:p>
          <a:p>
            <a:pPr marL="0" indent="0" algn="ctr">
              <a:buNone/>
            </a:pPr>
            <a:r>
              <a:rPr lang="en-US" sz="1800" i="1" dirty="0"/>
              <a:t>f</a:t>
            </a:r>
            <a:r>
              <a:rPr lang="en-US" sz="1800" dirty="0" smtClean="0"/>
              <a:t>’(</a:t>
            </a:r>
            <a:r>
              <a:rPr lang="en-US" sz="1800" i="1" dirty="0" smtClean="0"/>
              <a:t>x</a:t>
            </a:r>
            <a:r>
              <a:rPr lang="en-US" sz="1800" dirty="0"/>
              <a:t>) = </a:t>
            </a:r>
            <a:r>
              <a:rPr lang="en-US" sz="1800" dirty="0" smtClean="0"/>
              <a:t>3</a:t>
            </a:r>
            <a:r>
              <a:rPr lang="en-US" sz="1800" i="1" dirty="0" smtClean="0"/>
              <a:t>x</a:t>
            </a:r>
            <a:r>
              <a:rPr lang="ro-RO" sz="1800" baseline="30000" dirty="0"/>
              <a:t>2</a:t>
            </a:r>
            <a:r>
              <a:rPr lang="en-US" sz="1800" dirty="0" smtClean="0"/>
              <a:t> </a:t>
            </a:r>
            <a:r>
              <a:rPr lang="en-US" sz="1800" dirty="0"/>
              <a:t>– 18</a:t>
            </a:r>
            <a:r>
              <a:rPr lang="en-US" sz="1800" i="1" dirty="0"/>
              <a:t>x </a:t>
            </a:r>
            <a:r>
              <a:rPr lang="en-US" sz="1800" dirty="0"/>
              <a:t>+ 24.</a:t>
            </a:r>
          </a:p>
          <a:p>
            <a:pPr marL="0" indent="0">
              <a:buNone/>
            </a:pPr>
            <a:r>
              <a:rPr lang="es-ES" sz="1800" dirty="0" err="1" smtClean="0"/>
              <a:t>Rezolv</a:t>
            </a:r>
            <a:r>
              <a:rPr lang="ro-RO" sz="1800" dirty="0" smtClean="0"/>
              <a:t>â</a:t>
            </a:r>
            <a:r>
              <a:rPr lang="es-ES" sz="1800" dirty="0" err="1" smtClean="0"/>
              <a:t>nd</a:t>
            </a:r>
            <a:r>
              <a:rPr lang="es-ES" sz="1800" dirty="0" smtClean="0"/>
              <a:t> </a:t>
            </a:r>
            <a:r>
              <a:rPr lang="es-ES" sz="1800" dirty="0" err="1"/>
              <a:t>ecuaţia</a:t>
            </a:r>
            <a:r>
              <a:rPr lang="es-ES" sz="1800" dirty="0"/>
              <a:t> </a:t>
            </a:r>
            <a:r>
              <a:rPr lang="es-ES" sz="1800" i="1" dirty="0" smtClean="0"/>
              <a:t>f</a:t>
            </a:r>
            <a:r>
              <a:rPr lang="es-ES" sz="1800" dirty="0" smtClean="0"/>
              <a:t>’(</a:t>
            </a:r>
            <a:r>
              <a:rPr lang="es-ES" sz="1800" i="1" dirty="0" smtClean="0"/>
              <a:t>x</a:t>
            </a:r>
            <a:r>
              <a:rPr lang="es-ES" sz="1800" dirty="0"/>
              <a:t>) = 0, se </a:t>
            </a:r>
            <a:r>
              <a:rPr lang="es-ES" sz="1800" dirty="0" err="1"/>
              <a:t>obţin</a:t>
            </a:r>
            <a:r>
              <a:rPr lang="es-ES" sz="1800" dirty="0"/>
              <a:t> </a:t>
            </a:r>
            <a:r>
              <a:rPr lang="es-ES" sz="1800" dirty="0" err="1"/>
              <a:t>soluţiile</a:t>
            </a:r>
            <a:r>
              <a:rPr lang="es-ES" sz="1800" dirty="0"/>
              <a:t> </a:t>
            </a:r>
            <a:r>
              <a:rPr lang="es-ES" sz="1800" i="1" dirty="0" smtClean="0"/>
              <a:t>x</a:t>
            </a:r>
            <a:r>
              <a:rPr lang="ro-RO" sz="1800" baseline="-25000" dirty="0"/>
              <a:t>1</a:t>
            </a:r>
            <a:r>
              <a:rPr lang="es-ES" sz="1800" dirty="0" smtClean="0"/>
              <a:t> </a:t>
            </a:r>
            <a:r>
              <a:rPr lang="es-ES" sz="1800" dirty="0"/>
              <a:t>= 2, </a:t>
            </a:r>
            <a:r>
              <a:rPr lang="es-ES" sz="1800" i="1" dirty="0" smtClean="0"/>
              <a:t>x</a:t>
            </a:r>
            <a:r>
              <a:rPr lang="ro-RO" sz="1800" baseline="-25000" dirty="0"/>
              <a:t>2</a:t>
            </a:r>
            <a:r>
              <a:rPr lang="es-ES" sz="1800" dirty="0" smtClean="0"/>
              <a:t> </a:t>
            </a:r>
            <a:r>
              <a:rPr lang="es-ES" sz="1800" dirty="0"/>
              <a:t>= 4</a:t>
            </a:r>
            <a:r>
              <a:rPr lang="es-ES" sz="1800" dirty="0" smtClean="0"/>
              <a:t>.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r>
              <a:rPr lang="it-IT" sz="1800" dirty="0" smtClean="0"/>
              <a:t>Deci </a:t>
            </a:r>
            <a:r>
              <a:rPr lang="it-IT" sz="1800" dirty="0"/>
              <a:t>ecuaţia va avea trei soluţii, cite una pe fiecare din segmentele [0, 2], </a:t>
            </a:r>
            <a:r>
              <a:rPr lang="it-IT" sz="1800" dirty="0" smtClean="0"/>
              <a:t>     [</a:t>
            </a:r>
            <a:r>
              <a:rPr lang="it-IT" sz="1800" dirty="0"/>
              <a:t>2, 4], [4, 8].</a:t>
            </a:r>
            <a:endParaRPr lang="es-ES" sz="1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98250"/>
              </p:ext>
            </p:extLst>
          </p:nvPr>
        </p:nvGraphicFramePr>
        <p:xfrm>
          <a:off x="2123728" y="3789040"/>
          <a:ext cx="50405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1728192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Semn</a:t>
                      </a:r>
                      <a:r>
                        <a:rPr lang="en-US" dirty="0" smtClean="0"/>
                        <a:t> f(x)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2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ndara" panose="020E0502030303020204" pitchFamily="34" charset="0"/>
              </a:rPr>
              <a:t>O altă posibilitate de separare a rădăcinilor ecuaţiei </a:t>
            </a:r>
            <a:r>
              <a:rPr lang="ro-RO" dirty="0" smtClean="0">
                <a:latin typeface="Candara" panose="020E0502030303020204" pitchFamily="34" charset="0"/>
              </a:rPr>
              <a:t>        </a:t>
            </a:r>
            <a:r>
              <a:rPr lang="vi-VN" i="1" dirty="0" smtClean="0">
                <a:latin typeface="Candara" panose="020E0502030303020204" pitchFamily="34" charset="0"/>
              </a:rPr>
              <a:t>f</a:t>
            </a:r>
            <a:r>
              <a:rPr lang="vi-VN" dirty="0" smtClean="0">
                <a:latin typeface="Candara" panose="020E0502030303020204" pitchFamily="34" charset="0"/>
              </a:rPr>
              <a:t>(</a:t>
            </a:r>
            <a:r>
              <a:rPr lang="vi-VN" i="1" dirty="0" smtClean="0">
                <a:latin typeface="Candara" panose="020E0502030303020204" pitchFamily="34" charset="0"/>
              </a:rPr>
              <a:t>x</a:t>
            </a:r>
            <a:r>
              <a:rPr lang="vi-VN" dirty="0">
                <a:latin typeface="Candara" panose="020E0502030303020204" pitchFamily="34" charset="0"/>
              </a:rPr>
              <a:t>) = 0 </a:t>
            </a:r>
            <a:r>
              <a:rPr lang="vi-VN" dirty="0" smtClean="0">
                <a:latin typeface="Candara" panose="020E0502030303020204" pitchFamily="34" charset="0"/>
              </a:rPr>
              <a:t>este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cercetarea directă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a </a:t>
            </a:r>
            <a:r>
              <a:rPr lang="en-US" dirty="0" err="1">
                <a:latin typeface="Candara" panose="020E0502030303020204" pitchFamily="34" charset="0"/>
              </a:rPr>
              <a:t>graficului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funcţiei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i="1" dirty="0" smtClean="0">
                <a:latin typeface="Candara" panose="020E0502030303020204" pitchFamily="34" charset="0"/>
              </a:rPr>
              <a:t>f</a:t>
            </a:r>
            <a:r>
              <a:rPr lang="en-US" dirty="0" smtClean="0">
                <a:latin typeface="Candara" panose="020E0502030303020204" pitchFamily="34" charset="0"/>
              </a:rPr>
              <a:t>(</a:t>
            </a:r>
            <a:r>
              <a:rPr lang="en-US" i="1" dirty="0" smtClean="0">
                <a:latin typeface="Candara" panose="020E0502030303020204" pitchFamily="34" charset="0"/>
              </a:rPr>
              <a:t>x</a:t>
            </a:r>
            <a:r>
              <a:rPr lang="en-US" dirty="0">
                <a:latin typeface="Candara" panose="020E0502030303020204" pitchFamily="34" charset="0"/>
              </a:rPr>
              <a:t>). </a:t>
            </a:r>
            <a:r>
              <a:rPr lang="en-US" dirty="0" err="1">
                <a:latin typeface="Candara" panose="020E0502030303020204" pitchFamily="34" charset="0"/>
              </a:rPr>
              <a:t>Pentru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construcţia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acestuia</a:t>
            </a:r>
            <a:r>
              <a:rPr lang="en-US" dirty="0">
                <a:latin typeface="Candara" panose="020E0502030303020204" pitchFamily="34" charset="0"/>
              </a:rPr>
              <a:t> pot fi </a:t>
            </a:r>
            <a:r>
              <a:rPr lang="en-US" dirty="0" err="1">
                <a:latin typeface="Candara" panose="020E0502030303020204" pitchFamily="34" charset="0"/>
              </a:rPr>
              <a:t>folostie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at</a:t>
            </a:r>
            <a:r>
              <a:rPr lang="ro-RO" dirty="0" smtClean="0">
                <a:latin typeface="Candara" panose="020E0502030303020204" pitchFamily="34" charset="0"/>
              </a:rPr>
              <a:t>â</a:t>
            </a:r>
            <a:r>
              <a:rPr lang="en-US" dirty="0" smtClean="0">
                <a:latin typeface="Candara" panose="020E0502030303020204" pitchFamily="34" charset="0"/>
              </a:rPr>
              <a:t>t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aplicaţii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software </a:t>
            </a:r>
            <a:r>
              <a:rPr lang="en-US" dirty="0" err="1" smtClean="0">
                <a:latin typeface="Candara" panose="020E0502030303020204" pitchFamily="34" charset="0"/>
              </a:rPr>
              <a:t>specializate</a:t>
            </a:r>
            <a:r>
              <a:rPr lang="en-US" dirty="0" smtClean="0">
                <a:latin typeface="Candara" panose="020E0502030303020204" pitchFamily="34" charset="0"/>
              </a:rPr>
              <a:t>, c</a:t>
            </a:r>
            <a:r>
              <a:rPr lang="ro-RO" dirty="0" smtClean="0">
                <a:latin typeface="Candara" panose="020E0502030303020204" pitchFamily="34" charset="0"/>
              </a:rPr>
              <a:t>â</a:t>
            </a:r>
            <a:r>
              <a:rPr lang="en-US" dirty="0" smtClean="0">
                <a:latin typeface="Candara" panose="020E0502030303020204" pitchFamily="34" charset="0"/>
              </a:rPr>
              <a:t>t </a:t>
            </a:r>
            <a:r>
              <a:rPr lang="en-US" dirty="0" err="1">
                <a:latin typeface="Candara" panose="020E0502030303020204" pitchFamily="34" charset="0"/>
              </a:rPr>
              <a:t>şi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programe</a:t>
            </a:r>
            <a:r>
              <a:rPr lang="en-US" dirty="0">
                <a:latin typeface="Candara" panose="020E0502030303020204" pitchFamily="34" charset="0"/>
              </a:rPr>
              <a:t> simple, elaborate cu </a:t>
            </a:r>
            <a:r>
              <a:rPr lang="en-US" dirty="0" err="1">
                <a:latin typeface="Candara" panose="020E0502030303020204" pitchFamily="34" charset="0"/>
              </a:rPr>
              <a:t>ajutorul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instrumentelor</a:t>
            </a:r>
            <a:r>
              <a:rPr lang="ro-RO" dirty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unui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limbaj</a:t>
            </a:r>
            <a:r>
              <a:rPr lang="en-US" dirty="0">
                <a:latin typeface="Candara" panose="020E0502030303020204" pitchFamily="34" charset="0"/>
              </a:rPr>
              <a:t> de </a:t>
            </a:r>
            <a:r>
              <a:rPr lang="en-US" dirty="0" err="1" smtClean="0">
                <a:latin typeface="Candara" panose="020E0502030303020204" pitchFamily="34" charset="0"/>
              </a:rPr>
              <a:t>programare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  <a:r>
              <a:rPr lang="ro-RO" dirty="0">
                <a:latin typeface="Candara" panose="020E0502030303020204" pitchFamily="34" charset="0"/>
              </a:rPr>
              <a:t> </a:t>
            </a:r>
            <a:r>
              <a:rPr lang="vi-VN" dirty="0" smtClean="0">
                <a:latin typeface="Candara" panose="020E0502030303020204" pitchFamily="34" charset="0"/>
              </a:rPr>
              <a:t>Separarea </a:t>
            </a:r>
            <a:r>
              <a:rPr lang="vi-VN" dirty="0">
                <a:latin typeface="Candara" panose="020E0502030303020204" pitchFamily="34" charset="0"/>
              </a:rPr>
              <a:t>grafică a soluțiilor unei ecuații pe un segment dat poate fi realizată și </a:t>
            </a:r>
            <a:r>
              <a:rPr lang="vi-VN" dirty="0" smtClean="0">
                <a:latin typeface="Candara" panose="020E0502030303020204" pitchFamily="34" charset="0"/>
              </a:rPr>
              <a:t>local,</a:t>
            </a:r>
            <a:r>
              <a:rPr lang="ro-RO" dirty="0" smtClean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cu </a:t>
            </a:r>
            <a:r>
              <a:rPr lang="en-US" dirty="0" err="1">
                <a:latin typeface="Candara" panose="020E0502030303020204" pitchFamily="34" charset="0"/>
              </a:rPr>
              <a:t>ajutorul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unei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aplicații</a:t>
            </a:r>
            <a:r>
              <a:rPr lang="en-US" dirty="0">
                <a:latin typeface="Candara" panose="020E0502030303020204" pitchFamily="34" charset="0"/>
              </a:rPr>
              <a:t> de </a:t>
            </a:r>
            <a:r>
              <a:rPr lang="en-US" dirty="0" err="1">
                <a:latin typeface="Candara" panose="020E0502030303020204" pitchFamily="34" charset="0"/>
              </a:rPr>
              <a:t>calcul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tabelar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grafic</a:t>
            </a:r>
            <a:r>
              <a:rPr lang="ro-RO" dirty="0" smtClean="0"/>
              <a:t>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dirty="0">
                <a:latin typeface="Candara" panose="020E0502030303020204" pitchFamily="34" charset="0"/>
              </a:rPr>
              <a:t>f</a:t>
            </a:r>
            <a:r>
              <a:rPr lang="ro-RO" dirty="0" smtClean="0">
                <a:latin typeface="Candara" panose="020E0502030303020204" pitchFamily="34" charset="0"/>
              </a:rPr>
              <a:t>(x) = </a:t>
            </a:r>
            <a:r>
              <a:rPr lang="ro-RO" dirty="0" err="1" smtClean="0">
                <a:latin typeface="Candara" panose="020E0502030303020204" pitchFamily="34" charset="0"/>
              </a:rPr>
              <a:t>x</a:t>
            </a:r>
            <a:r>
              <a:rPr lang="ro-RO" baseline="30000" dirty="0" err="1" smtClean="0">
                <a:latin typeface="Candara" panose="020E0502030303020204" pitchFamily="34" charset="0"/>
              </a:rPr>
              <a:t>cos</a:t>
            </a:r>
            <a:r>
              <a:rPr lang="ro-RO" baseline="30000" dirty="0" smtClean="0">
                <a:latin typeface="Candara" panose="020E0502030303020204" pitchFamily="34" charset="0"/>
              </a:rPr>
              <a:t>(2x)</a:t>
            </a:r>
            <a:r>
              <a:rPr lang="ro-RO" dirty="0" smtClean="0">
                <a:latin typeface="Candara" panose="020E0502030303020204" pitchFamily="34" charset="0"/>
              </a:rPr>
              <a:t> + 3sin(x). </a:t>
            </a:r>
          </a:p>
          <a:p>
            <a:pPr marL="0" indent="0" algn="ctr">
              <a:buNone/>
            </a:pPr>
            <a:r>
              <a:rPr lang="vi-VN" dirty="0" smtClean="0">
                <a:latin typeface="Candara" panose="020E0502030303020204" pitchFamily="34" charset="0"/>
              </a:rPr>
              <a:t>Soluțiile </a:t>
            </a:r>
            <a:r>
              <a:rPr lang="vi-VN" dirty="0">
                <a:latin typeface="Candara" panose="020E0502030303020204" pitchFamily="34" charset="0"/>
              </a:rPr>
              <a:t>se caută pe segmentul [0,2, 10</a:t>
            </a:r>
            <a:r>
              <a:rPr lang="vi-VN" dirty="0" smtClean="0">
                <a:latin typeface="Candara" panose="020E0502030303020204" pitchFamily="34" charset="0"/>
              </a:rPr>
              <a:t>]</a:t>
            </a:r>
            <a:r>
              <a:rPr lang="ro-RO" dirty="0" smtClean="0">
                <a:latin typeface="Candara" panose="020E0502030303020204" pitchFamily="34" charset="0"/>
              </a:rPr>
              <a:t>.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3441576" cy="189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05064"/>
            <a:ext cx="3342901" cy="189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02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262</TotalTime>
  <Words>3248</Words>
  <Application>Microsoft Office PowerPoint</Application>
  <PresentationFormat>Экран (4:3)</PresentationFormat>
  <Paragraphs>220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Волна</vt:lpstr>
      <vt:lpstr>METODE NUMERICE DE REZOLVARE A ECUAŢIILOR</vt:lpstr>
      <vt:lpstr>În urma acestei prezentări, vei fi capabil să:</vt:lpstr>
      <vt:lpstr>Noțiuni introductive</vt:lpstr>
      <vt:lpstr>Noțiuni introductive</vt:lpstr>
      <vt:lpstr>Metoda numerică de rezolvare</vt:lpstr>
      <vt:lpstr>Metoda analitică</vt:lpstr>
      <vt:lpstr>Exemplu</vt:lpstr>
      <vt:lpstr>Metoda grafică</vt:lpstr>
      <vt:lpstr>Exemplu</vt:lpstr>
      <vt:lpstr>Metoda bisecției</vt:lpstr>
      <vt:lpstr>Estimarea erorii</vt:lpstr>
      <vt:lpstr>Algoritmul de calcul pentru un număr prestabilit n de divizări consecutive</vt:lpstr>
      <vt:lpstr>Exemplu de program</vt:lpstr>
      <vt:lpstr>Algoritmul de calcul pentru o  precizie ε dată</vt:lpstr>
      <vt:lpstr>Exemplu de program</vt:lpstr>
      <vt:lpstr>Metoda coardelor</vt:lpstr>
      <vt:lpstr>Estimarea erorii</vt:lpstr>
      <vt:lpstr>Algoritmul de calcul pentru un număr prestabilit n de aproximări succesive</vt:lpstr>
      <vt:lpstr>Exemplu de program</vt:lpstr>
      <vt:lpstr>Algoritmul de calcul pentru o exactitate ε dată</vt:lpstr>
      <vt:lpstr>Exemplu de program</vt:lpstr>
      <vt:lpstr>Metoda Newton</vt:lpstr>
      <vt:lpstr>Estimarea erorii</vt:lpstr>
      <vt:lpstr>Algoritmul de calcul pentru un număr prestabilit n de aproximări succesive</vt:lpstr>
      <vt:lpstr>Exemplu de program</vt:lpstr>
      <vt:lpstr>Algoritmul de calcul pentru o exactitate ε dată</vt:lpstr>
      <vt:lpstr>Exemplu de program</vt:lpstr>
      <vt:lpstr>Vă mulțumesc pentru atenție!</vt:lpstr>
      <vt:lpstr>Bibliografie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NUMERICE DE REZOLVARE A ECUAŢIILOR</dc:title>
  <dc:creator>DANIEL-PC</dc:creator>
  <cp:lastModifiedBy>DANIEL-PC</cp:lastModifiedBy>
  <cp:revision>23</cp:revision>
  <dcterms:created xsi:type="dcterms:W3CDTF">2018-11-11T16:46:50Z</dcterms:created>
  <dcterms:modified xsi:type="dcterms:W3CDTF">2018-11-12T17:30:12Z</dcterms:modified>
</cp:coreProperties>
</file>