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62" r:id="rId4"/>
    <p:sldId id="263" r:id="rId5"/>
    <p:sldId id="264" r:id="rId6"/>
    <p:sldId id="265" r:id="rId7"/>
    <p:sldId id="266" r:id="rId8"/>
    <p:sldId id="267" r:id="rId9"/>
    <p:sldId id="273" r:id="rId10"/>
    <p:sldId id="274" r:id="rId11"/>
    <p:sldId id="275" r:id="rId12"/>
    <p:sldId id="276" r:id="rId13"/>
    <p:sldId id="277" r:id="rId14"/>
    <p:sldId id="257" r:id="rId15"/>
    <p:sldId id="258" r:id="rId16"/>
    <p:sldId id="259" r:id="rId17"/>
    <p:sldId id="280" r:id="rId18"/>
    <p:sldId id="278"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90A7EB3-4F28-4BBF-89E5-40EF77CCA835}">
          <p14:sldIdLst>
            <p14:sldId id="256"/>
            <p14:sldId id="261"/>
            <p14:sldId id="262"/>
            <p14:sldId id="263"/>
            <p14:sldId id="264"/>
            <p14:sldId id="265"/>
            <p14:sldId id="266"/>
            <p14:sldId id="267"/>
            <p14:sldId id="273"/>
            <p14:sldId id="274"/>
            <p14:sldId id="275"/>
            <p14:sldId id="276"/>
            <p14:sldId id="277"/>
            <p14:sldId id="257"/>
            <p14:sldId id="258"/>
            <p14:sldId id="259"/>
            <p14:sldId id="280"/>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pataru" userId="ef93ea9e90e08f59" providerId="Windows Live" clId="Web-{E6020646-B991-4364-B7AC-D150B9BAF6E1}"/>
    <pc:docChg chg="delSld modSld modSection">
      <pc:chgData name="Daniel Spataru" userId="ef93ea9e90e08f59" providerId="Windows Live" clId="Web-{E6020646-B991-4364-B7AC-D150B9BAF6E1}" dt="2018-10-21T07:28:01.407" v="9"/>
      <pc:docMkLst>
        <pc:docMk/>
      </pc:docMkLst>
      <pc:sldChg chg="modSp">
        <pc:chgData name="Daniel Spataru" userId="ef93ea9e90e08f59" providerId="Windows Live" clId="Web-{E6020646-B991-4364-B7AC-D150B9BAF6E1}" dt="2018-10-21T07:26:39.475" v="2" actId="20577"/>
        <pc:sldMkLst>
          <pc:docMk/>
          <pc:sldMk cId="4040248122" sldId="267"/>
        </pc:sldMkLst>
        <pc:spChg chg="mod">
          <ac:chgData name="Daniel Spataru" userId="ef93ea9e90e08f59" providerId="Windows Live" clId="Web-{E6020646-B991-4364-B7AC-D150B9BAF6E1}" dt="2018-10-21T07:26:39.475" v="2" actId="20577"/>
          <ac:spMkLst>
            <pc:docMk/>
            <pc:sldMk cId="4040248122" sldId="267"/>
            <ac:spMk id="2" creationId="{CA015AAC-821B-457B-8209-064E6C8678D9}"/>
          </ac:spMkLst>
        </pc:spChg>
      </pc:sldChg>
      <pc:sldChg chg="del">
        <pc:chgData name="Daniel Spataru" userId="ef93ea9e90e08f59" providerId="Windows Live" clId="Web-{E6020646-B991-4364-B7AC-D150B9BAF6E1}" dt="2018-10-21T07:27:14.389" v="5"/>
        <pc:sldMkLst>
          <pc:docMk/>
          <pc:sldMk cId="903293759" sldId="268"/>
        </pc:sldMkLst>
      </pc:sldChg>
      <pc:sldChg chg="del">
        <pc:chgData name="Daniel Spataru" userId="ef93ea9e90e08f59" providerId="Windows Live" clId="Web-{E6020646-B991-4364-B7AC-D150B9BAF6E1}" dt="2018-10-21T07:27:16.702" v="6"/>
        <pc:sldMkLst>
          <pc:docMk/>
          <pc:sldMk cId="1831329746" sldId="269"/>
        </pc:sldMkLst>
      </pc:sldChg>
      <pc:sldChg chg="del">
        <pc:chgData name="Daniel Spataru" userId="ef93ea9e90e08f59" providerId="Windows Live" clId="Web-{E6020646-B991-4364-B7AC-D150B9BAF6E1}" dt="2018-10-21T07:27:19.327" v="7"/>
        <pc:sldMkLst>
          <pc:docMk/>
          <pc:sldMk cId="3592584289" sldId="270"/>
        </pc:sldMkLst>
      </pc:sldChg>
      <pc:sldChg chg="del">
        <pc:chgData name="Daniel Spataru" userId="ef93ea9e90e08f59" providerId="Windows Live" clId="Web-{E6020646-B991-4364-B7AC-D150B9BAF6E1}" dt="2018-10-21T07:27:59.376" v="8"/>
        <pc:sldMkLst>
          <pc:docMk/>
          <pc:sldMk cId="116286328" sldId="271"/>
        </pc:sldMkLst>
      </pc:sldChg>
      <pc:sldChg chg="del">
        <pc:chgData name="Daniel Spataru" userId="ef93ea9e90e08f59" providerId="Windows Live" clId="Web-{E6020646-B991-4364-B7AC-D150B9BAF6E1}" dt="2018-10-21T07:28:01.407" v="9"/>
        <pc:sldMkLst>
          <pc:docMk/>
          <pc:sldMk cId="749894096"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ru-RU"/>
              <a:t>Образец заголовка</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B4FA01C-C764-4156-9171-5D0EE5921E9D}" type="datetimeFigureOut">
              <a:rPr lang="en-US" smtClean="0"/>
              <a:t>10/21/2018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ECEA824-2060-4F90-A57A-3C3289A36701}"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5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B4FA01C-C764-4156-9171-5D0EE5921E9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A824-2060-4F90-A57A-3C3289A36701}" type="slidenum">
              <a:rPr lang="en-US" smtClean="0"/>
              <a:t>‹#›</a:t>
            </a:fld>
            <a:endParaRPr lang="en-US"/>
          </a:p>
        </p:txBody>
      </p:sp>
    </p:spTree>
    <p:extLst>
      <p:ext uri="{BB962C8B-B14F-4D97-AF65-F5344CB8AC3E}">
        <p14:creationId xmlns:p14="http://schemas.microsoft.com/office/powerpoint/2010/main" val="389750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B4FA01C-C764-4156-9171-5D0EE5921E9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A824-2060-4F90-A57A-3C3289A36701}"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4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B4FA01C-C764-4156-9171-5D0EE5921E9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A824-2060-4F90-A57A-3C3289A3670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589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ru-RU"/>
              <a:t>Образец заголовка</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B4FA01C-C764-4156-9171-5D0EE5921E9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A824-2060-4F90-A57A-3C3289A36701}"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427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B4FA01C-C764-4156-9171-5D0EE5921E9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A824-2060-4F90-A57A-3C3289A3670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09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1443491" y="2824270"/>
            <a:ext cx="3125766"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889182" y="2821491"/>
            <a:ext cx="31256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B4FA01C-C764-4156-9171-5D0EE5921E9D}"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EA824-2060-4F90-A57A-3C3289A36701}" type="slidenum">
              <a:rPr lang="en-US" smtClean="0"/>
              <a:t>‹#›</a:t>
            </a:fld>
            <a:endParaRPr lang="en-US"/>
          </a:p>
        </p:txBody>
      </p:sp>
    </p:spTree>
    <p:extLst>
      <p:ext uri="{BB962C8B-B14F-4D97-AF65-F5344CB8AC3E}">
        <p14:creationId xmlns:p14="http://schemas.microsoft.com/office/powerpoint/2010/main" val="135147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B4FA01C-C764-4156-9171-5D0EE5921E9D}"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EA824-2060-4F90-A57A-3C3289A36701}" type="slidenum">
              <a:rPr lang="en-US" smtClean="0"/>
              <a:t>‹#›</a:t>
            </a:fld>
            <a:endParaRPr lang="en-US"/>
          </a:p>
        </p:txBody>
      </p:sp>
    </p:spTree>
    <p:extLst>
      <p:ext uri="{BB962C8B-B14F-4D97-AF65-F5344CB8AC3E}">
        <p14:creationId xmlns:p14="http://schemas.microsoft.com/office/powerpoint/2010/main" val="273609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FA01C-C764-4156-9171-5D0EE5921E9D}"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EA824-2060-4F90-A57A-3C3289A36701}" type="slidenum">
              <a:rPr lang="en-US" smtClean="0"/>
              <a:t>‹#›</a:t>
            </a:fld>
            <a:endParaRPr lang="en-US"/>
          </a:p>
        </p:txBody>
      </p:sp>
    </p:spTree>
    <p:extLst>
      <p:ext uri="{BB962C8B-B14F-4D97-AF65-F5344CB8AC3E}">
        <p14:creationId xmlns:p14="http://schemas.microsoft.com/office/powerpoint/2010/main" val="427104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8B4FA01C-C764-4156-9171-5D0EE5921E9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A824-2060-4F90-A57A-3C3289A36701}"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619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8B4FA01C-C764-4156-9171-5D0EE5921E9D}" type="datetimeFigureOut">
              <a:rPr lang="en-US" smtClean="0"/>
              <a:t>10/21/2018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ECEA824-2060-4F90-A57A-3C3289A36701}"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07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4FA01C-C764-4156-9171-5D0EE5921E9D}" type="datetimeFigureOut">
              <a:rPr lang="en-US" smtClean="0"/>
              <a:t>10/21/2018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ECEA824-2060-4F90-A57A-3C3289A36701}" type="slidenum">
              <a:rPr lang="en-US" smtClean="0"/>
              <a:t>‹#›</a:t>
            </a:fld>
            <a:endParaRPr lang="en-US"/>
          </a:p>
        </p:txBody>
      </p:sp>
    </p:spTree>
    <p:extLst>
      <p:ext uri="{BB962C8B-B14F-4D97-AF65-F5344CB8AC3E}">
        <p14:creationId xmlns:p14="http://schemas.microsoft.com/office/powerpoint/2010/main" val="19884351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99592" y="927554"/>
            <a:ext cx="7615808" cy="2593975"/>
          </a:xfrm>
        </p:spPr>
        <p:txBody>
          <a:bodyPr>
            <a:normAutofit fontScale="90000"/>
          </a:bodyPr>
          <a:lstStyle/>
          <a:p>
            <a:r>
              <a:rPr lang="ro-RO" dirty="0">
                <a:latin typeface="Constantia" panose="02030602050306030303" pitchFamily="18" charset="0"/>
              </a:rPr>
              <a:t>Viruși. Viermi. troieni.</a:t>
            </a:r>
            <a:br>
              <a:rPr lang="ro-RO" dirty="0">
                <a:latin typeface="Constantia" panose="02030602050306030303" pitchFamily="18" charset="0"/>
              </a:rPr>
            </a:br>
            <a:r>
              <a:rPr lang="ro-RO" dirty="0">
                <a:latin typeface="Constantia" panose="02030602050306030303" pitchFamily="18" charset="0"/>
              </a:rPr>
              <a:t>Cum recunoști un calculator virusat?</a:t>
            </a:r>
            <a:endParaRPr lang="en-US" dirty="0">
              <a:latin typeface="Constantia" panose="02030602050306030303" pitchFamily="18" charset="0"/>
            </a:endParaRPr>
          </a:p>
        </p:txBody>
      </p:sp>
      <p:sp>
        <p:nvSpPr>
          <p:cNvPr id="3" name="Подзаголовок 2"/>
          <p:cNvSpPr>
            <a:spLocks noGrp="1"/>
          </p:cNvSpPr>
          <p:nvPr>
            <p:ph type="subTitle" idx="1"/>
          </p:nvPr>
        </p:nvSpPr>
        <p:spPr>
          <a:xfrm>
            <a:off x="5707088" y="4274262"/>
            <a:ext cx="2520280" cy="1656184"/>
          </a:xfrm>
        </p:spPr>
        <p:txBody>
          <a:bodyPr>
            <a:normAutofit/>
          </a:bodyPr>
          <a:lstStyle/>
          <a:p>
            <a:r>
              <a:rPr lang="ro-RO" sz="1800" dirty="0">
                <a:solidFill>
                  <a:schemeClr val="tx1"/>
                </a:solidFill>
                <a:latin typeface="Constantia" panose="02030602050306030303" pitchFamily="18" charset="0"/>
              </a:rPr>
              <a:t>Prodan Andreea</a:t>
            </a:r>
          </a:p>
          <a:p>
            <a:r>
              <a:rPr lang="ro-RO" sz="1800" dirty="0" err="1">
                <a:solidFill>
                  <a:schemeClr val="tx1"/>
                </a:solidFill>
                <a:latin typeface="Constantia" panose="02030602050306030303" pitchFamily="18" charset="0"/>
              </a:rPr>
              <a:t>Spataru</a:t>
            </a:r>
            <a:r>
              <a:rPr lang="ro-RO" sz="1800" dirty="0">
                <a:solidFill>
                  <a:schemeClr val="tx1"/>
                </a:solidFill>
                <a:latin typeface="Constantia" panose="02030602050306030303" pitchFamily="18" charset="0"/>
              </a:rPr>
              <a:t> Daniel</a:t>
            </a:r>
          </a:p>
          <a:p>
            <a:r>
              <a:rPr lang="ro-RO" sz="1800" dirty="0">
                <a:solidFill>
                  <a:schemeClr val="tx1"/>
                </a:solidFill>
                <a:latin typeface="Constantia" panose="02030602050306030303" pitchFamily="18" charset="0"/>
              </a:rPr>
              <a:t>Clasa a 12-a „B”</a:t>
            </a:r>
            <a:endParaRPr lang="en-US" sz="1800" dirty="0">
              <a:solidFill>
                <a:schemeClr val="tx1"/>
              </a:solidFill>
              <a:latin typeface="Constantia" panose="02030602050306030303" pitchFamily="18" charset="0"/>
            </a:endParaRPr>
          </a:p>
        </p:txBody>
      </p:sp>
    </p:spTree>
    <p:extLst>
      <p:ext uri="{BB962C8B-B14F-4D97-AF65-F5344CB8AC3E}">
        <p14:creationId xmlns:p14="http://schemas.microsoft.com/office/powerpoint/2010/main" val="66840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61DB60-7F21-499D-9C5C-E9E5E79EA2E6}"/>
              </a:ext>
            </a:extLst>
          </p:cNvPr>
          <p:cNvSpPr>
            <a:spLocks noGrp="1"/>
          </p:cNvSpPr>
          <p:nvPr>
            <p:ph type="title"/>
          </p:nvPr>
        </p:nvSpPr>
        <p:spPr>
          <a:xfrm>
            <a:off x="1443491" y="1268760"/>
            <a:ext cx="6571343" cy="584995"/>
          </a:xfrm>
        </p:spPr>
        <p:txBody>
          <a:bodyPr/>
          <a:lstStyle/>
          <a:p>
            <a:pPr algn="ctr"/>
            <a:r>
              <a:rPr lang="ro-RO" b="1" dirty="0"/>
              <a:t>Nimda</a:t>
            </a:r>
            <a:endParaRPr lang="ru-RU" dirty="0"/>
          </a:p>
        </p:txBody>
      </p:sp>
      <p:sp>
        <p:nvSpPr>
          <p:cNvPr id="3" name="Объект 2">
            <a:extLst>
              <a:ext uri="{FF2B5EF4-FFF2-40B4-BE49-F238E27FC236}">
                <a16:creationId xmlns:a16="http://schemas.microsoft.com/office/drawing/2014/main" id="{495D9DBB-9514-477C-B60C-2A0E1D442659}"/>
              </a:ext>
            </a:extLst>
          </p:cNvPr>
          <p:cNvSpPr>
            <a:spLocks noGrp="1"/>
          </p:cNvSpPr>
          <p:nvPr>
            <p:ph idx="1"/>
          </p:nvPr>
        </p:nvSpPr>
        <p:spPr/>
        <p:txBody>
          <a:bodyPr/>
          <a:lstStyle/>
          <a:p>
            <a:endParaRPr lang="ru-RU"/>
          </a:p>
        </p:txBody>
      </p:sp>
      <p:pic>
        <p:nvPicPr>
          <p:cNvPr id="4" name="Рисунок 3" descr="Image result for nimda virus">
            <a:extLst>
              <a:ext uri="{FF2B5EF4-FFF2-40B4-BE49-F238E27FC236}">
                <a16:creationId xmlns:a16="http://schemas.microsoft.com/office/drawing/2014/main" id="{2B66FCDC-5333-4E9A-BE6C-127654F01D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5"/>
            <a:ext cx="7517394" cy="4255888"/>
          </a:xfrm>
          <a:prstGeom prst="rect">
            <a:avLst/>
          </a:prstGeom>
          <a:noFill/>
          <a:ln>
            <a:noFill/>
          </a:ln>
        </p:spPr>
      </p:pic>
    </p:spTree>
    <p:extLst>
      <p:ext uri="{BB962C8B-B14F-4D97-AF65-F5344CB8AC3E}">
        <p14:creationId xmlns:p14="http://schemas.microsoft.com/office/powerpoint/2010/main" val="406580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13DBB-1B8C-4B98-B1CF-912D1B7776D6}"/>
              </a:ext>
            </a:extLst>
          </p:cNvPr>
          <p:cNvSpPr>
            <a:spLocks noGrp="1"/>
          </p:cNvSpPr>
          <p:nvPr>
            <p:ph type="title"/>
          </p:nvPr>
        </p:nvSpPr>
        <p:spPr>
          <a:xfrm>
            <a:off x="1443491" y="1268760"/>
            <a:ext cx="6571343" cy="584995"/>
          </a:xfrm>
        </p:spPr>
        <p:txBody>
          <a:bodyPr/>
          <a:lstStyle/>
          <a:p>
            <a:pPr algn="ctr"/>
            <a:r>
              <a:rPr lang="ro-RO" b="1" dirty="0"/>
              <a:t>Melissa</a:t>
            </a:r>
            <a:endParaRPr lang="ru-RU" dirty="0"/>
          </a:p>
        </p:txBody>
      </p:sp>
      <p:sp>
        <p:nvSpPr>
          <p:cNvPr id="3" name="Объект 2">
            <a:extLst>
              <a:ext uri="{FF2B5EF4-FFF2-40B4-BE49-F238E27FC236}">
                <a16:creationId xmlns:a16="http://schemas.microsoft.com/office/drawing/2014/main" id="{D9E94620-1AEF-454C-9E8D-19B6B8A6A3B6}"/>
              </a:ext>
            </a:extLst>
          </p:cNvPr>
          <p:cNvSpPr>
            <a:spLocks noGrp="1"/>
          </p:cNvSpPr>
          <p:nvPr>
            <p:ph idx="1"/>
          </p:nvPr>
        </p:nvSpPr>
        <p:spPr/>
        <p:txBody>
          <a:bodyPr/>
          <a:lstStyle/>
          <a:p>
            <a:endParaRPr lang="ru-RU"/>
          </a:p>
        </p:txBody>
      </p:sp>
      <p:pic>
        <p:nvPicPr>
          <p:cNvPr id="4" name="Рисунок 3" descr="Image result for melissa virus">
            <a:extLst>
              <a:ext uri="{FF2B5EF4-FFF2-40B4-BE49-F238E27FC236}">
                <a16:creationId xmlns:a16="http://schemas.microsoft.com/office/drawing/2014/main" id="{428BD286-1418-4560-BF99-654FC04A21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1681" y="2015733"/>
            <a:ext cx="6074962" cy="4740818"/>
          </a:xfrm>
          <a:prstGeom prst="rect">
            <a:avLst/>
          </a:prstGeom>
          <a:noFill/>
          <a:ln>
            <a:noFill/>
          </a:ln>
        </p:spPr>
      </p:pic>
    </p:spTree>
    <p:extLst>
      <p:ext uri="{BB962C8B-B14F-4D97-AF65-F5344CB8AC3E}">
        <p14:creationId xmlns:p14="http://schemas.microsoft.com/office/powerpoint/2010/main" val="294930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3EA29E-2432-44F8-B715-00BC0536AAE0}"/>
              </a:ext>
            </a:extLst>
          </p:cNvPr>
          <p:cNvSpPr>
            <a:spLocks noGrp="1"/>
          </p:cNvSpPr>
          <p:nvPr>
            <p:ph type="title"/>
          </p:nvPr>
        </p:nvSpPr>
        <p:spPr>
          <a:xfrm>
            <a:off x="1443491" y="1268760"/>
            <a:ext cx="6571343" cy="584995"/>
          </a:xfrm>
        </p:spPr>
        <p:txBody>
          <a:bodyPr>
            <a:normAutofit fontScale="90000"/>
          </a:bodyPr>
          <a:lstStyle/>
          <a:p>
            <a:pPr algn="ctr"/>
            <a:r>
              <a:rPr lang="ro-RO" b="1" dirty="0"/>
              <a:t>I love you</a:t>
            </a:r>
            <a:br>
              <a:rPr lang="ro-RO" dirty="0"/>
            </a:br>
            <a:endParaRPr lang="ru-RU" dirty="0"/>
          </a:p>
        </p:txBody>
      </p:sp>
      <p:sp>
        <p:nvSpPr>
          <p:cNvPr id="3" name="Объект 2">
            <a:extLst>
              <a:ext uri="{FF2B5EF4-FFF2-40B4-BE49-F238E27FC236}">
                <a16:creationId xmlns:a16="http://schemas.microsoft.com/office/drawing/2014/main" id="{5EC35C7F-0C36-42DC-97F6-597A49EA8684}"/>
              </a:ext>
            </a:extLst>
          </p:cNvPr>
          <p:cNvSpPr>
            <a:spLocks noGrp="1"/>
          </p:cNvSpPr>
          <p:nvPr>
            <p:ph idx="1"/>
          </p:nvPr>
        </p:nvSpPr>
        <p:spPr/>
        <p:txBody>
          <a:bodyPr/>
          <a:lstStyle/>
          <a:p>
            <a:endParaRPr lang="ru-RU"/>
          </a:p>
        </p:txBody>
      </p:sp>
      <p:pic>
        <p:nvPicPr>
          <p:cNvPr id="4" name="Рисунок 3" descr="Image result for iloveyou virus">
            <a:extLst>
              <a:ext uri="{FF2B5EF4-FFF2-40B4-BE49-F238E27FC236}">
                <a16:creationId xmlns:a16="http://schemas.microsoft.com/office/drawing/2014/main" id="{8447363F-3408-4985-9188-0374EA9476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7705" y="2204864"/>
            <a:ext cx="5642914" cy="4224806"/>
          </a:xfrm>
          <a:prstGeom prst="rect">
            <a:avLst/>
          </a:prstGeom>
          <a:noFill/>
          <a:ln>
            <a:noFill/>
          </a:ln>
        </p:spPr>
      </p:pic>
    </p:spTree>
    <p:extLst>
      <p:ext uri="{BB962C8B-B14F-4D97-AF65-F5344CB8AC3E}">
        <p14:creationId xmlns:p14="http://schemas.microsoft.com/office/powerpoint/2010/main" val="3318771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B6183-C9F4-4CDF-8451-E4D6991FD016}"/>
              </a:ext>
            </a:extLst>
          </p:cNvPr>
          <p:cNvSpPr>
            <a:spLocks noGrp="1"/>
          </p:cNvSpPr>
          <p:nvPr>
            <p:ph type="title"/>
          </p:nvPr>
        </p:nvSpPr>
        <p:spPr>
          <a:xfrm>
            <a:off x="1443491" y="1196752"/>
            <a:ext cx="6571343" cy="657003"/>
          </a:xfrm>
        </p:spPr>
        <p:txBody>
          <a:bodyPr/>
          <a:lstStyle/>
          <a:p>
            <a:pPr algn="ctr"/>
            <a:r>
              <a:rPr lang="ro-RO" b="1" dirty="0"/>
              <a:t>Conficker</a:t>
            </a:r>
            <a:endParaRPr lang="ru-RU" dirty="0"/>
          </a:p>
        </p:txBody>
      </p:sp>
      <p:sp>
        <p:nvSpPr>
          <p:cNvPr id="3" name="Объект 2">
            <a:extLst>
              <a:ext uri="{FF2B5EF4-FFF2-40B4-BE49-F238E27FC236}">
                <a16:creationId xmlns:a16="http://schemas.microsoft.com/office/drawing/2014/main" id="{116F699E-617D-4A17-A32A-378A33FA812E}"/>
              </a:ext>
            </a:extLst>
          </p:cNvPr>
          <p:cNvSpPr>
            <a:spLocks noGrp="1"/>
          </p:cNvSpPr>
          <p:nvPr>
            <p:ph idx="1"/>
          </p:nvPr>
        </p:nvSpPr>
        <p:spPr/>
        <p:txBody>
          <a:bodyPr/>
          <a:lstStyle/>
          <a:p>
            <a:endParaRPr lang="ru-RU"/>
          </a:p>
        </p:txBody>
      </p:sp>
      <p:pic>
        <p:nvPicPr>
          <p:cNvPr id="4" name="Рисунок 3" descr="Image result for conficker virus">
            <a:extLst>
              <a:ext uri="{FF2B5EF4-FFF2-40B4-BE49-F238E27FC236}">
                <a16:creationId xmlns:a16="http://schemas.microsoft.com/office/drawing/2014/main" id="{7FC7192D-AC05-47D5-82C9-83D8CFC2E5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3491" y="2132856"/>
            <a:ext cx="6571342" cy="3771380"/>
          </a:xfrm>
          <a:prstGeom prst="rect">
            <a:avLst/>
          </a:prstGeom>
          <a:noFill/>
          <a:ln>
            <a:noFill/>
          </a:ln>
        </p:spPr>
      </p:pic>
    </p:spTree>
    <p:extLst>
      <p:ext uri="{BB962C8B-B14F-4D97-AF65-F5344CB8AC3E}">
        <p14:creationId xmlns:p14="http://schemas.microsoft.com/office/powerpoint/2010/main" val="364894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1340768"/>
            <a:ext cx="9144000" cy="4125579"/>
          </a:xfrm>
        </p:spPr>
        <p:txBody>
          <a:bodyPr>
            <a:normAutofit/>
          </a:bodyPr>
          <a:lstStyle/>
          <a:p>
            <a:pPr marL="0" indent="0" algn="ctr">
              <a:buNone/>
            </a:pPr>
            <a:r>
              <a:rPr lang="ro-RO" sz="2800" dirty="0"/>
              <a:t>Care calculator este infectat?</a:t>
            </a:r>
          </a:p>
        </p:txBody>
      </p:sp>
      <p:pic>
        <p:nvPicPr>
          <p:cNvPr id="1030" name="Picture 6" descr="D:\Users\DANIEL-PC\Downloads\ezgif.com-gif-maker (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5433" y="2443931"/>
            <a:ext cx="4114126" cy="30733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Users\DANIEL-PC\Downloads\ezgif.com-gif-maker (5).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729162" y="2418488"/>
            <a:ext cx="4125236" cy="307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54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BF28E-85D3-49DA-B5D5-053035B0C8C8}"/>
              </a:ext>
            </a:extLst>
          </p:cNvPr>
          <p:cNvSpPr>
            <a:spLocks noGrp="1"/>
          </p:cNvSpPr>
          <p:nvPr>
            <p:ph type="title"/>
          </p:nvPr>
        </p:nvSpPr>
        <p:spPr>
          <a:xfrm>
            <a:off x="1443491" y="1268760"/>
            <a:ext cx="6571343" cy="584995"/>
          </a:xfrm>
        </p:spPr>
        <p:txBody>
          <a:bodyPr>
            <a:normAutofit/>
          </a:bodyPr>
          <a:lstStyle/>
          <a:p>
            <a:r>
              <a:rPr lang="ro-RO" sz="3100" dirty="0"/>
              <a:t>Erori în utilizarea aplicațiilor</a:t>
            </a:r>
            <a:endParaRPr lang="ru-RU" sz="3100" dirty="0"/>
          </a:p>
        </p:txBody>
      </p:sp>
      <p:pic>
        <p:nvPicPr>
          <p:cNvPr id="5" name="Объект 4">
            <a:extLst>
              <a:ext uri="{FF2B5EF4-FFF2-40B4-BE49-F238E27FC236}">
                <a16:creationId xmlns:a16="http://schemas.microsoft.com/office/drawing/2014/main" id="{2D852168-AD91-4DB3-B3AB-1B60934FC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608" y="2060848"/>
            <a:ext cx="5939108" cy="4474128"/>
          </a:xfrm>
        </p:spPr>
      </p:pic>
    </p:spTree>
    <p:extLst>
      <p:ext uri="{BB962C8B-B14F-4D97-AF65-F5344CB8AC3E}">
        <p14:creationId xmlns:p14="http://schemas.microsoft.com/office/powerpoint/2010/main" val="233443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FA0B18-0175-487C-B3A1-9953D13DE669}"/>
              </a:ext>
            </a:extLst>
          </p:cNvPr>
          <p:cNvSpPr>
            <a:spLocks noGrp="1"/>
          </p:cNvSpPr>
          <p:nvPr>
            <p:ph type="title"/>
          </p:nvPr>
        </p:nvSpPr>
        <p:spPr>
          <a:xfrm>
            <a:off x="1443491" y="1268760"/>
            <a:ext cx="6571343" cy="584995"/>
          </a:xfrm>
        </p:spPr>
        <p:txBody>
          <a:bodyPr/>
          <a:lstStyle/>
          <a:p>
            <a:pPr algn="ctr"/>
            <a:r>
              <a:rPr lang="ro-RO" dirty="0"/>
              <a:t>Memoria operativă încărcată</a:t>
            </a:r>
            <a:endParaRPr lang="ru-RU" dirty="0"/>
          </a:p>
        </p:txBody>
      </p:sp>
      <p:pic>
        <p:nvPicPr>
          <p:cNvPr id="5" name="Объект 4">
            <a:extLst>
              <a:ext uri="{FF2B5EF4-FFF2-40B4-BE49-F238E27FC236}">
                <a16:creationId xmlns:a16="http://schemas.microsoft.com/office/drawing/2014/main" id="{D015B71F-25DA-4A52-A0E2-DD7C2177A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790" y="2060848"/>
            <a:ext cx="6058743" cy="4564254"/>
          </a:xfrm>
        </p:spPr>
      </p:pic>
    </p:spTree>
    <p:extLst>
      <p:ext uri="{BB962C8B-B14F-4D97-AF65-F5344CB8AC3E}">
        <p14:creationId xmlns:p14="http://schemas.microsoft.com/office/powerpoint/2010/main" val="86334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767D26-2899-4E04-A18B-6FC335F4E26A}"/>
              </a:ext>
            </a:extLst>
          </p:cNvPr>
          <p:cNvSpPr>
            <a:spLocks noGrp="1"/>
          </p:cNvSpPr>
          <p:nvPr>
            <p:ph type="title"/>
          </p:nvPr>
        </p:nvSpPr>
        <p:spPr>
          <a:xfrm>
            <a:off x="1443491" y="1196752"/>
            <a:ext cx="6571343" cy="657003"/>
          </a:xfrm>
        </p:spPr>
        <p:txBody>
          <a:bodyPr/>
          <a:lstStyle/>
          <a:p>
            <a:pPr algn="ctr"/>
            <a:r>
              <a:rPr lang="ro-RO" dirty="0"/>
              <a:t>Nu se deschide task manager</a:t>
            </a:r>
            <a:endParaRPr lang="ru-RU" dirty="0"/>
          </a:p>
        </p:txBody>
      </p:sp>
      <p:sp>
        <p:nvSpPr>
          <p:cNvPr id="3" name="Объект 2">
            <a:extLst>
              <a:ext uri="{FF2B5EF4-FFF2-40B4-BE49-F238E27FC236}">
                <a16:creationId xmlns:a16="http://schemas.microsoft.com/office/drawing/2014/main" id="{638AADA5-1765-4AB3-844B-CC2322739473}"/>
              </a:ext>
            </a:extLst>
          </p:cNvPr>
          <p:cNvSpPr>
            <a:spLocks noGrp="1"/>
          </p:cNvSpPr>
          <p:nvPr>
            <p:ph idx="1"/>
          </p:nvPr>
        </p:nvSpPr>
        <p:spPr/>
        <p:txBody>
          <a:bodyPr/>
          <a:lstStyle/>
          <a:p>
            <a:endParaRPr lang="ru-RU"/>
          </a:p>
        </p:txBody>
      </p:sp>
      <p:pic>
        <p:nvPicPr>
          <p:cNvPr id="4" name="Объект 4">
            <a:extLst>
              <a:ext uri="{FF2B5EF4-FFF2-40B4-BE49-F238E27FC236}">
                <a16:creationId xmlns:a16="http://schemas.microsoft.com/office/drawing/2014/main" id="{733E8EFF-188C-49A8-AF04-FCBC855EF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433" y="2204864"/>
            <a:ext cx="5663458" cy="4247594"/>
          </a:xfrm>
          <a:prstGeom prst="rect">
            <a:avLst/>
          </a:prstGeom>
        </p:spPr>
      </p:pic>
    </p:spTree>
    <p:extLst>
      <p:ext uri="{BB962C8B-B14F-4D97-AF65-F5344CB8AC3E}">
        <p14:creationId xmlns:p14="http://schemas.microsoft.com/office/powerpoint/2010/main" val="221242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E94B6-B8D5-43A6-A245-8E2459433ECF}"/>
              </a:ext>
            </a:extLst>
          </p:cNvPr>
          <p:cNvSpPr>
            <a:spLocks noGrp="1"/>
          </p:cNvSpPr>
          <p:nvPr>
            <p:ph type="title"/>
          </p:nvPr>
        </p:nvSpPr>
        <p:spPr>
          <a:xfrm>
            <a:off x="1443491" y="1268760"/>
            <a:ext cx="6571343" cy="584995"/>
          </a:xfrm>
        </p:spPr>
        <p:txBody>
          <a:bodyPr/>
          <a:lstStyle/>
          <a:p>
            <a:pPr algn="ctr"/>
            <a:r>
              <a:rPr lang="ro-RO" dirty="0"/>
              <a:t>Erori și notificări</a:t>
            </a:r>
            <a:endParaRPr lang="ru-RU" dirty="0"/>
          </a:p>
        </p:txBody>
      </p:sp>
      <p:pic>
        <p:nvPicPr>
          <p:cNvPr id="5" name="Объект 4">
            <a:extLst>
              <a:ext uri="{FF2B5EF4-FFF2-40B4-BE49-F238E27FC236}">
                <a16:creationId xmlns:a16="http://schemas.microsoft.com/office/drawing/2014/main" id="{72E4DBA9-E3B7-43D3-B26E-C8F350AD8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671" y="2652168"/>
            <a:ext cx="7684658" cy="2352078"/>
          </a:xfrm>
        </p:spPr>
      </p:pic>
    </p:spTree>
    <p:extLst>
      <p:ext uri="{BB962C8B-B14F-4D97-AF65-F5344CB8AC3E}">
        <p14:creationId xmlns:p14="http://schemas.microsoft.com/office/powerpoint/2010/main" val="208097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0817C7-C9E8-4595-8E7A-E0F4CAFE610C}"/>
              </a:ext>
            </a:extLst>
          </p:cNvPr>
          <p:cNvSpPr>
            <a:spLocks noGrp="1"/>
          </p:cNvSpPr>
          <p:nvPr>
            <p:ph type="title"/>
          </p:nvPr>
        </p:nvSpPr>
        <p:spPr>
          <a:xfrm>
            <a:off x="1443491" y="1268760"/>
            <a:ext cx="6571343" cy="584995"/>
          </a:xfrm>
        </p:spPr>
        <p:txBody>
          <a:bodyPr/>
          <a:lstStyle/>
          <a:p>
            <a:pPr algn="ctr"/>
            <a:r>
              <a:rPr lang="ro-RO" dirty="0"/>
              <a:t>Publicitate enervantă</a:t>
            </a:r>
            <a:endParaRPr lang="ru-RU" dirty="0"/>
          </a:p>
        </p:txBody>
      </p:sp>
      <p:pic>
        <p:nvPicPr>
          <p:cNvPr id="5" name="Объект 4">
            <a:extLst>
              <a:ext uri="{FF2B5EF4-FFF2-40B4-BE49-F238E27FC236}">
                <a16:creationId xmlns:a16="http://schemas.microsoft.com/office/drawing/2014/main" id="{90000872-9ABF-4C02-B1CF-4C2F7ECC3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89729"/>
            <a:ext cx="8352928" cy="4672420"/>
          </a:xfrm>
        </p:spPr>
      </p:pic>
    </p:spTree>
    <p:extLst>
      <p:ext uri="{BB962C8B-B14F-4D97-AF65-F5344CB8AC3E}">
        <p14:creationId xmlns:p14="http://schemas.microsoft.com/office/powerpoint/2010/main" val="349123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a:extLst>
              <a:ext uri="{FF2B5EF4-FFF2-40B4-BE49-F238E27FC236}">
                <a16:creationId xmlns:a16="http://schemas.microsoft.com/office/drawing/2014/main" id="{C27964E5-C22B-445C-8BAA-3C94CC2525CB}"/>
              </a:ext>
            </a:extLst>
          </p:cNvPr>
          <p:cNvSpPr/>
          <p:nvPr/>
        </p:nvSpPr>
        <p:spPr>
          <a:xfrm>
            <a:off x="564705" y="3429000"/>
            <a:ext cx="2376264" cy="2016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o-RO" sz="3400" b="1" dirty="0">
                <a:latin typeface="Constantia" panose="02030602050306030303" pitchFamily="18" charset="0"/>
              </a:rPr>
              <a:t>Troieni</a:t>
            </a:r>
            <a:endParaRPr lang="ru-RU" sz="3400" b="1" dirty="0">
              <a:latin typeface="Constantia" panose="02030602050306030303" pitchFamily="18" charset="0"/>
            </a:endParaRPr>
          </a:p>
        </p:txBody>
      </p:sp>
      <p:sp>
        <p:nvSpPr>
          <p:cNvPr id="6" name="Овал 5">
            <a:extLst>
              <a:ext uri="{FF2B5EF4-FFF2-40B4-BE49-F238E27FC236}">
                <a16:creationId xmlns:a16="http://schemas.microsoft.com/office/drawing/2014/main" id="{E9B1B403-A9D9-41B6-B1D5-207DADDC3FBB}"/>
              </a:ext>
            </a:extLst>
          </p:cNvPr>
          <p:cNvSpPr/>
          <p:nvPr/>
        </p:nvSpPr>
        <p:spPr>
          <a:xfrm>
            <a:off x="6236297" y="3429000"/>
            <a:ext cx="2376264" cy="2016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o-RO" sz="3600" b="1" dirty="0">
                <a:latin typeface="Constantia" panose="02030602050306030303" pitchFamily="18" charset="0"/>
              </a:rPr>
              <a:t>Viermi</a:t>
            </a:r>
            <a:endParaRPr lang="ru-RU" b="1" dirty="0">
              <a:latin typeface="Constantia" panose="02030602050306030303" pitchFamily="18" charset="0"/>
            </a:endParaRPr>
          </a:p>
        </p:txBody>
      </p:sp>
      <p:sp>
        <p:nvSpPr>
          <p:cNvPr id="7" name="Овал 6">
            <a:extLst>
              <a:ext uri="{FF2B5EF4-FFF2-40B4-BE49-F238E27FC236}">
                <a16:creationId xmlns:a16="http://schemas.microsoft.com/office/drawing/2014/main" id="{7E798B26-8981-4AB2-9250-1AD7110914EE}"/>
              </a:ext>
            </a:extLst>
          </p:cNvPr>
          <p:cNvSpPr/>
          <p:nvPr/>
        </p:nvSpPr>
        <p:spPr>
          <a:xfrm>
            <a:off x="3383868" y="24036"/>
            <a:ext cx="2376264" cy="2016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err="1">
                <a:latin typeface="Constantia" panose="02030602050306030303" pitchFamily="18" charset="0"/>
              </a:rPr>
              <a:t>Viru</a:t>
            </a:r>
            <a:r>
              <a:rPr lang="ro-RO" sz="3600" b="1" dirty="0">
                <a:latin typeface="Constantia" panose="02030602050306030303" pitchFamily="18" charset="0"/>
              </a:rPr>
              <a:t>și </a:t>
            </a:r>
            <a:endParaRPr lang="ru-RU" sz="3600" b="1" dirty="0">
              <a:latin typeface="Constantia" panose="02030602050306030303" pitchFamily="18" charset="0"/>
            </a:endParaRPr>
          </a:p>
        </p:txBody>
      </p:sp>
      <p:cxnSp>
        <p:nvCxnSpPr>
          <p:cNvPr id="9" name="Прямая со стрелкой 8">
            <a:extLst>
              <a:ext uri="{FF2B5EF4-FFF2-40B4-BE49-F238E27FC236}">
                <a16:creationId xmlns:a16="http://schemas.microsoft.com/office/drawing/2014/main" id="{52E4FC7D-B4F9-4231-90E3-E36AA20CBAAB}"/>
              </a:ext>
            </a:extLst>
          </p:cNvPr>
          <p:cNvCxnSpPr>
            <a:cxnSpLocks/>
          </p:cNvCxnSpPr>
          <p:nvPr/>
        </p:nvCxnSpPr>
        <p:spPr>
          <a:xfrm flipV="1">
            <a:off x="2411760" y="1844824"/>
            <a:ext cx="1420789" cy="172819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124971B0-8EE0-4360-90CC-1BF128D20C6E}"/>
              </a:ext>
            </a:extLst>
          </p:cNvPr>
          <p:cNvCxnSpPr>
            <a:stCxn id="4" idx="6"/>
            <a:endCxn id="6" idx="2"/>
          </p:cNvCxnSpPr>
          <p:nvPr/>
        </p:nvCxnSpPr>
        <p:spPr>
          <a:xfrm>
            <a:off x="2940969" y="4437112"/>
            <a:ext cx="32953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884FB953-A015-4746-B4EF-02B8FE94BB67}"/>
              </a:ext>
            </a:extLst>
          </p:cNvPr>
          <p:cNvCxnSpPr>
            <a:cxnSpLocks/>
          </p:cNvCxnSpPr>
          <p:nvPr/>
        </p:nvCxnSpPr>
        <p:spPr>
          <a:xfrm>
            <a:off x="5292080" y="1844824"/>
            <a:ext cx="1440160" cy="172819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4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19FA3-9EBE-44E3-A004-74E2A070FD6C}"/>
              </a:ext>
            </a:extLst>
          </p:cNvPr>
          <p:cNvSpPr>
            <a:spLocks noGrp="1"/>
          </p:cNvSpPr>
          <p:nvPr>
            <p:ph type="title"/>
          </p:nvPr>
        </p:nvSpPr>
        <p:spPr>
          <a:xfrm>
            <a:off x="1443491" y="1268760"/>
            <a:ext cx="6571343" cy="584995"/>
          </a:xfrm>
        </p:spPr>
        <p:txBody>
          <a:bodyPr>
            <a:normAutofit/>
          </a:bodyPr>
          <a:lstStyle/>
          <a:p>
            <a:pPr algn="ctr"/>
            <a:r>
              <a:rPr lang="ro-RO" sz="2800" dirty="0">
                <a:latin typeface="Constantia" panose="02030602050306030303" pitchFamily="18" charset="0"/>
              </a:rPr>
              <a:t>Viruși</a:t>
            </a:r>
            <a:endParaRPr lang="ru-RU" sz="2800" dirty="0">
              <a:latin typeface="Constantia" panose="02030602050306030303" pitchFamily="18" charset="0"/>
            </a:endParaRPr>
          </a:p>
        </p:txBody>
      </p:sp>
      <p:sp>
        <p:nvSpPr>
          <p:cNvPr id="3" name="Объект 2">
            <a:extLst>
              <a:ext uri="{FF2B5EF4-FFF2-40B4-BE49-F238E27FC236}">
                <a16:creationId xmlns:a16="http://schemas.microsoft.com/office/drawing/2014/main" id="{1BE99FD0-829F-4995-846D-F0E23B93AC07}"/>
              </a:ext>
            </a:extLst>
          </p:cNvPr>
          <p:cNvSpPr>
            <a:spLocks noGrp="1"/>
          </p:cNvSpPr>
          <p:nvPr>
            <p:ph idx="1"/>
          </p:nvPr>
        </p:nvSpPr>
        <p:spPr>
          <a:xfrm>
            <a:off x="1443491" y="4734976"/>
            <a:ext cx="6571343" cy="1197243"/>
          </a:xfrm>
        </p:spPr>
        <p:txBody>
          <a:bodyPr/>
          <a:lstStyle/>
          <a:p>
            <a:pPr marL="0" indent="0">
              <a:buNone/>
            </a:pPr>
            <a:r>
              <a:rPr lang="ro-RO" dirty="0"/>
              <a:t>Un virus de calculator este un program care are capacitatea de a se multiplica, de a infecta diverse fişiere de pe computer, de a şterge informaţii, etc.</a:t>
            </a:r>
            <a:endParaRPr lang="ru-RU" dirty="0"/>
          </a:p>
          <a:p>
            <a:endParaRPr lang="ru-RU" dirty="0">
              <a:latin typeface="Constantia" panose="02030602050306030303" pitchFamily="18" charset="0"/>
            </a:endParaRPr>
          </a:p>
        </p:txBody>
      </p:sp>
      <p:pic>
        <p:nvPicPr>
          <p:cNvPr id="4" name="Рисунок 3" descr="Image result for computer virus">
            <a:extLst>
              <a:ext uri="{FF2B5EF4-FFF2-40B4-BE49-F238E27FC236}">
                <a16:creationId xmlns:a16="http://schemas.microsoft.com/office/drawing/2014/main" id="{EF554B3C-934D-427F-A2DD-ADA68170D0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8822" y="2060848"/>
            <a:ext cx="4266356" cy="2467035"/>
          </a:xfrm>
          <a:prstGeom prst="rect">
            <a:avLst/>
          </a:prstGeom>
          <a:noFill/>
          <a:ln>
            <a:noFill/>
          </a:ln>
        </p:spPr>
      </p:pic>
    </p:spTree>
    <p:extLst>
      <p:ext uri="{BB962C8B-B14F-4D97-AF65-F5344CB8AC3E}">
        <p14:creationId xmlns:p14="http://schemas.microsoft.com/office/powerpoint/2010/main" val="307689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340F30-7F7B-466E-B0AA-240EF8F1A408}"/>
              </a:ext>
            </a:extLst>
          </p:cNvPr>
          <p:cNvSpPr>
            <a:spLocks noGrp="1"/>
          </p:cNvSpPr>
          <p:nvPr>
            <p:ph type="title"/>
          </p:nvPr>
        </p:nvSpPr>
        <p:spPr>
          <a:xfrm>
            <a:off x="1443491" y="1124744"/>
            <a:ext cx="6571343" cy="729011"/>
          </a:xfrm>
        </p:spPr>
        <p:txBody>
          <a:bodyPr>
            <a:normAutofit fontScale="90000"/>
          </a:bodyPr>
          <a:lstStyle/>
          <a:p>
            <a:pPr algn="ctr"/>
            <a:r>
              <a:rPr lang="ro-RO" sz="2000" dirty="0">
                <a:latin typeface="Constantia" panose="02030602050306030303" pitchFamily="18" charset="0"/>
              </a:rPr>
              <a:t>Câteva dintre efectele pe care le generează virușii software:</a:t>
            </a:r>
            <a:br>
              <a:rPr lang="ru-RU" dirty="0">
                <a:latin typeface="Constantia" panose="02030602050306030303" pitchFamily="18" charset="0"/>
              </a:rPr>
            </a:br>
            <a:endParaRPr lang="ru-RU" dirty="0">
              <a:latin typeface="Constantia" panose="02030602050306030303" pitchFamily="18" charset="0"/>
            </a:endParaRPr>
          </a:p>
        </p:txBody>
      </p:sp>
      <p:sp>
        <p:nvSpPr>
          <p:cNvPr id="3" name="Объект 2">
            <a:extLst>
              <a:ext uri="{FF2B5EF4-FFF2-40B4-BE49-F238E27FC236}">
                <a16:creationId xmlns:a16="http://schemas.microsoft.com/office/drawing/2014/main" id="{34B7F4F0-6B74-4395-8A7E-20F750CB4A89}"/>
              </a:ext>
            </a:extLst>
          </p:cNvPr>
          <p:cNvSpPr>
            <a:spLocks noGrp="1"/>
          </p:cNvSpPr>
          <p:nvPr>
            <p:ph idx="1"/>
          </p:nvPr>
        </p:nvSpPr>
        <p:spPr>
          <a:xfrm>
            <a:off x="1443491" y="2015733"/>
            <a:ext cx="6571343" cy="4037747"/>
          </a:xfrm>
        </p:spPr>
        <p:txBody>
          <a:bodyPr>
            <a:normAutofit/>
          </a:bodyPr>
          <a:lstStyle/>
          <a:p>
            <a:pPr lvl="0"/>
            <a:r>
              <a:rPr lang="ro-RO" sz="1600" dirty="0"/>
              <a:t>distrugerea unor fișiere;</a:t>
            </a:r>
            <a:endParaRPr lang="ru-RU" sz="1600" dirty="0"/>
          </a:p>
          <a:p>
            <a:pPr lvl="0"/>
            <a:r>
              <a:rPr lang="ro-RO" sz="1600" dirty="0"/>
              <a:t>modificarea dimensiunii fișierelor;</a:t>
            </a:r>
            <a:endParaRPr lang="ru-RU" sz="1600" dirty="0"/>
          </a:p>
          <a:p>
            <a:pPr lvl="0"/>
            <a:r>
              <a:rPr lang="ro-RO" sz="1600" dirty="0"/>
              <a:t>ștergerea totală a informaților de pe disc, inclusiv formatarea acestuia;</a:t>
            </a:r>
            <a:endParaRPr lang="ru-RU" sz="1600" dirty="0"/>
          </a:p>
          <a:p>
            <a:pPr lvl="0"/>
            <a:r>
              <a:rPr lang="ro-RO" sz="1600" dirty="0"/>
              <a:t>distrugerea tabelei de alocare a fișierelor, care duce la imposibilitatea citirii informației de pe disc;</a:t>
            </a:r>
            <a:endParaRPr lang="ru-RU" sz="1600" dirty="0"/>
          </a:p>
          <a:p>
            <a:pPr lvl="0"/>
            <a:r>
              <a:rPr lang="ro-RO" sz="1600" dirty="0"/>
              <a:t>diverse efecte grafice/sonore, inofensive sau/și dăunătoare;</a:t>
            </a:r>
            <a:endParaRPr lang="ru-RU" sz="1600" dirty="0"/>
          </a:p>
          <a:p>
            <a:pPr lvl="0"/>
            <a:r>
              <a:rPr lang="ro-RO" sz="1600" dirty="0"/>
              <a:t>încetinirea vitezei de lucru (utilă) a calculatorului, până la blocarea acestuia;</a:t>
            </a:r>
            <a:endParaRPr lang="ru-RU" sz="1600" dirty="0"/>
          </a:p>
          <a:p>
            <a:pPr lvl="0"/>
            <a:r>
              <a:rPr lang="ro-RO" sz="1600" dirty="0"/>
              <a:t>înmulțirea fișierelor până la umplerea memoriei;</a:t>
            </a:r>
            <a:endParaRPr lang="ru-RU" sz="1600" dirty="0"/>
          </a:p>
          <a:p>
            <a:pPr lvl="0"/>
            <a:r>
              <a:rPr lang="ro-RO" sz="1600" dirty="0"/>
              <a:t>ascunderea fișierelor si blocarea anumitor spații.</a:t>
            </a:r>
            <a:endParaRPr lang="ru-RU" sz="1600" dirty="0"/>
          </a:p>
          <a:p>
            <a:endParaRPr lang="ru-RU" sz="1600" dirty="0"/>
          </a:p>
        </p:txBody>
      </p:sp>
    </p:spTree>
    <p:extLst>
      <p:ext uri="{BB962C8B-B14F-4D97-AF65-F5344CB8AC3E}">
        <p14:creationId xmlns:p14="http://schemas.microsoft.com/office/powerpoint/2010/main" val="123099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60E0F-6033-446E-BAFF-EA7E97C7CB78}"/>
              </a:ext>
            </a:extLst>
          </p:cNvPr>
          <p:cNvSpPr>
            <a:spLocks noGrp="1"/>
          </p:cNvSpPr>
          <p:nvPr>
            <p:ph type="title"/>
          </p:nvPr>
        </p:nvSpPr>
        <p:spPr>
          <a:xfrm>
            <a:off x="1331641" y="1391654"/>
            <a:ext cx="6683194" cy="462101"/>
          </a:xfrm>
        </p:spPr>
        <p:txBody>
          <a:bodyPr>
            <a:normAutofit fontScale="90000"/>
          </a:bodyPr>
          <a:lstStyle/>
          <a:p>
            <a:r>
              <a:rPr lang="ro-RO" dirty="0">
                <a:latin typeface="Constantia" panose="02030602050306030303" pitchFamily="18" charset="0"/>
              </a:rPr>
              <a:t>Viermii</a:t>
            </a:r>
            <a:endParaRPr lang="ru-RU" dirty="0">
              <a:latin typeface="Constantia" panose="02030602050306030303" pitchFamily="18" charset="0"/>
            </a:endParaRPr>
          </a:p>
        </p:txBody>
      </p:sp>
      <p:sp>
        <p:nvSpPr>
          <p:cNvPr id="3" name="Объект 2">
            <a:extLst>
              <a:ext uri="{FF2B5EF4-FFF2-40B4-BE49-F238E27FC236}">
                <a16:creationId xmlns:a16="http://schemas.microsoft.com/office/drawing/2014/main" id="{12093EDC-D903-4C77-A167-F62C01ACD35F}"/>
              </a:ext>
            </a:extLst>
          </p:cNvPr>
          <p:cNvSpPr>
            <a:spLocks noGrp="1"/>
          </p:cNvSpPr>
          <p:nvPr>
            <p:ph idx="1"/>
          </p:nvPr>
        </p:nvSpPr>
        <p:spPr>
          <a:xfrm>
            <a:off x="395536" y="2015733"/>
            <a:ext cx="8352927" cy="3450613"/>
          </a:xfrm>
        </p:spPr>
        <p:txBody>
          <a:bodyPr/>
          <a:lstStyle/>
          <a:p>
            <a:pPr marL="0" indent="0">
              <a:buNone/>
            </a:pPr>
            <a:r>
              <a:rPr lang="ro-RO" dirty="0"/>
              <a:t>Viermii sunt viruşi care nu infectează alte fişiere, ci doar se multiplică.  Aceştia creează un singur exemplar, care caută metode de a se răspândi pe alte computere.  Un vierme infectează sistemul informatic, nu fişierele. </a:t>
            </a:r>
            <a:endParaRPr lang="ru-RU" dirty="0"/>
          </a:p>
          <a:p>
            <a:endParaRPr lang="ru-RU" dirty="0"/>
          </a:p>
        </p:txBody>
      </p:sp>
      <p:pic>
        <p:nvPicPr>
          <p:cNvPr id="4" name="Рисунок 3" descr="Image result for computer worm">
            <a:extLst>
              <a:ext uri="{FF2B5EF4-FFF2-40B4-BE49-F238E27FC236}">
                <a16:creationId xmlns:a16="http://schemas.microsoft.com/office/drawing/2014/main" id="{5ED6421F-3426-4927-9259-3B0A01C0B8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575" y="3284984"/>
            <a:ext cx="7632848" cy="2609744"/>
          </a:xfrm>
          <a:prstGeom prst="rect">
            <a:avLst/>
          </a:prstGeom>
          <a:noFill/>
          <a:ln>
            <a:noFill/>
          </a:ln>
        </p:spPr>
      </p:pic>
    </p:spTree>
    <p:extLst>
      <p:ext uri="{BB962C8B-B14F-4D97-AF65-F5344CB8AC3E}">
        <p14:creationId xmlns:p14="http://schemas.microsoft.com/office/powerpoint/2010/main" val="397534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07DA81-9CAB-44E7-8644-5FD34ACCD846}"/>
              </a:ext>
            </a:extLst>
          </p:cNvPr>
          <p:cNvSpPr>
            <a:spLocks noGrp="1"/>
          </p:cNvSpPr>
          <p:nvPr>
            <p:ph type="title"/>
          </p:nvPr>
        </p:nvSpPr>
        <p:spPr>
          <a:xfrm>
            <a:off x="1331641" y="1391654"/>
            <a:ext cx="6683194" cy="462101"/>
          </a:xfrm>
        </p:spPr>
        <p:txBody>
          <a:bodyPr>
            <a:normAutofit fontScale="90000"/>
          </a:bodyPr>
          <a:lstStyle/>
          <a:p>
            <a:r>
              <a:rPr lang="ro-RO" dirty="0">
                <a:latin typeface="Constantia" panose="02030602050306030303" pitchFamily="18" charset="0"/>
              </a:rPr>
              <a:t>Troienii</a:t>
            </a:r>
            <a:endParaRPr lang="ru-RU" dirty="0">
              <a:latin typeface="Constantia" panose="02030602050306030303" pitchFamily="18" charset="0"/>
            </a:endParaRPr>
          </a:p>
        </p:txBody>
      </p:sp>
      <p:pic>
        <p:nvPicPr>
          <p:cNvPr id="5" name="Рисунок 4">
            <a:extLst>
              <a:ext uri="{FF2B5EF4-FFF2-40B4-BE49-F238E27FC236}">
                <a16:creationId xmlns:a16="http://schemas.microsoft.com/office/drawing/2014/main" id="{962207B3-0AD3-4247-B64F-F73B29BC7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419" y="2775666"/>
            <a:ext cx="5339161" cy="3006021"/>
          </a:xfrm>
          <a:prstGeom prst="rect">
            <a:avLst/>
          </a:prstGeom>
        </p:spPr>
      </p:pic>
      <p:sp>
        <p:nvSpPr>
          <p:cNvPr id="3" name="Объект 2">
            <a:extLst>
              <a:ext uri="{FF2B5EF4-FFF2-40B4-BE49-F238E27FC236}">
                <a16:creationId xmlns:a16="http://schemas.microsoft.com/office/drawing/2014/main" id="{DCD35AE2-1972-4D2E-945F-4712290E5AE8}"/>
              </a:ext>
            </a:extLst>
          </p:cNvPr>
          <p:cNvSpPr>
            <a:spLocks noGrp="1"/>
          </p:cNvSpPr>
          <p:nvPr>
            <p:ph idx="1"/>
          </p:nvPr>
        </p:nvSpPr>
        <p:spPr>
          <a:xfrm>
            <a:off x="1331641" y="1929306"/>
            <a:ext cx="6684817" cy="2349371"/>
          </a:xfrm>
        </p:spPr>
        <p:txBody>
          <a:bodyPr/>
          <a:lstStyle/>
          <a:p>
            <a:pPr marL="0" indent="0">
              <a:buNone/>
            </a:pPr>
            <a:r>
              <a:rPr lang="ro-RO" dirty="0"/>
              <a:t>Programele nocive de tip "troian" sunt aplicaţii care efectuează diferite sarcini, ca de exemplu furtul parolelor, al diferitelor coduri prezente pe calculator, distribuirea necontrolată de emailuri, înregistrarea activităţilor desfăşurate pe calculator de către utilizator, etc.</a:t>
            </a:r>
            <a:endParaRPr lang="ru-RU" dirty="0"/>
          </a:p>
          <a:p>
            <a:endParaRPr lang="ru-RU" dirty="0"/>
          </a:p>
        </p:txBody>
      </p:sp>
    </p:spTree>
    <p:extLst>
      <p:ext uri="{BB962C8B-B14F-4D97-AF65-F5344CB8AC3E}">
        <p14:creationId xmlns:p14="http://schemas.microsoft.com/office/powerpoint/2010/main" val="319646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4D0CF-0584-417C-9B7A-21F7049306D7}"/>
              </a:ext>
            </a:extLst>
          </p:cNvPr>
          <p:cNvSpPr>
            <a:spLocks noGrp="1"/>
          </p:cNvSpPr>
          <p:nvPr>
            <p:ph type="title"/>
          </p:nvPr>
        </p:nvSpPr>
        <p:spPr>
          <a:xfrm>
            <a:off x="1443491" y="1268760"/>
            <a:ext cx="6571343" cy="584995"/>
          </a:xfrm>
        </p:spPr>
        <p:txBody>
          <a:bodyPr/>
          <a:lstStyle/>
          <a:p>
            <a:pPr algn="ctr"/>
            <a:r>
              <a:rPr lang="ro-RO" dirty="0"/>
              <a:t>Tipuri de Troieni</a:t>
            </a:r>
            <a:endParaRPr lang="ru-RU" dirty="0"/>
          </a:p>
        </p:txBody>
      </p:sp>
      <p:sp>
        <p:nvSpPr>
          <p:cNvPr id="4" name="Овал 3">
            <a:extLst>
              <a:ext uri="{FF2B5EF4-FFF2-40B4-BE49-F238E27FC236}">
                <a16:creationId xmlns:a16="http://schemas.microsoft.com/office/drawing/2014/main" id="{CB2A27CA-7D46-4435-898C-0E9D8FB2C9EB}"/>
              </a:ext>
            </a:extLst>
          </p:cNvPr>
          <p:cNvSpPr/>
          <p:nvPr/>
        </p:nvSpPr>
        <p:spPr>
          <a:xfrm>
            <a:off x="971600" y="2996952"/>
            <a:ext cx="1800200" cy="17281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o-RO" sz="2200" i="1" dirty="0"/>
              <a:t>backdoors</a:t>
            </a:r>
            <a:endParaRPr lang="ru-RU" sz="2200" dirty="0"/>
          </a:p>
        </p:txBody>
      </p:sp>
      <p:sp>
        <p:nvSpPr>
          <p:cNvPr id="5" name="Овал 4">
            <a:extLst>
              <a:ext uri="{FF2B5EF4-FFF2-40B4-BE49-F238E27FC236}">
                <a16:creationId xmlns:a16="http://schemas.microsoft.com/office/drawing/2014/main" id="{7F651CE7-974F-47A9-8638-6D7E9911B0A3}"/>
              </a:ext>
            </a:extLst>
          </p:cNvPr>
          <p:cNvSpPr/>
          <p:nvPr/>
        </p:nvSpPr>
        <p:spPr>
          <a:xfrm>
            <a:off x="6372200" y="2995634"/>
            <a:ext cx="1800200" cy="17281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o-RO" sz="2400" i="1" dirty="0"/>
              <a:t>password stealers </a:t>
            </a:r>
            <a:endParaRPr lang="ru-RU" sz="2400" dirty="0"/>
          </a:p>
        </p:txBody>
      </p:sp>
      <p:sp>
        <p:nvSpPr>
          <p:cNvPr id="6" name="Овал 5">
            <a:extLst>
              <a:ext uri="{FF2B5EF4-FFF2-40B4-BE49-F238E27FC236}">
                <a16:creationId xmlns:a16="http://schemas.microsoft.com/office/drawing/2014/main" id="{28CAF3C8-A59B-4F80-B882-41E2257D3A95}"/>
              </a:ext>
            </a:extLst>
          </p:cNvPr>
          <p:cNvSpPr/>
          <p:nvPr/>
        </p:nvSpPr>
        <p:spPr>
          <a:xfrm>
            <a:off x="3671900" y="2996952"/>
            <a:ext cx="1800200" cy="17281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o-RO" sz="2800" i="1" dirty="0"/>
              <a:t>bombe logice</a:t>
            </a:r>
            <a:endParaRPr lang="ru-RU" sz="2800" dirty="0"/>
          </a:p>
        </p:txBody>
      </p:sp>
    </p:spTree>
    <p:extLst>
      <p:ext uri="{BB962C8B-B14F-4D97-AF65-F5344CB8AC3E}">
        <p14:creationId xmlns:p14="http://schemas.microsoft.com/office/powerpoint/2010/main" val="236086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015AAC-821B-457B-8209-064E6C8678D9}"/>
              </a:ext>
            </a:extLst>
          </p:cNvPr>
          <p:cNvSpPr>
            <a:spLocks noGrp="1"/>
          </p:cNvSpPr>
          <p:nvPr>
            <p:ph type="title"/>
          </p:nvPr>
        </p:nvSpPr>
        <p:spPr>
          <a:xfrm>
            <a:off x="1475656" y="908720"/>
            <a:ext cx="6571343" cy="1008112"/>
          </a:xfrm>
        </p:spPr>
        <p:txBody>
          <a:bodyPr/>
          <a:lstStyle/>
          <a:p>
            <a:r>
              <a:rPr lang="ro-RO" dirty="0"/>
              <a:t>Top 5 cei mai periculoși viruși, viermi și troieni din istorie</a:t>
            </a:r>
            <a:endParaRPr lang="ru-RU" dirty="0"/>
          </a:p>
        </p:txBody>
      </p:sp>
      <p:pic>
        <p:nvPicPr>
          <p:cNvPr id="5" name="Рисунок 4">
            <a:extLst>
              <a:ext uri="{FF2B5EF4-FFF2-40B4-BE49-F238E27FC236}">
                <a16:creationId xmlns:a16="http://schemas.microsoft.com/office/drawing/2014/main" id="{E1BB8C92-72FE-4A09-8461-AC1F025C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597716" cy="3358460"/>
          </a:xfrm>
          <a:prstGeom prst="rect">
            <a:avLst/>
          </a:prstGeom>
        </p:spPr>
      </p:pic>
    </p:spTree>
    <p:extLst>
      <p:ext uri="{BB962C8B-B14F-4D97-AF65-F5344CB8AC3E}">
        <p14:creationId xmlns:p14="http://schemas.microsoft.com/office/powerpoint/2010/main" val="404024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AA66D-66F8-4CB7-9F53-D75B54E5979F}"/>
              </a:ext>
            </a:extLst>
          </p:cNvPr>
          <p:cNvSpPr>
            <a:spLocks noGrp="1"/>
          </p:cNvSpPr>
          <p:nvPr>
            <p:ph type="title"/>
          </p:nvPr>
        </p:nvSpPr>
        <p:spPr>
          <a:xfrm>
            <a:off x="1443491" y="1268760"/>
            <a:ext cx="6571343" cy="584995"/>
          </a:xfrm>
        </p:spPr>
        <p:txBody>
          <a:bodyPr/>
          <a:lstStyle/>
          <a:p>
            <a:pPr algn="ctr"/>
            <a:r>
              <a:rPr lang="ro-RO" b="1" dirty="0"/>
              <a:t>Mydoom</a:t>
            </a:r>
            <a:endParaRPr lang="ru-RU" dirty="0"/>
          </a:p>
        </p:txBody>
      </p:sp>
      <p:sp>
        <p:nvSpPr>
          <p:cNvPr id="3" name="Объект 2">
            <a:extLst>
              <a:ext uri="{FF2B5EF4-FFF2-40B4-BE49-F238E27FC236}">
                <a16:creationId xmlns:a16="http://schemas.microsoft.com/office/drawing/2014/main" id="{1777FCF6-BF5C-4FF8-BB0C-1E857AFF82E9}"/>
              </a:ext>
            </a:extLst>
          </p:cNvPr>
          <p:cNvSpPr>
            <a:spLocks noGrp="1"/>
          </p:cNvSpPr>
          <p:nvPr>
            <p:ph idx="1"/>
          </p:nvPr>
        </p:nvSpPr>
        <p:spPr/>
        <p:txBody>
          <a:bodyPr/>
          <a:lstStyle/>
          <a:p>
            <a:endParaRPr lang="ru-RU"/>
          </a:p>
        </p:txBody>
      </p:sp>
      <p:pic>
        <p:nvPicPr>
          <p:cNvPr id="4" name="Рисунок 3" descr="Image result for mydoom virus">
            <a:extLst>
              <a:ext uri="{FF2B5EF4-FFF2-40B4-BE49-F238E27FC236}">
                <a16:creationId xmlns:a16="http://schemas.microsoft.com/office/drawing/2014/main" id="{78E45B59-26DD-42AE-99DC-A4C3B9C277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4472" y="2204864"/>
            <a:ext cx="6509380" cy="4413498"/>
          </a:xfrm>
          <a:prstGeom prst="rect">
            <a:avLst/>
          </a:prstGeom>
          <a:noFill/>
          <a:ln>
            <a:noFill/>
          </a:ln>
        </p:spPr>
      </p:pic>
    </p:spTree>
    <p:extLst>
      <p:ext uri="{BB962C8B-B14F-4D97-AF65-F5344CB8AC3E}">
        <p14:creationId xmlns:p14="http://schemas.microsoft.com/office/powerpoint/2010/main" val="2472416441"/>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254</TotalTime>
  <Words>281</Words>
  <Application>Microsoft Office PowerPoint</Application>
  <PresentationFormat>On-screen Show (4:3)</PresentationFormat>
  <Paragraphs>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Галерея</vt:lpstr>
      <vt:lpstr>Viruși. Viermi. troieni. Cum recunoști un calculator virusat?</vt:lpstr>
      <vt:lpstr>PowerPoint Presentation</vt:lpstr>
      <vt:lpstr>Viruși</vt:lpstr>
      <vt:lpstr>Câteva dintre efectele pe care le generează virușii software: </vt:lpstr>
      <vt:lpstr>Viermii</vt:lpstr>
      <vt:lpstr>Troienii</vt:lpstr>
      <vt:lpstr>Tipuri de Troieni</vt:lpstr>
      <vt:lpstr>Top 5 cei mai periculoși viruși, viermi și troieni din istorie</vt:lpstr>
      <vt:lpstr>Mydoom</vt:lpstr>
      <vt:lpstr>Nimda</vt:lpstr>
      <vt:lpstr>Melissa</vt:lpstr>
      <vt:lpstr>I love you </vt:lpstr>
      <vt:lpstr>Conficker</vt:lpstr>
      <vt:lpstr>PowerPoint Presentation</vt:lpstr>
      <vt:lpstr>Erori în utilizarea aplicațiilor</vt:lpstr>
      <vt:lpstr>Memoria operativă încărcată</vt:lpstr>
      <vt:lpstr>Nu se deschide task manager</vt:lpstr>
      <vt:lpstr>Erori și notificări</vt:lpstr>
      <vt:lpstr>Publicitate enervantă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recunoști un calculator virusat?</dc:title>
  <dc:creator>DANIEL-PC</dc:creator>
  <cp:lastModifiedBy>Daniel Spataru</cp:lastModifiedBy>
  <cp:revision>31</cp:revision>
  <dcterms:created xsi:type="dcterms:W3CDTF">2018-10-14T17:31:13Z</dcterms:created>
  <dcterms:modified xsi:type="dcterms:W3CDTF">2018-10-21T07:28:04Z</dcterms:modified>
</cp:coreProperties>
</file>