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>
        <p:scale>
          <a:sx n="125" d="100"/>
          <a:sy n="125" d="100"/>
        </p:scale>
        <p:origin x="365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Perez" userId="3f76297d7d018a13" providerId="LiveId" clId="{AE0C90E5-F101-40EC-A6C2-E0C5700C8E7C}"/>
    <pc:docChg chg="modSld">
      <pc:chgData name="Daniel Perez" userId="3f76297d7d018a13" providerId="LiveId" clId="{AE0C90E5-F101-40EC-A6C2-E0C5700C8E7C}" dt="2023-12-07T22:07:58.398" v="11" actId="1076"/>
      <pc:docMkLst>
        <pc:docMk/>
      </pc:docMkLst>
      <pc:sldChg chg="modSp mod">
        <pc:chgData name="Daniel Perez" userId="3f76297d7d018a13" providerId="LiveId" clId="{AE0C90E5-F101-40EC-A6C2-E0C5700C8E7C}" dt="2023-12-07T22:07:24.962" v="9" actId="14100"/>
        <pc:sldMkLst>
          <pc:docMk/>
          <pc:sldMk cId="0" sldId="267"/>
        </pc:sldMkLst>
        <pc:spChg chg="mod">
          <ac:chgData name="Daniel Perez" userId="3f76297d7d018a13" providerId="LiveId" clId="{AE0C90E5-F101-40EC-A6C2-E0C5700C8E7C}" dt="2023-12-07T22:07:08.462" v="7" actId="1076"/>
          <ac:spMkLst>
            <pc:docMk/>
            <pc:sldMk cId="0" sldId="267"/>
            <ac:spMk id="684" creationId="{00000000-0000-0000-0000-000000000000}"/>
          </ac:spMkLst>
        </pc:spChg>
        <pc:picChg chg="mod">
          <ac:chgData name="Daniel Perez" userId="3f76297d7d018a13" providerId="LiveId" clId="{AE0C90E5-F101-40EC-A6C2-E0C5700C8E7C}" dt="2023-12-07T22:07:24.962" v="9" actId="14100"/>
          <ac:picMkLst>
            <pc:docMk/>
            <pc:sldMk cId="0" sldId="267"/>
            <ac:picMk id="682" creationId="{00000000-0000-0000-0000-000000000000}"/>
          </ac:picMkLst>
        </pc:picChg>
        <pc:picChg chg="mod">
          <ac:chgData name="Daniel Perez" userId="3f76297d7d018a13" providerId="LiveId" clId="{AE0C90E5-F101-40EC-A6C2-E0C5700C8E7C}" dt="2023-12-07T22:07:09.708" v="8" actId="1076"/>
          <ac:picMkLst>
            <pc:docMk/>
            <pc:sldMk cId="0" sldId="267"/>
            <ac:picMk id="683" creationId="{00000000-0000-0000-0000-000000000000}"/>
          </ac:picMkLst>
        </pc:picChg>
      </pc:sldChg>
      <pc:sldChg chg="modSp mod">
        <pc:chgData name="Daniel Perez" userId="3f76297d7d018a13" providerId="LiveId" clId="{AE0C90E5-F101-40EC-A6C2-E0C5700C8E7C}" dt="2023-12-07T22:07:40.023" v="10" actId="1076"/>
        <pc:sldMkLst>
          <pc:docMk/>
          <pc:sldMk cId="0" sldId="268"/>
        </pc:sldMkLst>
        <pc:spChg chg="mod">
          <ac:chgData name="Daniel Perez" userId="3f76297d7d018a13" providerId="LiveId" clId="{AE0C90E5-F101-40EC-A6C2-E0C5700C8E7C}" dt="2023-12-07T22:07:40.023" v="10" actId="1076"/>
          <ac:spMkLst>
            <pc:docMk/>
            <pc:sldMk cId="0" sldId="268"/>
            <ac:spMk id="692" creationId="{00000000-0000-0000-0000-000000000000}"/>
          </ac:spMkLst>
        </pc:spChg>
      </pc:sldChg>
      <pc:sldChg chg="modSp mod">
        <pc:chgData name="Daniel Perez" userId="3f76297d7d018a13" providerId="LiveId" clId="{AE0C90E5-F101-40EC-A6C2-E0C5700C8E7C}" dt="2023-12-07T22:07:58.398" v="11" actId="1076"/>
        <pc:sldMkLst>
          <pc:docMk/>
          <pc:sldMk cId="0" sldId="269"/>
        </pc:sldMkLst>
        <pc:spChg chg="mod">
          <ac:chgData name="Daniel Perez" userId="3f76297d7d018a13" providerId="LiveId" clId="{AE0C90E5-F101-40EC-A6C2-E0C5700C8E7C}" dt="2023-12-07T22:07:58.398" v="11" actId="1076"/>
          <ac:spMkLst>
            <pc:docMk/>
            <pc:sldMk cId="0" sldId="269"/>
            <ac:spMk id="69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a2a114a57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a2a114a57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a2a114a574_4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a2a114a574_4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a2a114a574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a2a114a574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a2a114a574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a2a114a574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a2a114a5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a2a114a5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a2a114a574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2a2a114a574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2a2a114a574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2a2a114a574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a2a114a574_4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a2a114a574_4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a2a114a574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a2a114a574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c547cbf63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c547cbf63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34e7019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34e7019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d4aa40ca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ed4aa40ca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ddbf32523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ddbf32523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a2a114a574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a2a114a574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a2a114a5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a2a114a5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a2a114a574_4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a2a114a574_4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o5hYL9vxN8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olecularsciences.org/content/difference-between-scalability-elasticity-high-availability-and-agility-in-the-context-of-amazon-cloud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edium.com/@liams_o/scalability-in-amazon-web-services-4464e415b616" TargetMode="External"/><Relationship Id="rId5" Type="http://schemas.openxmlformats.org/officeDocument/2006/relationships/hyperlink" Target="https://doi.org/10.1063/1.4977405" TargetMode="External"/><Relationship Id="rId4" Type="http://schemas.openxmlformats.org/officeDocument/2006/relationships/hyperlink" Target="https://www.missioncloud.com/blog/horizontal-vs-vertical-scaling-which-is-right-for-your-ap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7250" y="1487250"/>
            <a:ext cx="47010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/>
              <a:t>Arquitectura para Sistemas de Información con una  Alta Demanda en Bases de Datos en AWS</a:t>
            </a:r>
            <a:endParaRPr sz="39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262700" y="44383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DANIEL ESTEBAN PEREZ BOHORQUEZ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JUAN FRANCISCO TERAN ROMAN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7264068" y="2400411"/>
            <a:ext cx="1811510" cy="1042747"/>
          </a:xfrm>
          <a:custGeom>
            <a:avLst/>
            <a:gdLst/>
            <a:ahLst/>
            <a:cxnLst/>
            <a:rect l="l" t="t" r="r" b="b"/>
            <a:pathLst>
              <a:path w="79261" h="46572" extrusionOk="0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4758122" y="1224105"/>
            <a:ext cx="1876681" cy="2361556"/>
            <a:chOff x="2616388" y="1504175"/>
            <a:chExt cx="2082425" cy="2675075"/>
          </a:xfrm>
        </p:grpSpPr>
        <p:sp>
          <p:nvSpPr>
            <p:cNvPr id="58" name="Google Shape;58;p13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" name="Google Shape;61;p13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2" name="Google Shape;62;p13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" name="Google Shape;118;p13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3"/>
          <p:cNvSpPr/>
          <p:nvPr/>
        </p:nvSpPr>
        <p:spPr>
          <a:xfrm>
            <a:off x="7519894" y="1568366"/>
            <a:ext cx="1287974" cy="1706377"/>
          </a:xfrm>
          <a:custGeom>
            <a:avLst/>
            <a:gdLst/>
            <a:ahLst/>
            <a:cxnLst/>
            <a:rect l="l" t="t" r="r" b="b"/>
            <a:pathLst>
              <a:path w="52721" h="71307" extrusionOk="0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7513200" y="1189965"/>
            <a:ext cx="1301362" cy="756762"/>
          </a:xfrm>
          <a:custGeom>
            <a:avLst/>
            <a:gdLst/>
            <a:ahLst/>
            <a:cxnLst/>
            <a:rect l="l" t="t" r="r" b="b"/>
            <a:pathLst>
              <a:path w="53269" h="31624" extrusionOk="0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7540830" y="1684026"/>
            <a:ext cx="591059" cy="371561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7540830" y="1736173"/>
            <a:ext cx="591059" cy="371848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7540830" y="1788606"/>
            <a:ext cx="591059" cy="371561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7540830" y="1841039"/>
            <a:ext cx="591059" cy="371561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7540830" y="1893473"/>
            <a:ext cx="591059" cy="371537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7540830" y="1986925"/>
            <a:ext cx="591059" cy="371561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540830" y="2039358"/>
            <a:ext cx="591059" cy="371537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7540830" y="2091480"/>
            <a:ext cx="591059" cy="371848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7540830" y="2143914"/>
            <a:ext cx="591059" cy="371561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7540830" y="2196347"/>
            <a:ext cx="591059" cy="371561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7540830" y="2289799"/>
            <a:ext cx="591059" cy="371561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7540830" y="2342233"/>
            <a:ext cx="591059" cy="371561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7540830" y="2394666"/>
            <a:ext cx="591059" cy="371537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7540830" y="2446788"/>
            <a:ext cx="591059" cy="371848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7540830" y="2499222"/>
            <a:ext cx="591059" cy="371561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"/>
          <p:cNvSpPr/>
          <p:nvPr/>
        </p:nvSpPr>
        <p:spPr>
          <a:xfrm>
            <a:off x="7540830" y="2592674"/>
            <a:ext cx="591059" cy="371561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7540830" y="2645107"/>
            <a:ext cx="591059" cy="371561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7540830" y="2697541"/>
            <a:ext cx="591059" cy="371561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>
            <a:off x="7540830" y="2749974"/>
            <a:ext cx="591059" cy="371537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>
            <a:off x="7540830" y="2802120"/>
            <a:ext cx="591059" cy="371824"/>
          </a:xfrm>
          <a:custGeom>
            <a:avLst/>
            <a:gdLst/>
            <a:ahLst/>
            <a:cxnLst/>
            <a:rect l="l" t="t" r="r" b="b"/>
            <a:pathLst>
              <a:path w="24194" h="15538" extrusionOk="0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8195873" y="1684026"/>
            <a:ext cx="590766" cy="371561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>
            <a:off x="8195873" y="1736173"/>
            <a:ext cx="590766" cy="371848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>
            <a:off x="8195873" y="1788606"/>
            <a:ext cx="590766" cy="371561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>
            <a:off x="8195873" y="1841039"/>
            <a:ext cx="590766" cy="371561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8195873" y="1893473"/>
            <a:ext cx="590766" cy="371537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3"/>
          <p:cNvSpPr/>
          <p:nvPr/>
        </p:nvSpPr>
        <p:spPr>
          <a:xfrm>
            <a:off x="8195873" y="1986925"/>
            <a:ext cx="590766" cy="371561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8195873" y="2039358"/>
            <a:ext cx="590766" cy="371537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8195873" y="2091480"/>
            <a:ext cx="590766" cy="371848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8195873" y="2143914"/>
            <a:ext cx="590766" cy="371561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"/>
          <p:cNvSpPr/>
          <p:nvPr/>
        </p:nvSpPr>
        <p:spPr>
          <a:xfrm>
            <a:off x="8195873" y="2196347"/>
            <a:ext cx="590766" cy="371561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"/>
          <p:cNvSpPr/>
          <p:nvPr/>
        </p:nvSpPr>
        <p:spPr>
          <a:xfrm>
            <a:off x="8195873" y="2289799"/>
            <a:ext cx="590766" cy="371561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"/>
          <p:cNvSpPr/>
          <p:nvPr/>
        </p:nvSpPr>
        <p:spPr>
          <a:xfrm>
            <a:off x="8195873" y="2342233"/>
            <a:ext cx="590766" cy="371561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8195873" y="2394666"/>
            <a:ext cx="590766" cy="371537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"/>
          <p:cNvSpPr/>
          <p:nvPr/>
        </p:nvSpPr>
        <p:spPr>
          <a:xfrm>
            <a:off x="8195873" y="2446788"/>
            <a:ext cx="590766" cy="371848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"/>
          <p:cNvSpPr/>
          <p:nvPr/>
        </p:nvSpPr>
        <p:spPr>
          <a:xfrm>
            <a:off x="8195873" y="2499222"/>
            <a:ext cx="590766" cy="371561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"/>
          <p:cNvSpPr/>
          <p:nvPr/>
        </p:nvSpPr>
        <p:spPr>
          <a:xfrm>
            <a:off x="8195873" y="2592674"/>
            <a:ext cx="590766" cy="371561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"/>
          <p:cNvSpPr/>
          <p:nvPr/>
        </p:nvSpPr>
        <p:spPr>
          <a:xfrm>
            <a:off x="8195873" y="2645107"/>
            <a:ext cx="590766" cy="371561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"/>
          <p:cNvSpPr/>
          <p:nvPr/>
        </p:nvSpPr>
        <p:spPr>
          <a:xfrm>
            <a:off x="8195873" y="2697541"/>
            <a:ext cx="590766" cy="371561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"/>
          <p:cNvSpPr/>
          <p:nvPr/>
        </p:nvSpPr>
        <p:spPr>
          <a:xfrm>
            <a:off x="8195873" y="2749974"/>
            <a:ext cx="590766" cy="371537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8195873" y="2802120"/>
            <a:ext cx="590766" cy="371824"/>
          </a:xfrm>
          <a:custGeom>
            <a:avLst/>
            <a:gdLst/>
            <a:ahLst/>
            <a:cxnLst/>
            <a:rect l="l" t="t" r="r" b="b"/>
            <a:pathLst>
              <a:path w="24182" h="15538" extrusionOk="0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3"/>
          <p:cNvGrpSpPr/>
          <p:nvPr/>
        </p:nvGrpSpPr>
        <p:grpSpPr>
          <a:xfrm>
            <a:off x="7258638" y="1048268"/>
            <a:ext cx="1811708" cy="1528856"/>
            <a:chOff x="5553063" y="1487604"/>
            <a:chExt cx="1981525" cy="1707075"/>
          </a:xfrm>
        </p:grpSpPr>
        <p:sp>
          <p:nvSpPr>
            <p:cNvPr id="168" name="Google Shape;168;p13"/>
            <p:cNvSpPr/>
            <p:nvPr/>
          </p:nvSpPr>
          <p:spPr>
            <a:xfrm>
              <a:off x="5563488" y="2071829"/>
              <a:ext cx="1960975" cy="1122850"/>
            </a:xfrm>
            <a:custGeom>
              <a:avLst/>
              <a:gdLst/>
              <a:ahLst/>
              <a:cxnLst/>
              <a:rect l="l" t="t" r="r" b="b"/>
              <a:pathLst>
                <a:path w="78439" h="44914" extrusionOk="0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5553063" y="1487604"/>
              <a:ext cx="1981525" cy="1164300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13"/>
          <p:cNvSpPr/>
          <p:nvPr/>
        </p:nvSpPr>
        <p:spPr>
          <a:xfrm>
            <a:off x="6027564" y="1176998"/>
            <a:ext cx="225600" cy="221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6171410" y="894262"/>
            <a:ext cx="169500" cy="1659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3"/>
          <p:cNvSpPr/>
          <p:nvPr/>
        </p:nvSpPr>
        <p:spPr>
          <a:xfrm>
            <a:off x="6432379" y="962688"/>
            <a:ext cx="191100" cy="187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5555287" y="124150"/>
            <a:ext cx="209700" cy="180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"/>
          <p:cNvSpPr/>
          <p:nvPr/>
        </p:nvSpPr>
        <p:spPr>
          <a:xfrm>
            <a:off x="5886580" y="242542"/>
            <a:ext cx="176700" cy="152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3"/>
          <p:cNvSpPr/>
          <p:nvPr/>
        </p:nvSpPr>
        <p:spPr>
          <a:xfrm>
            <a:off x="6993332" y="944956"/>
            <a:ext cx="105000" cy="1029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6251815" y="169554"/>
            <a:ext cx="142500" cy="1227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6582967" y="377569"/>
            <a:ext cx="116100" cy="999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"/>
          <p:cNvSpPr/>
          <p:nvPr/>
        </p:nvSpPr>
        <p:spPr>
          <a:xfrm>
            <a:off x="7362673" y="1060199"/>
            <a:ext cx="73200" cy="72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"/>
          <p:cNvSpPr/>
          <p:nvPr/>
        </p:nvSpPr>
        <p:spPr>
          <a:xfrm>
            <a:off x="7557619" y="1077854"/>
            <a:ext cx="55500" cy="54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3"/>
          <p:cNvSpPr/>
          <p:nvPr/>
        </p:nvSpPr>
        <p:spPr>
          <a:xfrm>
            <a:off x="7641535" y="1238663"/>
            <a:ext cx="55500" cy="54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7774806" y="1260426"/>
            <a:ext cx="55500" cy="54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2"/>
          <p:cNvSpPr txBox="1">
            <a:spLocks noGrp="1"/>
          </p:cNvSpPr>
          <p:nvPr>
            <p:ph type="title"/>
          </p:nvPr>
        </p:nvSpPr>
        <p:spPr>
          <a:xfrm>
            <a:off x="4274975" y="130525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ARQUITECTURA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PROTOTIPO</a:t>
            </a:r>
            <a:endParaRPr/>
          </a:p>
        </p:txBody>
      </p:sp>
      <p:pic>
        <p:nvPicPr>
          <p:cNvPr id="668" name="Google Shape;6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225" y="595150"/>
            <a:ext cx="6516436" cy="4548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22"/>
          <p:cNvSpPr txBox="1">
            <a:spLocks noGrp="1"/>
          </p:cNvSpPr>
          <p:nvPr>
            <p:ph type="title"/>
          </p:nvPr>
        </p:nvSpPr>
        <p:spPr>
          <a:xfrm>
            <a:off x="-2437625" y="234725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ARQUITECTURA SOLUCIÓN</a:t>
            </a:r>
            <a:endParaRPr/>
          </a:p>
        </p:txBody>
      </p:sp>
      <p:cxnSp>
        <p:nvCxnSpPr>
          <p:cNvPr id="670" name="Google Shape;670;p22"/>
          <p:cNvCxnSpPr/>
          <p:nvPr/>
        </p:nvCxnSpPr>
        <p:spPr>
          <a:xfrm flipH="1">
            <a:off x="6425950" y="608675"/>
            <a:ext cx="1149900" cy="9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1" name="Google Shape;671;p22"/>
          <p:cNvCxnSpPr/>
          <p:nvPr/>
        </p:nvCxnSpPr>
        <p:spPr>
          <a:xfrm flipH="1">
            <a:off x="6716325" y="980375"/>
            <a:ext cx="1486800" cy="190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2" name="Google Shape;672;p22"/>
          <p:cNvCxnSpPr/>
          <p:nvPr/>
        </p:nvCxnSpPr>
        <p:spPr>
          <a:xfrm flipH="1">
            <a:off x="4881000" y="329900"/>
            <a:ext cx="2276700" cy="78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3"/>
          <p:cNvSpPr txBox="1">
            <a:spLocks noGrp="1"/>
          </p:cNvSpPr>
          <p:nvPr>
            <p:ph type="title"/>
          </p:nvPr>
        </p:nvSpPr>
        <p:spPr>
          <a:xfrm>
            <a:off x="772275" y="198065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5000"/>
              <a:t>EXPERIMENTO</a:t>
            </a:r>
            <a:endParaRPr sz="5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623" y="0"/>
            <a:ext cx="564718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924" y="2571750"/>
            <a:ext cx="5862577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24"/>
          <p:cNvSpPr/>
          <p:nvPr/>
        </p:nvSpPr>
        <p:spPr>
          <a:xfrm>
            <a:off x="3526052" y="595350"/>
            <a:ext cx="76500" cy="445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5"/>
          <p:cNvSpPr txBox="1">
            <a:spLocks noGrp="1"/>
          </p:cNvSpPr>
          <p:nvPr>
            <p:ph type="title"/>
          </p:nvPr>
        </p:nvSpPr>
        <p:spPr>
          <a:xfrm rot="-5400000">
            <a:off x="-765575" y="1683400"/>
            <a:ext cx="2471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CPU UTLIZATION</a:t>
            </a:r>
            <a:endParaRPr/>
          </a:p>
        </p:txBody>
      </p:sp>
      <p:pic>
        <p:nvPicPr>
          <p:cNvPr id="690" name="Google Shape;6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200" y="0"/>
            <a:ext cx="5438023" cy="23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9200" y="2617400"/>
            <a:ext cx="5691323" cy="2439621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25"/>
          <p:cNvSpPr/>
          <p:nvPr/>
        </p:nvSpPr>
        <p:spPr>
          <a:xfrm>
            <a:off x="3358250" y="604121"/>
            <a:ext cx="76500" cy="445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Google Shape;6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475" y="0"/>
            <a:ext cx="5483723" cy="23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6625" y="2411575"/>
            <a:ext cx="5483725" cy="25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26"/>
          <p:cNvSpPr/>
          <p:nvPr/>
        </p:nvSpPr>
        <p:spPr>
          <a:xfrm>
            <a:off x="3854335" y="132988"/>
            <a:ext cx="76500" cy="445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 rot="-5400000">
            <a:off x="-3262025" y="203955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READ LATENCY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25" y="152400"/>
            <a:ext cx="223487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1875" y="152400"/>
            <a:ext cx="223487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8274" y="152400"/>
            <a:ext cx="22348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8"/>
          <p:cNvSpPr txBox="1"/>
          <p:nvPr/>
        </p:nvSpPr>
        <p:spPr>
          <a:xfrm>
            <a:off x="328825" y="2551350"/>
            <a:ext cx="994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chemeClr val="hlink"/>
                </a:solidFill>
                <a:hlinkClick r:id="rId3"/>
              </a:rPr>
              <a:t>https://www.youtube.com/watch?v=5o5hYL9vxN8</a:t>
            </a:r>
            <a:endParaRPr sz="3000"/>
          </a:p>
        </p:txBody>
      </p:sp>
      <p:sp>
        <p:nvSpPr>
          <p:cNvPr id="713" name="Google Shape;713;p28"/>
          <p:cNvSpPr txBox="1">
            <a:spLocks noGrp="1"/>
          </p:cNvSpPr>
          <p:nvPr>
            <p:ph type="title"/>
          </p:nvPr>
        </p:nvSpPr>
        <p:spPr>
          <a:xfrm>
            <a:off x="514800" y="103775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800"/>
              <a:t>VIDEO COMPARACION DE PROTOTIPOS EN AMBIENTE AWS Y PHP</a:t>
            </a:r>
            <a:endParaRPr sz="3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9"/>
          <p:cNvSpPr txBox="1">
            <a:spLocks noGrp="1"/>
          </p:cNvSpPr>
          <p:nvPr>
            <p:ph type="title"/>
          </p:nvPr>
        </p:nvSpPr>
        <p:spPr>
          <a:xfrm>
            <a:off x="697675" y="12335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800"/>
              <a:t>CONCLUSIONES</a:t>
            </a:r>
            <a:endParaRPr sz="3800"/>
          </a:p>
        </p:txBody>
      </p:sp>
      <p:sp>
        <p:nvSpPr>
          <p:cNvPr id="719" name="Google Shape;719;p29"/>
          <p:cNvSpPr txBox="1"/>
          <p:nvPr/>
        </p:nvSpPr>
        <p:spPr>
          <a:xfrm>
            <a:off x="777025" y="21888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Escalabilidad</a:t>
            </a:r>
            <a:endParaRPr sz="12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0" name="Google Shape;720;p29"/>
          <p:cNvSpPr txBox="1"/>
          <p:nvPr/>
        </p:nvSpPr>
        <p:spPr>
          <a:xfrm>
            <a:off x="1167975" y="3791500"/>
            <a:ext cx="371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Alta disponibilidad</a:t>
            </a:r>
            <a:endParaRPr sz="12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1" name="Google Shape;721;p29"/>
          <p:cNvSpPr txBox="1"/>
          <p:nvPr/>
        </p:nvSpPr>
        <p:spPr>
          <a:xfrm>
            <a:off x="6144875" y="3791500"/>
            <a:ext cx="5915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Mejor rendimiento</a:t>
            </a:r>
            <a:endParaRPr sz="12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29"/>
          <p:cNvSpPr txBox="1"/>
          <p:nvPr/>
        </p:nvSpPr>
        <p:spPr>
          <a:xfrm>
            <a:off x="1668775" y="1385900"/>
            <a:ext cx="617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Alta demanda en bases de datos transaccionales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3" name="Google Shape;7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350" y="2624149"/>
            <a:ext cx="819727" cy="819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550" y="4160799"/>
            <a:ext cx="819727" cy="819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150" y="4160799"/>
            <a:ext cx="819727" cy="819727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29"/>
          <p:cNvSpPr txBox="1"/>
          <p:nvPr/>
        </p:nvSpPr>
        <p:spPr>
          <a:xfrm>
            <a:off x="4287450" y="2188875"/>
            <a:ext cx="417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Menor costo</a:t>
            </a:r>
            <a:endParaRPr sz="12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7" name="Google Shape;7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013" y="2624149"/>
            <a:ext cx="819727" cy="819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0"/>
          <p:cNvSpPr txBox="1">
            <a:spLocks noGrp="1"/>
          </p:cNvSpPr>
          <p:nvPr>
            <p:ph type="title"/>
          </p:nvPr>
        </p:nvSpPr>
        <p:spPr>
          <a:xfrm>
            <a:off x="514800" y="189925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BIBLIOGRAFIA</a:t>
            </a:r>
            <a:endParaRPr sz="3800"/>
          </a:p>
        </p:txBody>
      </p:sp>
      <p:sp>
        <p:nvSpPr>
          <p:cNvPr id="733" name="Google Shape;733;p30"/>
          <p:cNvSpPr txBox="1"/>
          <p:nvPr/>
        </p:nvSpPr>
        <p:spPr>
          <a:xfrm>
            <a:off x="1028100" y="864300"/>
            <a:ext cx="76011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Molecularsciences.org. (s/f). Difference between scalability, elasticity, high availability, and agility in the context of Amazon Cloud. Recuperado el 20 de octubre de 2023, de URL: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https://molecularsciences.org/content/difference-between-scalability-elasticity-high-availability-and-agility-in-the-context-of-amazon-cloud/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Missioncloud.com. (s/f). Horizontal vs. Vertical scaling: Which is right for your app? Recuperado el 20 de octubre de 2023, de URL: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https://www.missioncloud.com/blog/horizontal-vs-vertical-scaling-which-is-right-for-your-app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Zhiguo Wang, Zhiqiang Wei, Hao Liu; Research on high availability architecture of SQL and NoSQL. AIP Conf. Proc. 13 March 2017; 1820 (1): 090021. Recuperado el 3 de diciembre de 2023, de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https://doi.org/10.1063/1.4977405</a:t>
            </a:r>
            <a:br>
              <a:rPr lang="en-GB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Williams, O. (24 de noviembre de 2016). "Scalability in Amazon Web Services." Medium. Recuperado de URL: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https://medium.com/@liams_o/scalability-in-amazon-web-services-4464e415b616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4"/>
          <p:cNvGrpSpPr/>
          <p:nvPr/>
        </p:nvGrpSpPr>
        <p:grpSpPr>
          <a:xfrm>
            <a:off x="2493112" y="1257953"/>
            <a:ext cx="2021531" cy="3005600"/>
            <a:chOff x="2493112" y="1257953"/>
            <a:chExt cx="2021531" cy="3005600"/>
          </a:xfrm>
        </p:grpSpPr>
        <p:sp>
          <p:nvSpPr>
            <p:cNvPr id="187" name="Google Shape;187;p14"/>
            <p:cNvSpPr/>
            <p:nvPr/>
          </p:nvSpPr>
          <p:spPr>
            <a:xfrm>
              <a:off x="2493112" y="1257953"/>
              <a:ext cx="1501875" cy="3005600"/>
            </a:xfrm>
            <a:custGeom>
              <a:avLst/>
              <a:gdLst/>
              <a:ahLst/>
              <a:cxnLst/>
              <a:rect l="l" t="t" r="r" b="b"/>
              <a:pathLst>
                <a:path w="60075" h="120224" extrusionOk="0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88" name="Google Shape;188;p14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14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14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4"/>
            <p:cNvCxnSpPr/>
            <p:nvPr/>
          </p:nvCxnSpPr>
          <p:spPr>
            <a:xfrm rot="10800000">
              <a:off x="3957843" y="4254027"/>
              <a:ext cx="5568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2" name="Google Shape;192;p14"/>
            <p:cNvSpPr/>
            <p:nvPr/>
          </p:nvSpPr>
          <p:spPr>
            <a:xfrm>
              <a:off x="2493112" y="1257953"/>
              <a:ext cx="1501875" cy="3005600"/>
            </a:xfrm>
            <a:custGeom>
              <a:avLst/>
              <a:gdLst/>
              <a:ahLst/>
              <a:cxnLst/>
              <a:rect l="l" t="t" r="r" b="b"/>
              <a:pathLst>
                <a:path w="60075" h="120224" extrusionOk="0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93" name="Google Shape;193;p14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14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14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14"/>
            <p:cNvCxnSpPr/>
            <p:nvPr/>
          </p:nvCxnSpPr>
          <p:spPr>
            <a:xfrm rot="10800000">
              <a:off x="3981843" y="4254027"/>
              <a:ext cx="532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7" name="Google Shape;197;p14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Nicho/Problemas</a:t>
            </a:r>
            <a:endParaRPr/>
          </a:p>
        </p:txBody>
      </p:sp>
      <p:grpSp>
        <p:nvGrpSpPr>
          <p:cNvPr id="198" name="Google Shape;198;p14"/>
          <p:cNvGrpSpPr/>
          <p:nvPr/>
        </p:nvGrpSpPr>
        <p:grpSpPr>
          <a:xfrm>
            <a:off x="872982" y="1250203"/>
            <a:ext cx="2430606" cy="3122348"/>
            <a:chOff x="2616388" y="1504175"/>
            <a:chExt cx="2082425" cy="2675075"/>
          </a:xfrm>
        </p:grpSpPr>
        <p:sp>
          <p:nvSpPr>
            <p:cNvPr id="199" name="Google Shape;199;p14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" name="Google Shape;202;p14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203" name="Google Shape;203;p14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4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4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4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4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4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4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4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4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4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4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4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4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4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4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4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4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4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4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4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9" name="Google Shape;259;p14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14"/>
          <p:cNvGrpSpPr/>
          <p:nvPr/>
        </p:nvGrpSpPr>
        <p:grpSpPr>
          <a:xfrm>
            <a:off x="4514643" y="2001759"/>
            <a:ext cx="3756117" cy="770424"/>
            <a:chOff x="4514643" y="2001759"/>
            <a:chExt cx="3756117" cy="770424"/>
          </a:xfrm>
        </p:grpSpPr>
        <p:sp>
          <p:nvSpPr>
            <p:cNvPr id="267" name="Google Shape;267;p14"/>
            <p:cNvSpPr/>
            <p:nvPr/>
          </p:nvSpPr>
          <p:spPr>
            <a:xfrm>
              <a:off x="4514643" y="2096271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" name="Google Shape;268;p14"/>
            <p:cNvGrpSpPr/>
            <p:nvPr/>
          </p:nvGrpSpPr>
          <p:grpSpPr>
            <a:xfrm>
              <a:off x="5277960" y="2001759"/>
              <a:ext cx="2992800" cy="770424"/>
              <a:chOff x="5277960" y="2001759"/>
              <a:chExt cx="2992800" cy="770424"/>
            </a:xfrm>
          </p:grpSpPr>
          <p:sp>
            <p:nvSpPr>
              <p:cNvPr id="269" name="Google Shape;269;p14"/>
              <p:cNvSpPr txBox="1"/>
              <p:nvPr/>
            </p:nvSpPr>
            <p:spPr>
              <a:xfrm flipH="1">
                <a:off x="5277960" y="2001759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Gestión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70" name="Google Shape;270;p14"/>
              <p:cNvSpPr txBox="1"/>
              <p:nvPr/>
            </p:nvSpPr>
            <p:spPr>
              <a:xfrm flipH="1">
                <a:off x="5277960" y="2245083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Correcto manejo para ahorrar recursos.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71" name="Google Shape;271;p14"/>
          <p:cNvGrpSpPr/>
          <p:nvPr/>
        </p:nvGrpSpPr>
        <p:grpSpPr>
          <a:xfrm>
            <a:off x="4514643" y="2946517"/>
            <a:ext cx="3756117" cy="770424"/>
            <a:chOff x="4514643" y="2946517"/>
            <a:chExt cx="3756117" cy="770424"/>
          </a:xfrm>
        </p:grpSpPr>
        <p:sp>
          <p:nvSpPr>
            <p:cNvPr id="272" name="Google Shape;272;p14"/>
            <p:cNvSpPr/>
            <p:nvPr/>
          </p:nvSpPr>
          <p:spPr>
            <a:xfrm>
              <a:off x="4514643" y="3041029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3" name="Google Shape;273;p14"/>
            <p:cNvGrpSpPr/>
            <p:nvPr/>
          </p:nvGrpSpPr>
          <p:grpSpPr>
            <a:xfrm>
              <a:off x="5277960" y="2946517"/>
              <a:ext cx="2992800" cy="770424"/>
              <a:chOff x="5277960" y="2946517"/>
              <a:chExt cx="2992800" cy="770424"/>
            </a:xfrm>
          </p:grpSpPr>
          <p:sp>
            <p:nvSpPr>
              <p:cNvPr id="274" name="Google Shape;274;p14"/>
              <p:cNvSpPr txBox="1"/>
              <p:nvPr/>
            </p:nvSpPr>
            <p:spPr>
              <a:xfrm flipH="1">
                <a:off x="5277960" y="2946517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Alta Demanda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75" name="Google Shape;275;p14"/>
              <p:cNvSpPr txBox="1"/>
              <p:nvPr/>
            </p:nvSpPr>
            <p:spPr>
              <a:xfrm flipH="1">
                <a:off x="5277960" y="3189841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Elasticidad, escalabilidad y alta disponibilidad.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76" name="Google Shape;276;p14"/>
          <p:cNvGrpSpPr/>
          <p:nvPr/>
        </p:nvGrpSpPr>
        <p:grpSpPr>
          <a:xfrm>
            <a:off x="4514643" y="3891276"/>
            <a:ext cx="3756375" cy="770424"/>
            <a:chOff x="4514643" y="3891276"/>
            <a:chExt cx="3756375" cy="770424"/>
          </a:xfrm>
        </p:grpSpPr>
        <p:sp>
          <p:nvSpPr>
            <p:cNvPr id="277" name="Google Shape;277;p14"/>
            <p:cNvSpPr/>
            <p:nvPr/>
          </p:nvSpPr>
          <p:spPr>
            <a:xfrm>
              <a:off x="4514643" y="3985788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" name="Google Shape;278;p14"/>
            <p:cNvGrpSpPr/>
            <p:nvPr/>
          </p:nvGrpSpPr>
          <p:grpSpPr>
            <a:xfrm>
              <a:off x="5277918" y="3891276"/>
              <a:ext cx="2993100" cy="770424"/>
              <a:chOff x="5277918" y="3891276"/>
              <a:chExt cx="2993100" cy="770424"/>
            </a:xfrm>
          </p:grpSpPr>
          <p:sp>
            <p:nvSpPr>
              <p:cNvPr id="279" name="Google Shape;279;p14"/>
              <p:cNvSpPr txBox="1"/>
              <p:nvPr/>
            </p:nvSpPr>
            <p:spPr>
              <a:xfrm>
                <a:off x="5277918" y="3891276"/>
                <a:ext cx="29931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Diferencias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80" name="Google Shape;280;p14"/>
              <p:cNvSpPr txBox="1"/>
              <p:nvPr/>
            </p:nvSpPr>
            <p:spPr>
              <a:xfrm>
                <a:off x="5277918" y="4134600"/>
                <a:ext cx="29931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La arquitectura presenta amplia diferencia en escenarios distintos.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81" name="Google Shape;281;p14"/>
          <p:cNvGrpSpPr/>
          <p:nvPr/>
        </p:nvGrpSpPr>
        <p:grpSpPr>
          <a:xfrm>
            <a:off x="4514643" y="1057000"/>
            <a:ext cx="3756117" cy="770424"/>
            <a:chOff x="4514643" y="1057000"/>
            <a:chExt cx="3756117" cy="770424"/>
          </a:xfrm>
        </p:grpSpPr>
        <p:sp>
          <p:nvSpPr>
            <p:cNvPr id="282" name="Google Shape;282;p14"/>
            <p:cNvSpPr/>
            <p:nvPr/>
          </p:nvSpPr>
          <p:spPr>
            <a:xfrm>
              <a:off x="4514643" y="1151512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" name="Google Shape;283;p14"/>
            <p:cNvGrpSpPr/>
            <p:nvPr/>
          </p:nvGrpSpPr>
          <p:grpSpPr>
            <a:xfrm>
              <a:off x="5277960" y="1057000"/>
              <a:ext cx="2992800" cy="770424"/>
              <a:chOff x="5277960" y="1057000"/>
              <a:chExt cx="2992800" cy="770424"/>
            </a:xfrm>
          </p:grpSpPr>
          <p:sp>
            <p:nvSpPr>
              <p:cNvPr id="284" name="Google Shape;284;p14"/>
              <p:cNvSpPr txBox="1"/>
              <p:nvPr/>
            </p:nvSpPr>
            <p:spPr>
              <a:xfrm flipH="1">
                <a:off x="5277960" y="1057000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EFICIENCIA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85" name="Google Shape;285;p14"/>
              <p:cNvSpPr txBox="1"/>
              <p:nvPr/>
            </p:nvSpPr>
            <p:spPr>
              <a:xfrm flipH="1">
                <a:off x="5277960" y="1300324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 sz="950">
                    <a:solidFill>
                      <a:schemeClr val="dk1"/>
                    </a:solidFill>
                    <a:highlight>
                      <a:srgbClr val="FFFFFF"/>
                    </a:highlight>
                  </a:rPr>
                  <a:t>La eficiente administración de vastos conjuntos de datos es esencial.</a:t>
                </a:r>
                <a:endParaRPr sz="950">
                  <a:solidFill>
                    <a:schemeClr val="dk1"/>
                  </a:solidFill>
                  <a:highlight>
                    <a:srgbClr val="FFFFFF"/>
                  </a:highlight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86" name="Google Shape;286;p14"/>
          <p:cNvGrpSpPr/>
          <p:nvPr/>
        </p:nvGrpSpPr>
        <p:grpSpPr>
          <a:xfrm>
            <a:off x="4652650" y="2217670"/>
            <a:ext cx="305386" cy="338602"/>
            <a:chOff x="5096732" y="2187564"/>
            <a:chExt cx="305386" cy="338602"/>
          </a:xfrm>
        </p:grpSpPr>
        <p:sp>
          <p:nvSpPr>
            <p:cNvPr id="287" name="Google Shape;287;p14"/>
            <p:cNvSpPr/>
            <p:nvPr/>
          </p:nvSpPr>
          <p:spPr>
            <a:xfrm>
              <a:off x="5315391" y="2247184"/>
              <a:ext cx="39764" cy="19891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52145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2841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176243" y="2247184"/>
              <a:ext cx="39782" cy="19891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5096732" y="2347254"/>
              <a:ext cx="59655" cy="178912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5176243" y="2247870"/>
              <a:ext cx="225875" cy="278296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3" name="Google Shape;293;p14"/>
          <p:cNvGrpSpPr/>
          <p:nvPr/>
        </p:nvGrpSpPr>
        <p:grpSpPr>
          <a:xfrm>
            <a:off x="4635056" y="3162094"/>
            <a:ext cx="340573" cy="339271"/>
            <a:chOff x="5073109" y="3150705"/>
            <a:chExt cx="340573" cy="339271"/>
          </a:xfrm>
        </p:grpSpPr>
        <p:sp>
          <p:nvSpPr>
            <p:cNvPr id="294" name="Google Shape;294;p14"/>
            <p:cNvSpPr/>
            <p:nvPr/>
          </p:nvSpPr>
          <p:spPr>
            <a:xfrm>
              <a:off x="5073161" y="3210325"/>
              <a:ext cx="340520" cy="279651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5073109" y="3368712"/>
              <a:ext cx="101144" cy="61662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5206412" y="3150705"/>
              <a:ext cx="207269" cy="139165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7" name="Google Shape;297;p14"/>
          <p:cNvGrpSpPr/>
          <p:nvPr/>
        </p:nvGrpSpPr>
        <p:grpSpPr>
          <a:xfrm>
            <a:off x="4635716" y="4106861"/>
            <a:ext cx="339253" cy="339253"/>
            <a:chOff x="5061713" y="4084392"/>
            <a:chExt cx="339253" cy="339253"/>
          </a:xfrm>
        </p:grpSpPr>
        <p:sp>
          <p:nvSpPr>
            <p:cNvPr id="298" name="Google Shape;298;p14"/>
            <p:cNvSpPr/>
            <p:nvPr/>
          </p:nvSpPr>
          <p:spPr>
            <a:xfrm>
              <a:off x="5061713" y="4219175"/>
              <a:ext cx="339253" cy="204471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340678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5071676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5141910" y="4084392"/>
              <a:ext cx="178912" cy="236683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2" name="Google Shape;302;p14"/>
          <p:cNvGrpSpPr/>
          <p:nvPr/>
        </p:nvGrpSpPr>
        <p:grpSpPr>
          <a:xfrm>
            <a:off x="4666195" y="1272586"/>
            <a:ext cx="278296" cy="339253"/>
            <a:chOff x="5110273" y="1253332"/>
            <a:chExt cx="278296" cy="339253"/>
          </a:xfrm>
        </p:grpSpPr>
        <p:sp>
          <p:nvSpPr>
            <p:cNvPr id="303" name="Google Shape;303;p14"/>
            <p:cNvSpPr/>
            <p:nvPr/>
          </p:nvSpPr>
          <p:spPr>
            <a:xfrm>
              <a:off x="5110273" y="1532297"/>
              <a:ext cx="52491" cy="39764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5110273" y="1312952"/>
              <a:ext cx="198785" cy="199489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5110273" y="1253332"/>
              <a:ext cx="198785" cy="39764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169910" y="1353402"/>
              <a:ext cx="218658" cy="239183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07" name="Google Shape;307;p14"/>
          <p:cNvSpPr txBox="1">
            <a:spLocks noGrp="1"/>
          </p:cNvSpPr>
          <p:nvPr>
            <p:ph type="title"/>
          </p:nvPr>
        </p:nvSpPr>
        <p:spPr>
          <a:xfrm>
            <a:off x="33350" y="4481825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INTRODUCCION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"/>
          <p:cNvSpPr txBox="1">
            <a:spLocks noGrp="1"/>
          </p:cNvSpPr>
          <p:nvPr>
            <p:ph type="title"/>
          </p:nvPr>
        </p:nvSpPr>
        <p:spPr>
          <a:xfrm>
            <a:off x="3288825" y="1064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Contribuciones</a:t>
            </a:r>
            <a:endParaRPr/>
          </a:p>
        </p:txBody>
      </p:sp>
      <p:sp>
        <p:nvSpPr>
          <p:cNvPr id="313" name="Google Shape;313;p15"/>
          <p:cNvSpPr txBox="1"/>
          <p:nvPr/>
        </p:nvSpPr>
        <p:spPr>
          <a:xfrm>
            <a:off x="0" y="437725"/>
            <a:ext cx="60960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-GB" sz="1850" b="1">
                <a:solidFill>
                  <a:srgbClr val="242424"/>
                </a:solidFill>
                <a:highlight>
                  <a:schemeClr val="lt1"/>
                </a:highlight>
              </a:rPr>
              <a:t>Scalability in Amazon Web Services</a:t>
            </a:r>
            <a:r>
              <a:rPr lang="en-GB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William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4" name="Google Shape;3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" y="1710575"/>
            <a:ext cx="2841700" cy="1847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1150" y="2277675"/>
            <a:ext cx="2847975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5"/>
          <p:cNvSpPr txBox="1"/>
          <p:nvPr/>
        </p:nvSpPr>
        <p:spPr>
          <a:xfrm>
            <a:off x="6550150" y="1169475"/>
            <a:ext cx="1755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“Research on high availability architecture of SQL and NoSQL”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Zhiguo, Zhiqiang, Hao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7" name="Google Shape;317;p15"/>
          <p:cNvPicPr preferRelativeResize="0"/>
          <p:nvPr/>
        </p:nvPicPr>
        <p:blipFill rotWithShape="1">
          <a:blip r:embed="rId5">
            <a:alphaModFix/>
          </a:blip>
          <a:srcRect r="862" b="5132"/>
          <a:stretch/>
        </p:blipFill>
        <p:spPr>
          <a:xfrm>
            <a:off x="3288819" y="2277675"/>
            <a:ext cx="1961901" cy="255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Motivación/Problema</a:t>
            </a:r>
            <a:endParaRPr/>
          </a:p>
        </p:txBody>
      </p:sp>
      <p:grpSp>
        <p:nvGrpSpPr>
          <p:cNvPr id="323" name="Google Shape;323;p16"/>
          <p:cNvGrpSpPr/>
          <p:nvPr/>
        </p:nvGrpSpPr>
        <p:grpSpPr>
          <a:xfrm>
            <a:off x="831563" y="2244612"/>
            <a:ext cx="4065013" cy="2232288"/>
            <a:chOff x="831563" y="2244612"/>
            <a:chExt cx="4065013" cy="2232288"/>
          </a:xfrm>
        </p:grpSpPr>
        <p:grpSp>
          <p:nvGrpSpPr>
            <p:cNvPr id="324" name="Google Shape;324;p16"/>
            <p:cNvGrpSpPr/>
            <p:nvPr/>
          </p:nvGrpSpPr>
          <p:grpSpPr>
            <a:xfrm>
              <a:off x="1919100" y="3439750"/>
              <a:ext cx="2977475" cy="1037150"/>
              <a:chOff x="1919100" y="3439750"/>
              <a:chExt cx="2977475" cy="1037150"/>
            </a:xfrm>
          </p:grpSpPr>
          <p:sp>
            <p:nvSpPr>
              <p:cNvPr id="325" name="Google Shape;325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327" name="Google Shape;327;p16"/>
            <p:cNvGrpSpPr/>
            <p:nvPr/>
          </p:nvGrpSpPr>
          <p:grpSpPr>
            <a:xfrm>
              <a:off x="831563" y="2244612"/>
              <a:ext cx="2180400" cy="1209249"/>
              <a:chOff x="831563" y="2244612"/>
              <a:chExt cx="2180400" cy="1209249"/>
            </a:xfrm>
          </p:grpSpPr>
          <p:sp>
            <p:nvSpPr>
              <p:cNvPr id="328" name="Google Shape;328;p16"/>
              <p:cNvSpPr txBox="1"/>
              <p:nvPr/>
            </p:nvSpPr>
            <p:spPr>
              <a:xfrm>
                <a:off x="831563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Problemas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29" name="Google Shape;329;p16"/>
              <p:cNvSpPr txBox="1"/>
              <p:nvPr/>
            </p:nvSpPr>
            <p:spPr>
              <a:xfrm>
                <a:off x="831563" y="252416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 sz="900">
                    <a:solidFill>
                      <a:schemeClr val="dk1"/>
                    </a:solidFill>
                    <a:highlight>
                      <a:srgbClr val="FFFFFF"/>
                    </a:highlight>
                  </a:rPr>
                  <a:t>Congestión temporal, respuestas lentas de la base de datos y fluctuaciones en los requisitos de recursos representan obstáculos significativos</a:t>
                </a:r>
                <a:endParaRPr sz="900">
                  <a:solidFill>
                    <a:schemeClr val="dk1"/>
                  </a:solidFill>
                  <a:highlight>
                    <a:srgbClr val="FFFFFF"/>
                  </a:highlight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30" name="Google Shape;330;p16"/>
          <p:cNvGrpSpPr/>
          <p:nvPr/>
        </p:nvGrpSpPr>
        <p:grpSpPr>
          <a:xfrm>
            <a:off x="4241764" y="3439750"/>
            <a:ext cx="2977475" cy="1037150"/>
            <a:chOff x="4241764" y="3439750"/>
            <a:chExt cx="2977475" cy="1037150"/>
          </a:xfrm>
        </p:grpSpPr>
        <p:sp>
          <p:nvSpPr>
            <p:cNvPr id="331" name="Google Shape;331;p16"/>
            <p:cNvSpPr/>
            <p:nvPr/>
          </p:nvSpPr>
          <p:spPr>
            <a:xfrm flipH="1">
              <a:off x="4241764" y="3439750"/>
              <a:ext cx="2977475" cy="1037150"/>
            </a:xfrm>
            <a:custGeom>
              <a:avLst/>
              <a:gdLst/>
              <a:ahLst/>
              <a:cxnLst/>
              <a:rect l="l" t="t" r="r" b="b"/>
              <a:pathLst>
                <a:path w="119099" h="41486" extrusionOk="0">
                  <a:moveTo>
                    <a:pt x="119099" y="0"/>
                  </a:moveTo>
                  <a:lnTo>
                    <a:pt x="45721" y="41486"/>
                  </a:lnTo>
                  <a:lnTo>
                    <a:pt x="1" y="41486"/>
                  </a:lnTo>
                  <a:lnTo>
                    <a:pt x="0" y="1263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32" name="Google Shape;332;p16"/>
            <p:cNvSpPr/>
            <p:nvPr/>
          </p:nvSpPr>
          <p:spPr>
            <a:xfrm flipH="1">
              <a:off x="4241764" y="3439750"/>
              <a:ext cx="2977475" cy="1037150"/>
            </a:xfrm>
            <a:custGeom>
              <a:avLst/>
              <a:gdLst/>
              <a:ahLst/>
              <a:cxnLst/>
              <a:rect l="l" t="t" r="r" b="b"/>
              <a:pathLst>
                <a:path w="119099" h="41486" extrusionOk="0">
                  <a:moveTo>
                    <a:pt x="119099" y="0"/>
                  </a:moveTo>
                  <a:lnTo>
                    <a:pt x="45721" y="41486"/>
                  </a:lnTo>
                  <a:lnTo>
                    <a:pt x="1" y="41486"/>
                  </a:lnTo>
                  <a:lnTo>
                    <a:pt x="0" y="1263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333" name="Google Shape;333;p16"/>
          <p:cNvGrpSpPr/>
          <p:nvPr/>
        </p:nvGrpSpPr>
        <p:grpSpPr>
          <a:xfrm>
            <a:off x="6167912" y="2120762"/>
            <a:ext cx="2180413" cy="1195138"/>
            <a:chOff x="6124187" y="2244612"/>
            <a:chExt cx="2180413" cy="1195138"/>
          </a:xfrm>
        </p:grpSpPr>
        <p:sp>
          <p:nvSpPr>
            <p:cNvPr id="334" name="Google Shape;334;p16"/>
            <p:cNvSpPr txBox="1"/>
            <p:nvPr/>
          </p:nvSpPr>
          <p:spPr>
            <a:xfrm>
              <a:off x="6124187" y="2244612"/>
              <a:ext cx="21804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Ejemplos: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5" name="Google Shape;335;p16"/>
            <p:cNvSpPr txBox="1"/>
            <p:nvPr/>
          </p:nvSpPr>
          <p:spPr>
            <a:xfrm>
              <a:off x="6124200" y="2524150"/>
              <a:ext cx="2180400" cy="9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u="sng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Proyectos:</a:t>
              </a:r>
              <a:endParaRPr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tucatalogo.digital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u="sng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Situaciones: </a:t>
              </a:r>
              <a:endParaRPr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Black Friday Mercadolibre 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Sistemas de elaboración de horarios en universidades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6" name="Google Shape;336;p16"/>
          <p:cNvGrpSpPr/>
          <p:nvPr/>
        </p:nvGrpSpPr>
        <p:grpSpPr>
          <a:xfrm>
            <a:off x="3478424" y="1308364"/>
            <a:ext cx="2187185" cy="2942536"/>
            <a:chOff x="3478424" y="1308364"/>
            <a:chExt cx="2187185" cy="2942536"/>
          </a:xfrm>
        </p:grpSpPr>
        <p:sp>
          <p:nvSpPr>
            <p:cNvPr id="337" name="Google Shape;337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0" name="Google Shape;380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81" name="Google Shape;381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3" name="Google Shape;383;p16"/>
          <p:cNvSpPr/>
          <p:nvPr/>
        </p:nvSpPr>
        <p:spPr>
          <a:xfrm>
            <a:off x="1634018" y="1524837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6"/>
          <p:cNvSpPr/>
          <p:nvPr/>
        </p:nvSpPr>
        <p:spPr>
          <a:xfrm>
            <a:off x="6972318" y="1400987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386" name="Google Shape;386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16"/>
          <p:cNvGrpSpPr/>
          <p:nvPr/>
        </p:nvGrpSpPr>
        <p:grpSpPr>
          <a:xfrm>
            <a:off x="7078931" y="1508499"/>
            <a:ext cx="368186" cy="366364"/>
            <a:chOff x="-62151950" y="4111775"/>
            <a:chExt cx="318225" cy="316650"/>
          </a:xfrm>
        </p:grpSpPr>
        <p:sp>
          <p:nvSpPr>
            <p:cNvPr id="393" name="Google Shape;393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7"/>
          <p:cNvSpPr/>
          <p:nvPr/>
        </p:nvSpPr>
        <p:spPr>
          <a:xfrm>
            <a:off x="2419074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MX"/>
          </a:p>
        </p:txBody>
      </p:sp>
      <p:sp>
        <p:nvSpPr>
          <p:cNvPr id="402" name="Google Shape;402;p17"/>
          <p:cNvSpPr/>
          <p:nvPr/>
        </p:nvSpPr>
        <p:spPr>
          <a:xfrm flipH="1">
            <a:off x="5221411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MX"/>
          </a:p>
        </p:txBody>
      </p:sp>
      <p:sp>
        <p:nvSpPr>
          <p:cNvPr id="403" name="Google Shape;403;p17"/>
          <p:cNvSpPr/>
          <p:nvPr/>
        </p:nvSpPr>
        <p:spPr>
          <a:xfrm>
            <a:off x="2418775" y="3231450"/>
            <a:ext cx="1631125" cy="839600"/>
          </a:xfrm>
          <a:custGeom>
            <a:avLst/>
            <a:gdLst/>
            <a:ahLst/>
            <a:cxnLst/>
            <a:rect l="l" t="t" r="r" b="b"/>
            <a:pathLst>
              <a:path w="65245" h="33584" extrusionOk="0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MX"/>
          </a:p>
        </p:txBody>
      </p:sp>
      <p:sp>
        <p:nvSpPr>
          <p:cNvPr id="404" name="Google Shape;404;p17"/>
          <p:cNvSpPr/>
          <p:nvPr/>
        </p:nvSpPr>
        <p:spPr>
          <a:xfrm>
            <a:off x="5150525" y="3231450"/>
            <a:ext cx="1619900" cy="839600"/>
          </a:xfrm>
          <a:custGeom>
            <a:avLst/>
            <a:gdLst/>
            <a:ahLst/>
            <a:cxnLst/>
            <a:rect l="l" t="t" r="r" b="b"/>
            <a:pathLst>
              <a:path w="64796" h="33584" extrusionOk="0">
                <a:moveTo>
                  <a:pt x="0" y="13635"/>
                </a:moveTo>
                <a:lnTo>
                  <a:pt x="30878" y="33584"/>
                </a:lnTo>
                <a:lnTo>
                  <a:pt x="58536" y="33584"/>
                </a:lnTo>
                <a:lnTo>
                  <a:pt x="58818" y="0"/>
                </a:lnTo>
                <a:lnTo>
                  <a:pt x="64796" y="51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MX"/>
          </a:p>
        </p:txBody>
      </p:sp>
      <p:grpSp>
        <p:nvGrpSpPr>
          <p:cNvPr id="405" name="Google Shape;405;p17"/>
          <p:cNvGrpSpPr/>
          <p:nvPr/>
        </p:nvGrpSpPr>
        <p:grpSpPr>
          <a:xfrm>
            <a:off x="3189100" y="2403814"/>
            <a:ext cx="2827819" cy="1666506"/>
            <a:chOff x="3189100" y="2403814"/>
            <a:chExt cx="2827819" cy="1666506"/>
          </a:xfrm>
        </p:grpSpPr>
        <p:cxnSp>
          <p:nvCxnSpPr>
            <p:cNvPr id="406" name="Google Shape;406;p17"/>
            <p:cNvCxnSpPr/>
            <p:nvPr/>
          </p:nvCxnSpPr>
          <p:spPr>
            <a:xfrm rot="10800000" flipH="1">
              <a:off x="4380086" y="3097333"/>
              <a:ext cx="1594500" cy="945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17"/>
            <p:cNvCxnSpPr/>
            <p:nvPr/>
          </p:nvCxnSpPr>
          <p:spPr>
            <a:xfrm>
              <a:off x="3189100" y="3055719"/>
              <a:ext cx="1735800" cy="1014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17"/>
            <p:cNvCxnSpPr/>
            <p:nvPr/>
          </p:nvCxnSpPr>
          <p:spPr>
            <a:xfrm>
              <a:off x="4169825" y="2404544"/>
              <a:ext cx="1735800" cy="1014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17"/>
            <p:cNvCxnSpPr/>
            <p:nvPr/>
          </p:nvCxnSpPr>
          <p:spPr>
            <a:xfrm rot="10800000" flipH="1">
              <a:off x="3301997" y="2439067"/>
              <a:ext cx="1594500" cy="945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17"/>
            <p:cNvCxnSpPr/>
            <p:nvPr/>
          </p:nvCxnSpPr>
          <p:spPr>
            <a:xfrm>
              <a:off x="3189100" y="3054989"/>
              <a:ext cx="1735800" cy="1014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17"/>
            <p:cNvCxnSpPr/>
            <p:nvPr/>
          </p:nvCxnSpPr>
          <p:spPr>
            <a:xfrm>
              <a:off x="4169825" y="2403814"/>
              <a:ext cx="1735800" cy="1014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17"/>
            <p:cNvCxnSpPr/>
            <p:nvPr/>
          </p:nvCxnSpPr>
          <p:spPr>
            <a:xfrm rot="10800000" flipH="1">
              <a:off x="3301997" y="2438336"/>
              <a:ext cx="1594500" cy="945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17"/>
            <p:cNvCxnSpPr/>
            <p:nvPr/>
          </p:nvCxnSpPr>
          <p:spPr>
            <a:xfrm rot="10800000" flipH="1">
              <a:off x="4422419" y="3069111"/>
              <a:ext cx="1594500" cy="945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4" name="Google Shape;414;p17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Conocimientos Previos</a:t>
            </a:r>
            <a:endParaRPr/>
          </a:p>
        </p:txBody>
      </p:sp>
      <p:sp>
        <p:nvSpPr>
          <p:cNvPr id="415" name="Google Shape;415;p17"/>
          <p:cNvSpPr/>
          <p:nvPr/>
        </p:nvSpPr>
        <p:spPr>
          <a:xfrm>
            <a:off x="2419074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MX"/>
          </a:p>
        </p:txBody>
      </p:sp>
      <p:grpSp>
        <p:nvGrpSpPr>
          <p:cNvPr id="416" name="Google Shape;416;p17"/>
          <p:cNvGrpSpPr/>
          <p:nvPr/>
        </p:nvGrpSpPr>
        <p:grpSpPr>
          <a:xfrm>
            <a:off x="480188" y="1462650"/>
            <a:ext cx="1872412" cy="941187"/>
            <a:chOff x="480188" y="1462650"/>
            <a:chExt cx="1872412" cy="941187"/>
          </a:xfrm>
        </p:grpSpPr>
        <p:sp>
          <p:nvSpPr>
            <p:cNvPr id="417" name="Google Shape;417;p17"/>
            <p:cNvSpPr txBox="1"/>
            <p:nvPr/>
          </p:nvSpPr>
          <p:spPr>
            <a:xfrm>
              <a:off x="480300" y="1794237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Recursos Adicionales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8" name="Google Shape;418;p17"/>
            <p:cNvSpPr txBox="1"/>
            <p:nvPr/>
          </p:nvSpPr>
          <p:spPr>
            <a:xfrm>
              <a:off x="480188" y="146265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Escalabilidad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19" name="Google Shape;419;p17"/>
          <p:cNvSpPr/>
          <p:nvPr/>
        </p:nvSpPr>
        <p:spPr>
          <a:xfrm flipH="1">
            <a:off x="5221411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MX"/>
          </a:p>
        </p:txBody>
      </p:sp>
      <p:grpSp>
        <p:nvGrpSpPr>
          <p:cNvPr id="420" name="Google Shape;420;p17"/>
          <p:cNvGrpSpPr/>
          <p:nvPr/>
        </p:nvGrpSpPr>
        <p:grpSpPr>
          <a:xfrm>
            <a:off x="6791300" y="1460875"/>
            <a:ext cx="1872411" cy="941000"/>
            <a:chOff x="6791300" y="1460875"/>
            <a:chExt cx="1872411" cy="941000"/>
          </a:xfrm>
        </p:grpSpPr>
        <p:sp>
          <p:nvSpPr>
            <p:cNvPr id="421" name="Google Shape;421;p17"/>
            <p:cNvSpPr txBox="1"/>
            <p:nvPr/>
          </p:nvSpPr>
          <p:spPr>
            <a:xfrm flipH="1">
              <a:off x="6791300" y="1792275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Agrega mas instancias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Maestro-esclavo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2" name="Google Shape;422;p17"/>
            <p:cNvSpPr txBox="1"/>
            <p:nvPr/>
          </p:nvSpPr>
          <p:spPr>
            <a:xfrm flipH="1">
              <a:off x="6791411" y="1460875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Escalamiento Horizontal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23" name="Google Shape;423;p17"/>
          <p:cNvGrpSpPr/>
          <p:nvPr/>
        </p:nvGrpSpPr>
        <p:grpSpPr>
          <a:xfrm>
            <a:off x="3963387" y="1406817"/>
            <a:ext cx="1165988" cy="1568666"/>
            <a:chOff x="3478424" y="1308364"/>
            <a:chExt cx="2187185" cy="2942536"/>
          </a:xfrm>
        </p:grpSpPr>
        <p:sp>
          <p:nvSpPr>
            <p:cNvPr id="424" name="Google Shape;424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7" name="Google Shape;467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68" name="Google Shape;468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0" name="Google Shape;470;p17"/>
          <p:cNvGrpSpPr/>
          <p:nvPr/>
        </p:nvGrpSpPr>
        <p:grpSpPr>
          <a:xfrm>
            <a:off x="5083909" y="2059788"/>
            <a:ext cx="1165988" cy="1568666"/>
            <a:chOff x="3478424" y="1308364"/>
            <a:chExt cx="2187185" cy="2942536"/>
          </a:xfrm>
        </p:grpSpPr>
        <p:sp>
          <p:nvSpPr>
            <p:cNvPr id="471" name="Google Shape;471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4" name="Google Shape;514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515" name="Google Shape;515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7" name="Google Shape;517;p17"/>
          <p:cNvGrpSpPr/>
          <p:nvPr/>
        </p:nvGrpSpPr>
        <p:grpSpPr>
          <a:xfrm>
            <a:off x="2926243" y="2030519"/>
            <a:ext cx="1165988" cy="1568666"/>
            <a:chOff x="3478424" y="1308364"/>
            <a:chExt cx="2187185" cy="2942536"/>
          </a:xfrm>
        </p:grpSpPr>
        <p:sp>
          <p:nvSpPr>
            <p:cNvPr id="518" name="Google Shape;518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1" name="Google Shape;561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562" name="Google Shape;562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4" name="Google Shape;564;p17"/>
          <p:cNvGrpSpPr/>
          <p:nvPr/>
        </p:nvGrpSpPr>
        <p:grpSpPr>
          <a:xfrm>
            <a:off x="4046765" y="2683491"/>
            <a:ext cx="1165988" cy="1568666"/>
            <a:chOff x="3478424" y="1308364"/>
            <a:chExt cx="2187185" cy="2942536"/>
          </a:xfrm>
        </p:grpSpPr>
        <p:sp>
          <p:nvSpPr>
            <p:cNvPr id="565" name="Google Shape;565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8" name="Google Shape;608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609" name="Google Shape;609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1" name="Google Shape;611;p17"/>
          <p:cNvGrpSpPr/>
          <p:nvPr/>
        </p:nvGrpSpPr>
        <p:grpSpPr>
          <a:xfrm>
            <a:off x="480188" y="3069100"/>
            <a:ext cx="1872600" cy="941000"/>
            <a:chOff x="480188" y="3069100"/>
            <a:chExt cx="1872600" cy="941000"/>
          </a:xfrm>
        </p:grpSpPr>
        <p:sp>
          <p:nvSpPr>
            <p:cNvPr id="612" name="Google Shape;612;p17"/>
            <p:cNvSpPr txBox="1"/>
            <p:nvPr/>
          </p:nvSpPr>
          <p:spPr>
            <a:xfrm>
              <a:off x="480200" y="3400500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100">
                  <a:solidFill>
                    <a:schemeClr val="dk1"/>
                  </a:solidFill>
                  <a:highlight>
                    <a:srgbClr val="FFFFFF"/>
                  </a:highlight>
                </a:rPr>
                <a:t>Memoria, Almacenamiento, Computo, red, etc</a:t>
              </a:r>
              <a:endParaRPr sz="110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3" name="Google Shape;613;p17"/>
            <p:cNvSpPr txBox="1"/>
            <p:nvPr/>
          </p:nvSpPr>
          <p:spPr>
            <a:xfrm>
              <a:off x="480188" y="3069100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Escalamiento Vertical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614" name="Google Shape;614;p17"/>
          <p:cNvSpPr/>
          <p:nvPr/>
        </p:nvSpPr>
        <p:spPr>
          <a:xfrm>
            <a:off x="2418775" y="3231450"/>
            <a:ext cx="1631125" cy="839600"/>
          </a:xfrm>
          <a:custGeom>
            <a:avLst/>
            <a:gdLst/>
            <a:ahLst/>
            <a:cxnLst/>
            <a:rect l="l" t="t" r="r" b="b"/>
            <a:pathLst>
              <a:path w="65245" h="33584" extrusionOk="0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MX"/>
          </a:p>
        </p:txBody>
      </p:sp>
      <p:grpSp>
        <p:nvGrpSpPr>
          <p:cNvPr id="615" name="Google Shape;615;p17"/>
          <p:cNvGrpSpPr/>
          <p:nvPr/>
        </p:nvGrpSpPr>
        <p:grpSpPr>
          <a:xfrm>
            <a:off x="6791400" y="3069100"/>
            <a:ext cx="1872411" cy="941008"/>
            <a:chOff x="6791400" y="3069100"/>
            <a:chExt cx="1872411" cy="941008"/>
          </a:xfrm>
        </p:grpSpPr>
        <p:sp>
          <p:nvSpPr>
            <p:cNvPr id="616" name="Google Shape;616;p17"/>
            <p:cNvSpPr txBox="1"/>
            <p:nvPr/>
          </p:nvSpPr>
          <p:spPr>
            <a:xfrm flipH="1">
              <a:off x="6791400" y="340050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Adaptarse al cambio de los recursos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7" name="Google Shape;617;p17"/>
            <p:cNvSpPr txBox="1"/>
            <p:nvPr/>
          </p:nvSpPr>
          <p:spPr>
            <a:xfrm flipH="1">
              <a:off x="6791511" y="306910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Elasticidad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618" name="Google Shape;618;p17"/>
          <p:cNvSpPr/>
          <p:nvPr/>
        </p:nvSpPr>
        <p:spPr>
          <a:xfrm>
            <a:off x="5160025" y="3231450"/>
            <a:ext cx="1610400" cy="839600"/>
          </a:xfrm>
          <a:custGeom>
            <a:avLst/>
            <a:gdLst/>
            <a:ahLst/>
            <a:cxnLst/>
            <a:rect l="l" t="t" r="r" b="b"/>
            <a:pathLst>
              <a:path w="64416" h="33584" extrusionOk="0">
                <a:moveTo>
                  <a:pt x="0" y="13825"/>
                </a:moveTo>
                <a:lnTo>
                  <a:pt x="30498" y="33584"/>
                </a:lnTo>
                <a:lnTo>
                  <a:pt x="58156" y="33584"/>
                </a:lnTo>
                <a:lnTo>
                  <a:pt x="58438" y="0"/>
                </a:lnTo>
                <a:lnTo>
                  <a:pt x="64416" y="51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3" name="Google Shape;623;p18"/>
          <p:cNvCxnSpPr>
            <a:stCxn id="624" idx="2"/>
            <a:endCxn id="625" idx="0"/>
          </p:cNvCxnSpPr>
          <p:nvPr/>
        </p:nvCxnSpPr>
        <p:spPr>
          <a:xfrm rot="-5400000" flipH="1">
            <a:off x="2881008" y="2204113"/>
            <a:ext cx="655200" cy="3113700"/>
          </a:xfrm>
          <a:prstGeom prst="bentConnector3">
            <a:avLst>
              <a:gd name="adj1" fmla="val 49989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6" name="Google Shape;626;p18"/>
          <p:cNvSpPr/>
          <p:nvPr/>
        </p:nvSpPr>
        <p:spPr>
          <a:xfrm>
            <a:off x="474708" y="1186663"/>
            <a:ext cx="2354100" cy="22467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7" name="Google Shape;627;p18"/>
          <p:cNvCxnSpPr>
            <a:stCxn id="628" idx="2"/>
            <a:endCxn id="625" idx="0"/>
          </p:cNvCxnSpPr>
          <p:nvPr/>
        </p:nvCxnSpPr>
        <p:spPr>
          <a:xfrm rot="5400000">
            <a:off x="5994638" y="2204113"/>
            <a:ext cx="655200" cy="3113700"/>
          </a:xfrm>
          <a:prstGeom prst="bentConnector3">
            <a:avLst>
              <a:gd name="adj1" fmla="val 49989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9" name="Google Shape;629;p18"/>
          <p:cNvSpPr/>
          <p:nvPr/>
        </p:nvSpPr>
        <p:spPr>
          <a:xfrm>
            <a:off x="6702038" y="1186663"/>
            <a:ext cx="2354100" cy="22467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8"/>
          <p:cNvSpPr/>
          <p:nvPr/>
        </p:nvSpPr>
        <p:spPr>
          <a:xfrm>
            <a:off x="474708" y="1186663"/>
            <a:ext cx="2354100" cy="2246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8"/>
          <p:cNvSpPr/>
          <p:nvPr/>
        </p:nvSpPr>
        <p:spPr>
          <a:xfrm>
            <a:off x="6702038" y="1186663"/>
            <a:ext cx="2354100" cy="2246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PROPUESTA DE PROTOTIPOS</a:t>
            </a:r>
            <a:endParaRPr/>
          </a:p>
        </p:txBody>
      </p:sp>
      <p:cxnSp>
        <p:nvCxnSpPr>
          <p:cNvPr id="631" name="Google Shape;631;p18"/>
          <p:cNvCxnSpPr>
            <a:stCxn id="628" idx="2"/>
            <a:endCxn id="625" idx="0"/>
          </p:cNvCxnSpPr>
          <p:nvPr/>
        </p:nvCxnSpPr>
        <p:spPr>
          <a:xfrm rot="5400000">
            <a:off x="5994638" y="2204113"/>
            <a:ext cx="655200" cy="31137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2" name="Google Shape;632;p18"/>
          <p:cNvSpPr/>
          <p:nvPr/>
        </p:nvSpPr>
        <p:spPr>
          <a:xfrm>
            <a:off x="154125" y="910902"/>
            <a:ext cx="725400" cy="692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18"/>
          <p:cNvSpPr/>
          <p:nvPr/>
        </p:nvSpPr>
        <p:spPr>
          <a:xfrm>
            <a:off x="6381454" y="910902"/>
            <a:ext cx="725400" cy="692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18"/>
          <p:cNvGrpSpPr/>
          <p:nvPr/>
        </p:nvGrpSpPr>
        <p:grpSpPr>
          <a:xfrm>
            <a:off x="6522623" y="1055088"/>
            <a:ext cx="442705" cy="404079"/>
            <a:chOff x="5045500" y="842250"/>
            <a:chExt cx="503875" cy="481850"/>
          </a:xfrm>
        </p:grpSpPr>
        <p:sp>
          <p:nvSpPr>
            <p:cNvPr id="635" name="Google Shape;635;p1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37" name="Google Shape;637;p18"/>
          <p:cNvGrpSpPr/>
          <p:nvPr/>
        </p:nvGrpSpPr>
        <p:grpSpPr>
          <a:xfrm>
            <a:off x="304578" y="1079596"/>
            <a:ext cx="424518" cy="355063"/>
            <a:chOff x="899850" y="871450"/>
            <a:chExt cx="483175" cy="423400"/>
          </a:xfrm>
        </p:grpSpPr>
        <p:sp>
          <p:nvSpPr>
            <p:cNvPr id="638" name="Google Shape;638;p18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42" name="Google Shape;642;p18"/>
          <p:cNvSpPr/>
          <p:nvPr/>
        </p:nvSpPr>
        <p:spPr>
          <a:xfrm>
            <a:off x="3588344" y="4088597"/>
            <a:ext cx="2354100" cy="778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8"/>
          <p:cNvSpPr/>
          <p:nvPr/>
        </p:nvSpPr>
        <p:spPr>
          <a:xfrm>
            <a:off x="3588344" y="4088597"/>
            <a:ext cx="2354100" cy="778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3" name="Google Shape;643;p18"/>
          <p:cNvCxnSpPr>
            <a:stCxn id="624" idx="2"/>
            <a:endCxn id="625" idx="0"/>
          </p:cNvCxnSpPr>
          <p:nvPr/>
        </p:nvCxnSpPr>
        <p:spPr>
          <a:xfrm rot="-5400000" flipH="1">
            <a:off x="2881008" y="2204113"/>
            <a:ext cx="655200" cy="31137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4" name="Google Shape;644;p18"/>
          <p:cNvSpPr txBox="1"/>
          <p:nvPr/>
        </p:nvSpPr>
        <p:spPr>
          <a:xfrm>
            <a:off x="3801048" y="4326923"/>
            <a:ext cx="19272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COMPARACION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645" name="Google Shape;6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39" y="1697774"/>
            <a:ext cx="2177054" cy="1373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4609" y="1603383"/>
            <a:ext cx="2061369" cy="1373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2615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0"/>
          <p:cNvSpPr txBox="1">
            <a:spLocks noGrp="1"/>
          </p:cNvSpPr>
          <p:nvPr>
            <p:ph type="title"/>
          </p:nvPr>
        </p:nvSpPr>
        <p:spPr>
          <a:xfrm>
            <a:off x="332650" y="191425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 PROTOTIPO</a:t>
            </a:r>
            <a:endParaRPr/>
          </a:p>
        </p:txBody>
      </p:sp>
      <p:pic>
        <p:nvPicPr>
          <p:cNvPr id="657" name="Google Shape;6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959" y="813706"/>
            <a:ext cx="6484025" cy="42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Google Shape;6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525" y="60950"/>
            <a:ext cx="6686901" cy="49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Presentación en pantalla (16:9)</PresentationFormat>
  <Paragraphs>64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Roboto</vt:lpstr>
      <vt:lpstr>Fira Sans Extra Condensed SemiBold</vt:lpstr>
      <vt:lpstr>Arial</vt:lpstr>
      <vt:lpstr>Data Migration Process Infographics by Slidesgo</vt:lpstr>
      <vt:lpstr>Arquitectura para Sistemas de Información con una  Alta Demanda en Bases de Datos en AWS</vt:lpstr>
      <vt:lpstr>Nicho/Problemas</vt:lpstr>
      <vt:lpstr>Contribuciones</vt:lpstr>
      <vt:lpstr>Motivación/Problema</vt:lpstr>
      <vt:lpstr>Conocimientos Previos</vt:lpstr>
      <vt:lpstr>PROPUESTA DE PROTOTIPOS</vt:lpstr>
      <vt:lpstr>Presentación de PowerPoint</vt:lpstr>
      <vt:lpstr>1 PROTOTIPO</vt:lpstr>
      <vt:lpstr>Presentación de PowerPoint</vt:lpstr>
      <vt:lpstr>ARQUITECTURA  PROTOTIPO</vt:lpstr>
      <vt:lpstr>EXPERIMENTO</vt:lpstr>
      <vt:lpstr>Presentación de PowerPoint</vt:lpstr>
      <vt:lpstr>CPU UTLIZATION</vt:lpstr>
      <vt:lpstr>READ LATENCY</vt:lpstr>
      <vt:lpstr>Presentación de PowerPoint</vt:lpstr>
      <vt:lpstr>VIDEO COMPARACION DE PROTOTIPOS EN AMBIENTE AWS Y PHP</vt:lpstr>
      <vt:lpstr>CONCLUSIONES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para Sistemas de Información con una  Alta Demanda en Bases de Datos en AWS</dc:title>
  <cp:lastModifiedBy>Daniel Perez</cp:lastModifiedBy>
  <cp:revision>1</cp:revision>
  <dcterms:modified xsi:type="dcterms:W3CDTF">2023-12-07T22:08:07Z</dcterms:modified>
</cp:coreProperties>
</file>