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A7XxRuvTZr/3lasvST0ouoLr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2799008" y="4778061"/>
            <a:ext cx="899490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1278317" y="5808388"/>
            <a:ext cx="10515600" cy="57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body" idx="2"/>
          </p:nvPr>
        </p:nvSpPr>
        <p:spPr>
          <a:xfrm>
            <a:off x="2799007" y="4098710"/>
            <a:ext cx="8994911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sz="2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body" idx="3"/>
          </p:nvPr>
        </p:nvSpPr>
        <p:spPr>
          <a:xfrm>
            <a:off x="4464677" y="6382124"/>
            <a:ext cx="7329241" cy="36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  <a:defRPr sz="1800" b="1" i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>
                <a:solidFill>
                  <a:srgbClr val="99999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1072072" y="3062516"/>
            <a:ext cx="8986573" cy="20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s-CO" sz="8000"/>
              <a:t>NTC 1486 y 6166</a:t>
            </a:r>
            <a:endParaRPr sz="8000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3366" y="-3208065"/>
            <a:ext cx="3578634" cy="320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439952" y="2319302"/>
            <a:ext cx="5287080" cy="128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Pagina de Contenido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0"/>
            <a:ext cx="4724400" cy="6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>
            <a:spLocks noGrp="1"/>
          </p:cNvSpPr>
          <p:nvPr>
            <p:ph type="title"/>
          </p:nvPr>
        </p:nvSpPr>
        <p:spPr>
          <a:xfrm>
            <a:off x="323387" y="147305"/>
            <a:ext cx="11139854" cy="9304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CO" sz="3800" b="1"/>
              <a:t>Listas Especiales</a:t>
            </a:r>
            <a:endParaRPr sz="3800" b="1"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506" y="1190047"/>
            <a:ext cx="3528349" cy="488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048" y="1190047"/>
            <a:ext cx="3634533" cy="500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4774" y="1190048"/>
            <a:ext cx="3738249" cy="500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385011" y="1492548"/>
            <a:ext cx="4805996" cy="68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959"/>
              <a:buFont typeface="Calibri"/>
              <a:buNone/>
            </a:pPr>
            <a:r>
              <a:rPr lang="es-CO" sz="3959" b="1">
                <a:solidFill>
                  <a:srgbClr val="7F7F7F"/>
                </a:solidFill>
              </a:rPr>
              <a:t>Glosario</a:t>
            </a:r>
            <a:endParaRPr sz="3959" b="1">
              <a:solidFill>
                <a:srgbClr val="7F7F7F"/>
              </a:solidFill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512" y="0"/>
            <a:ext cx="4667250" cy="6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838201" y="1733897"/>
            <a:ext cx="3494362" cy="86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CO">
                <a:solidFill>
                  <a:schemeClr val="accent1"/>
                </a:solidFill>
              </a:rPr>
              <a:t>Resumen: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838201" y="2598820"/>
            <a:ext cx="10515600" cy="289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Para las monografías es adecuado un resumen de máximo 250 palabras.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Para documentos extensos como informes, tesis y trabajos de grado, no deben excede de 500 palabras y no debe ocupar más de una página.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El título resumen debe ir centrado con mayúscula sostenida y el texto debe iniciar a dos interlineas de ésta.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Al finalizar el resumen deben aparecer las palabras claves.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737412" y="2438399"/>
            <a:ext cx="6274591" cy="114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 sz="6000"/>
              <a:t>Introducción</a:t>
            </a:r>
            <a:endParaRPr sz="6000"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737412" y="3671887"/>
            <a:ext cx="6274592" cy="91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No debe confundirse con el resumen, tampoco con las recomendaciones y conclusiones</a:t>
            </a:r>
            <a:endParaRPr sz="2400"/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4623" y="485775"/>
            <a:ext cx="448627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489284" y="1825625"/>
            <a:ext cx="59729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Presentación de los capítulos y/o contenidos</a:t>
            </a:r>
            <a:endParaRPr/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211" y="256674"/>
            <a:ext cx="4657725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6537" y="1600367"/>
            <a:ext cx="35092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Ilustraciones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4641" y="0"/>
            <a:ext cx="4638675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>
            <a:spLocks noGrp="1"/>
          </p:cNvSpPr>
          <p:nvPr>
            <p:ph type="title"/>
          </p:nvPr>
        </p:nvSpPr>
        <p:spPr>
          <a:xfrm>
            <a:off x="179831" y="1347537"/>
            <a:ext cx="2370864" cy="8943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 sz="3600" b="1"/>
              <a:t>Tablas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468589" y="2102700"/>
            <a:ext cx="6204984" cy="362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s-CO" sz="1900"/>
              <a:t>En las tablas o cuadros, cada columna debe llevar su título; la primera palabra se debe escribir con mayúscula inicial y sin abreviaturas. En las tablas, los títulos de las columnas deben ir entre dos líneas horizontales, mientras que en los cuadros los datos se deben ubicar entre líneas horizontales y verticales cerradas. En cuanto a la presentación de las tablas, en su numeración se utilizan números arábigos en el orden consecutivo, a lo largo de todo el texto. Deben llevar un título breve que concreta el contenido de la tabla; este debe iniciar en la parte superior, después de la palabra tabla (ambos con mayúscula inicial), seguido del número correspondiente y punto.</a:t>
            </a:r>
            <a:endParaRPr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47770"/>
          <a:stretch/>
        </p:blipFill>
        <p:spPr>
          <a:xfrm>
            <a:off x="6673573" y="2447013"/>
            <a:ext cx="5444084" cy="222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1062790" y="8427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Cuadros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Para la presentación de cuadros, se deben seguir las indicaciones dadas para las tablas, sólo difieren de aquellas en que los datos se ubican entre líneas horizontales y verticales cerradas. Se encierran en recuadro,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846" y="3445292"/>
            <a:ext cx="9044307" cy="30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276726" y="1435726"/>
            <a:ext cx="2530642" cy="76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Bibliografía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276726" y="2199815"/>
            <a:ext cx="4920916" cy="280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Debe estar alineada a la NTC 6166.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Deben estar organizadas alfabéticamente, según el primer apellido de los autores citados o de los títulos cuando no aparece el autor o es anónimo.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4575" y="0"/>
            <a:ext cx="46863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37147" y="1909009"/>
            <a:ext cx="3494362" cy="100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Calibri"/>
              <a:buNone/>
            </a:pPr>
            <a:r>
              <a:rPr lang="es-CO" sz="3700">
                <a:solidFill>
                  <a:schemeClr val="accent1"/>
                </a:solidFill>
              </a:rPr>
              <a:t>GENERALIDADES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4122821" y="1429098"/>
            <a:ext cx="7166811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s-CO" sz="1900" b="1"/>
              <a:t>Cambios de la actualización de la NTC 1486: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CO" sz="1900"/>
              <a:t>Permite emplear cualquier tipo de fuente. Esto indica que ya no es obligatorio emplear la fuente Arial en los trabajos.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CO" sz="1900"/>
              <a:t>Incluyen 5 anexos especiales, donde se explica el proceso de investigación y se dan recomendaciones acerca de la coherencia y cohesión que debe tener el documento.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CO" sz="1900"/>
              <a:t>Es una norma que puede ser utilizada para todos los documentos académicos que se presentan en las universidades y en otros ámbitos. Por lo que incluye una matriz en la que se detalla cuál debe ser el contenido de un trabajo académico, dependiendo del tipo de trabajo.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s-CO" sz="1900" b="1"/>
              <a:t>Cambios de la actualización de la NTC 6166: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CO" sz="1900"/>
              <a:t>Incluyen la instrucción de cómo citar una página web, un tweet, un audio, un video, etc.</a:t>
            </a:r>
            <a:endParaRPr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590040" y="0"/>
            <a:ext cx="2340276" cy="105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Citación</a:t>
            </a:r>
            <a:endParaRPr/>
          </a:p>
        </p:txBody>
      </p:sp>
      <p:pic>
        <p:nvPicPr>
          <p:cNvPr id="236" name="Google Shape;236;p20" descr="Captura de pantalla de un celular con tex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5440" y="1395730"/>
            <a:ext cx="7924800" cy="4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 descr="Flecha ligeramente cur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 descr="Flecha ligeramente cur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394" y="4573045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/>
          <p:nvPr/>
        </p:nvSpPr>
        <p:spPr>
          <a:xfrm>
            <a:off x="207394" y="1622173"/>
            <a:ext cx="18802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INDIRECTA</a:t>
            </a:r>
            <a:r>
              <a:rPr lang="es-CO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207394" y="4388379"/>
            <a:ext cx="1880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 BREVE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38200" y="524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Citación</a:t>
            </a:r>
            <a:endParaRPr/>
          </a:p>
        </p:txBody>
      </p:sp>
      <p:pic>
        <p:nvPicPr>
          <p:cNvPr id="247" name="Google Shape;247;p21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4573045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9346" y="1290721"/>
            <a:ext cx="7823200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/>
          <p:nvPr/>
        </p:nvSpPr>
        <p:spPr>
          <a:xfrm>
            <a:off x="397676" y="1367522"/>
            <a:ext cx="18802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DIRECTA EXTENSA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207394" y="4703623"/>
            <a:ext cx="1937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Ibid.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902369" y="184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Citación</a:t>
            </a:r>
            <a:endParaRPr/>
          </a:p>
        </p:txBody>
      </p:sp>
      <p:pic>
        <p:nvPicPr>
          <p:cNvPr id="258" name="Google Shape;258;p22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4573045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/>
          <p:nvPr/>
        </p:nvSpPr>
        <p:spPr>
          <a:xfrm>
            <a:off x="422407" y="1690688"/>
            <a:ext cx="1937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Op.  Cit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118289" y="4573045"/>
            <a:ext cx="18365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CITA DE CITA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2" descr="Una 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4429" y="1459623"/>
            <a:ext cx="7759700" cy="4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91841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Citación</a:t>
            </a:r>
            <a:endParaRPr/>
          </a:p>
        </p:txBody>
      </p:sp>
      <p:pic>
        <p:nvPicPr>
          <p:cNvPr id="269" name="Google Shape;269;p23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38" y="3109929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/>
          <p:nvPr/>
        </p:nvSpPr>
        <p:spPr>
          <a:xfrm>
            <a:off x="112649" y="2925263"/>
            <a:ext cx="1937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 Aclaratoria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3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7529" y="2349500"/>
            <a:ext cx="80518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838200" y="1048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278" name="Google Shape;278;p24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4573045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564" y="1415508"/>
            <a:ext cx="7632700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16" y="3097609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/>
          <p:nvPr/>
        </p:nvSpPr>
        <p:spPr>
          <a:xfrm>
            <a:off x="207394" y="1690688"/>
            <a:ext cx="2062438" cy="36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Autor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120316" y="3059668"/>
            <a:ext cx="206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 a tres Autores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41133" y="4520965"/>
            <a:ext cx="2062438" cy="64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Cuatro o más Autores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870284" y="-31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291" name="Google Shape;291;p25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4573045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16" y="3097609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/>
          <p:nvPr/>
        </p:nvSpPr>
        <p:spPr>
          <a:xfrm>
            <a:off x="207394" y="1690688"/>
            <a:ext cx="2062438" cy="36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Corporativo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0" y="3244317"/>
            <a:ext cx="1972400" cy="36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Anónimo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120316" y="4685093"/>
            <a:ext cx="1972400" cy="36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5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0638" y="1440908"/>
            <a:ext cx="76708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870284" y="155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04" name="Google Shape;304;p26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3" y="4573045"/>
            <a:ext cx="255986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 descr="Captura de pantalla de un celular con letras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0376" y="1341187"/>
            <a:ext cx="6870700" cy="5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/>
          <p:nvPr/>
        </p:nvSpPr>
        <p:spPr>
          <a:xfrm>
            <a:off x="238542" y="1690688"/>
            <a:ext cx="2004764" cy="3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o Folleto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207394" y="4554374"/>
            <a:ext cx="2729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Capítulos o Partes del Libro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870285" y="-28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15" name="Google Shape;315;p27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72" y="1856006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3" y="4573045"/>
            <a:ext cx="255986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8068" y="1326608"/>
            <a:ext cx="75692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>
            <a:off x="207393" y="1349181"/>
            <a:ext cx="231514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Capítulos o Partes del Libro Es</a:t>
            </a: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crito</a:t>
            </a: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Autor Distinto al del Libro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388694" y="4513502"/>
            <a:ext cx="2004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Publicaciones Seriadas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886326" y="264111"/>
            <a:ext cx="10515600" cy="83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26" name="Google Shape;326;p28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3" y="4719682"/>
            <a:ext cx="255986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1711" y="1402808"/>
            <a:ext cx="7289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>
            <a:off x="207393" y="1491987"/>
            <a:ext cx="1924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Revista Electrónica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167174" y="4427295"/>
            <a:ext cx="2004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una Publicación Seriada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838200" y="112295"/>
            <a:ext cx="10515600" cy="93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37" name="Google Shape;337;p29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859965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/>
          <p:nvPr/>
        </p:nvSpPr>
        <p:spPr>
          <a:xfrm>
            <a:off x="207394" y="1690688"/>
            <a:ext cx="20047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Artículo de Revista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9" descr="Captura de pantalla de un celular con tex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2279" y="1297405"/>
            <a:ext cx="8610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417513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O" sz="2800" b="1"/>
              <a:t>Requisitos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5643754" y="1493318"/>
            <a:ext cx="58194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O" sz="2000"/>
              <a:t>El documento puede ser impreso por las dos caras de la hoja, a partir de la página del contenido.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O" sz="2000" b="1"/>
              <a:t>  Márgenes y espacios interlineados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</p:txBody>
      </p:sp>
      <p:sp>
        <p:nvSpPr>
          <p:cNvPr id="109" name="Google Shape;109;p3"/>
          <p:cNvSpPr/>
          <p:nvPr/>
        </p:nvSpPr>
        <p:spPr>
          <a:xfrm>
            <a:off x="594961" y="1125149"/>
            <a:ext cx="8127900" cy="541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MÁRGENES  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SUPERIOR 	3  CM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IZQUIERDO	3  CM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DERECHO 	2  CM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INFERIOR 	3  CM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NUMERACIÓN DE HOJAS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FORMA CONSECUTIVA, CON NÚMEROS ARÁBIGOS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LETRA Y ESPACIADO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LETRA ENTRE  12 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INTERLINEADO 1,5 (Sin embargo pueden determinar el más conveniente)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PUNTUACIÓN Y REDACCIÓN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ORTOGRAFÍA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REGLAS GRAMATICALES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FORMA  IMPERSONAL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>
            <a:spLocks noGrp="1"/>
          </p:cNvSpPr>
          <p:nvPr>
            <p:ph type="title"/>
          </p:nvPr>
        </p:nvSpPr>
        <p:spPr>
          <a:xfrm>
            <a:off x="838200" y="137585"/>
            <a:ext cx="10515600" cy="86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46" name="Google Shape;346;p30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35" y="2233710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3" y="4573045"/>
            <a:ext cx="255986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/>
          <p:nvPr/>
        </p:nvSpPr>
        <p:spPr>
          <a:xfrm>
            <a:off x="228888" y="1565890"/>
            <a:ext cx="17806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Articulo de Revista Electrónica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32034" y="4096502"/>
            <a:ext cx="23180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Congreso,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Conferencias y Reunión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0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0924" y="1464310"/>
            <a:ext cx="774700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838200" y="208548"/>
            <a:ext cx="10515600" cy="93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57" name="Google Shape;357;p31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/>
          <p:nvPr/>
        </p:nvSpPr>
        <p:spPr>
          <a:xfrm>
            <a:off x="207394" y="1626301"/>
            <a:ext cx="2108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Normas jurídicas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1" descr="Captura de pantalla de un celular con tex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879" y="1622173"/>
            <a:ext cx="76708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title"/>
          </p:nvPr>
        </p:nvSpPr>
        <p:spPr>
          <a:xfrm>
            <a:off x="838200" y="112295"/>
            <a:ext cx="10515600" cy="103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 Bibliográficas</a:t>
            </a:r>
            <a:endParaRPr/>
          </a:p>
        </p:txBody>
      </p:sp>
      <p:pic>
        <p:nvPicPr>
          <p:cNvPr id="366" name="Google Shape;366;p32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2"/>
          <p:cNvSpPr/>
          <p:nvPr/>
        </p:nvSpPr>
        <p:spPr>
          <a:xfrm>
            <a:off x="207394" y="1626301"/>
            <a:ext cx="2108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Normas jurídicas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0279" y="1466850"/>
            <a:ext cx="81280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Referencias Bibliográficas</a:t>
            </a:r>
            <a:endParaRPr/>
          </a:p>
        </p:txBody>
      </p:sp>
      <p:pic>
        <p:nvPicPr>
          <p:cNvPr id="375" name="Google Shape;375;p33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774" y="4950131"/>
            <a:ext cx="255986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2529" y="1352008"/>
            <a:ext cx="7683500" cy="4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/>
          <p:nvPr/>
        </p:nvSpPr>
        <p:spPr>
          <a:xfrm>
            <a:off x="188088" y="1533846"/>
            <a:ext cx="25580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Tesis y Trabajos de Grado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209186" y="4355865"/>
            <a:ext cx="255807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Tesis y Trabajos de Grado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(electrónico)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Referencias Bibliográficas</a:t>
            </a:r>
            <a:endParaRPr/>
          </a:p>
        </p:txBody>
      </p:sp>
      <p:pic>
        <p:nvPicPr>
          <p:cNvPr id="386" name="Google Shape;386;p34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4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3" y="4573045"/>
            <a:ext cx="255986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/>
          <p:nvPr/>
        </p:nvSpPr>
        <p:spPr>
          <a:xfrm>
            <a:off x="207393" y="1533846"/>
            <a:ext cx="21082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Materiales Especiales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282535" y="4573045"/>
            <a:ext cx="2217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Cartográfico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4" descr="Una captura de pantalla de un celular con tex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194" y="1533846"/>
            <a:ext cx="77343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Fuentes de información</a:t>
            </a:r>
            <a:endParaRPr/>
          </a:p>
        </p:txBody>
      </p:sp>
      <p:pic>
        <p:nvPicPr>
          <p:cNvPr id="397" name="Google Shape;397;p35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394" y="1622173"/>
            <a:ext cx="236736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5" descr="Flecha ligeramente cur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33" y="4942013"/>
            <a:ext cx="255986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282535" y="1690688"/>
            <a:ext cx="1924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Sitio Web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86943" y="4573044"/>
            <a:ext cx="2119919" cy="64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Dentro de Sitio Web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5" descr="Captura de pantalla de un celular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3479" y="1555208"/>
            <a:ext cx="7721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Referencias</a:t>
            </a:r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NTC 1486, Presentación de trabajos de grado.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NTC 6166, Referencias bibliográficas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Universidad industrial Santander, Guía de trabajo de grado 2020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>
            <a:spLocks noGrp="1"/>
          </p:cNvSpPr>
          <p:nvPr>
            <p:ph type="title"/>
          </p:nvPr>
        </p:nvSpPr>
        <p:spPr>
          <a:xfrm>
            <a:off x="1971054" y="3920490"/>
            <a:ext cx="824989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80"/>
              </a:buClr>
              <a:buSzPts val="4000"/>
              <a:buFont typeface="Arial"/>
              <a:buNone/>
            </a:pPr>
            <a:r>
              <a:rPr lang="es-CO" sz="4000" b="0">
                <a:solidFill>
                  <a:srgbClr val="006680"/>
                </a:solidFill>
              </a:rPr>
              <a:t>¡GRACIAS POR SU ATENCIÓN!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094522" y="1251536"/>
            <a:ext cx="2279584" cy="75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b="1"/>
              <a:t>Ejemplo:</a:t>
            </a:r>
            <a:endParaRPr b="1"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5976" y="0"/>
            <a:ext cx="4533900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190095" y="2439751"/>
            <a:ext cx="3494362" cy="7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CO">
                <a:solidFill>
                  <a:schemeClr val="accent1"/>
                </a:solidFill>
              </a:rPr>
              <a:t>Numeración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1029674" y="1589519"/>
            <a:ext cx="7921821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La numeración de las páginas del procesador de texto debe hacerse en forma consecutiva y en números arábigos, excepto la cubierta(para documentos impresos) y la portada, las cuales no se numeran, pero si se cuentan. Se inicia con el número 3.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030705" y="1853537"/>
            <a:ext cx="3494362" cy="7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CO">
                <a:solidFill>
                  <a:schemeClr val="accent1"/>
                </a:solidFill>
              </a:rPr>
              <a:t>Redacción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2213809"/>
            <a:ext cx="10311063" cy="254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Para la redacción del documento se sugiere consultar el Anexo C . Del mismo modo el trabajo escrito deberá reflejar el grado de conocimiento que tiene el autor a través de un lenguaje claro, sencillo coherente y con cohesión.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El documento deberá estar redactado en tercer persona.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517357" y="1284719"/>
            <a:ext cx="5161547" cy="147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CO">
                <a:solidFill>
                  <a:schemeClr val="accent1"/>
                </a:solidFill>
              </a:rPr>
              <a:t>Partes del trabajo académico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Tapas (Opcional y solo cuando se imprime)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Guardas (Opcional y solo cuando se imprime)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Cubierta (Opcional y solo cuando se imprime)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Portada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Página de Aceptación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Página de dedicatoria (Opcional)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Página de agradecimientos (Opcional)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Tabla de Contenido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Listas especiales (Opcional)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Glosario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O" sz="2200"/>
              <a:t>Resumen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665758" y="2022643"/>
            <a:ext cx="4036334" cy="86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O" sz="5400" b="1"/>
              <a:t>Portada</a:t>
            </a:r>
            <a:endParaRPr sz="5400" b="1"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480" y="0"/>
            <a:ext cx="4819650" cy="6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s-CO" sz="3400"/>
              <a:t>      Aceptación                Dedicatoria          Agradecimientos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7" y="1196932"/>
            <a:ext cx="2965280" cy="42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890" y="1343861"/>
            <a:ext cx="2833572" cy="40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7965" y="1343861"/>
            <a:ext cx="2854732" cy="401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AD">
      <a:dk1>
        <a:srgbClr val="595959"/>
      </a:dk1>
      <a:lt1>
        <a:srgbClr val="FFFFFF"/>
      </a:lt1>
      <a:dk2>
        <a:srgbClr val="595959"/>
      </a:dk2>
      <a:lt2>
        <a:srgbClr val="D8D8D8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F18B1B"/>
      </a:hlink>
      <a:folHlink>
        <a:srgbClr val="0053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794</Words>
  <Application>Microsoft Office PowerPoint</Application>
  <PresentationFormat>Panorámica</PresentationFormat>
  <Paragraphs>124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NTC 1486 y 6166</vt:lpstr>
      <vt:lpstr>GENERALIDADES</vt:lpstr>
      <vt:lpstr>Requisitos</vt:lpstr>
      <vt:lpstr>Ejemplo:</vt:lpstr>
      <vt:lpstr>Numeración</vt:lpstr>
      <vt:lpstr>Redacción</vt:lpstr>
      <vt:lpstr>Partes del trabajo académico</vt:lpstr>
      <vt:lpstr>Portada</vt:lpstr>
      <vt:lpstr>      Aceptación                Dedicatoria          Agradecimientos</vt:lpstr>
      <vt:lpstr>Pagina de Contenido</vt:lpstr>
      <vt:lpstr>Listas Especiales</vt:lpstr>
      <vt:lpstr>Glosario</vt:lpstr>
      <vt:lpstr>Resumen:</vt:lpstr>
      <vt:lpstr>Introducción</vt:lpstr>
      <vt:lpstr>Presentación de los capítulos y/o contenidos</vt:lpstr>
      <vt:lpstr>Ilustraciones</vt:lpstr>
      <vt:lpstr>Tablas</vt:lpstr>
      <vt:lpstr>Cuadros</vt:lpstr>
      <vt:lpstr>Bibliografía</vt:lpstr>
      <vt:lpstr>Citación</vt:lpstr>
      <vt:lpstr>Citación</vt:lpstr>
      <vt:lpstr>Citación</vt:lpstr>
      <vt:lpstr>Citación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Referencias Bibliográficas</vt:lpstr>
      <vt:lpstr>Fuentes de información</vt:lpstr>
      <vt:lpstr>Referencias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 1486 y 6166</dc:title>
  <dc:creator>lm</dc:creator>
  <cp:lastModifiedBy>Usuario de Windows</cp:lastModifiedBy>
  <cp:revision>2</cp:revision>
  <dcterms:created xsi:type="dcterms:W3CDTF">2018-10-24T15:10:35Z</dcterms:created>
  <dcterms:modified xsi:type="dcterms:W3CDTF">2021-04-07T20:11:40Z</dcterms:modified>
</cp:coreProperties>
</file>