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Database conversion</a:t>
            </a:r>
            <a:br>
              <a:rPr lang="en-CA" dirty="0" smtClean="0"/>
            </a:br>
            <a:r>
              <a:rPr lang="en-CA" sz="2800" dirty="0"/>
              <a:t>TOUGHREACT TO </a:t>
            </a:r>
            <a:r>
              <a:rPr lang="en-CA" sz="2800" dirty="0" smtClean="0"/>
              <a:t>MIN3P</a:t>
            </a:r>
            <a:endParaRPr lang="en-CA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Danyang</a:t>
            </a:r>
            <a:r>
              <a:rPr lang="en-CA" dirty="0" smtClean="0"/>
              <a:t> Su</a:t>
            </a:r>
          </a:p>
          <a:p>
            <a:r>
              <a:rPr lang="en-CA" dirty="0" smtClean="0"/>
              <a:t>2012-11-27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68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Database of TOUGHREACT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9" y="1676400"/>
            <a:ext cx="435942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2" y="1648521"/>
            <a:ext cx="4414838" cy="266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5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species/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r>
              <a:rPr lang="en-CA" sz="2000" dirty="0"/>
              <a:t>Records in TOUGHREACT</a:t>
            </a:r>
          </a:p>
          <a:p>
            <a:r>
              <a:rPr lang="en-CA" sz="1500" dirty="0" smtClean="0"/>
              <a:t>Name, Ion radius, charge, </a:t>
            </a:r>
            <a:r>
              <a:rPr lang="en-CA" sz="1500" dirty="0" err="1" smtClean="0"/>
              <a:t>mol</a:t>
            </a:r>
            <a:r>
              <a:rPr lang="en-CA" sz="1500" dirty="0" smtClean="0"/>
              <a:t> weight</a:t>
            </a:r>
          </a:p>
          <a:p>
            <a:r>
              <a:rPr lang="en-CA" sz="1500" dirty="0" smtClean="0"/>
              <a:t>'</a:t>
            </a:r>
            <a:r>
              <a:rPr lang="en-CA" sz="1500" dirty="0" smtClean="0">
                <a:solidFill>
                  <a:srgbClr val="FF0000"/>
                </a:solidFill>
              </a:rPr>
              <a:t>Ba+2</a:t>
            </a:r>
            <a:r>
              <a:rPr lang="en-CA" sz="1500" dirty="0"/>
              <a:t>' </a:t>
            </a:r>
            <a:r>
              <a:rPr lang="en-CA" sz="1500" dirty="0" smtClean="0"/>
              <a:t>5.50  </a:t>
            </a:r>
            <a:r>
              <a:rPr lang="en-CA" sz="1500" dirty="0">
                <a:solidFill>
                  <a:srgbClr val="FFC000"/>
                </a:solidFill>
              </a:rPr>
              <a:t>2.00</a:t>
            </a:r>
            <a:r>
              <a:rPr lang="en-CA" sz="1500" dirty="0"/>
              <a:t>    </a:t>
            </a:r>
            <a:r>
              <a:rPr lang="en-CA" sz="1500" dirty="0" smtClean="0">
                <a:solidFill>
                  <a:srgbClr val="92D050"/>
                </a:solidFill>
              </a:rPr>
              <a:t>137.340</a:t>
            </a:r>
          </a:p>
          <a:p>
            <a:endParaRPr lang="en-CA" dirty="0" smtClean="0">
              <a:solidFill>
                <a:srgbClr val="92D050"/>
              </a:solidFill>
            </a:endParaRPr>
          </a:p>
          <a:p>
            <a:r>
              <a:rPr lang="en-CA" sz="2000" dirty="0"/>
              <a:t>Records in </a:t>
            </a:r>
            <a:r>
              <a:rPr lang="en-CA" sz="2000" dirty="0" smtClean="0"/>
              <a:t>MIN3P, </a:t>
            </a:r>
            <a:r>
              <a:rPr lang="en-CA" sz="2000" i="1" dirty="0" err="1" smtClean="0"/>
              <a:t>comp.dbs</a:t>
            </a:r>
            <a:endParaRPr lang="en-CA" sz="2000" i="1" dirty="0"/>
          </a:p>
          <a:p>
            <a:r>
              <a:rPr lang="pl-PL" sz="1500" dirty="0" smtClean="0">
                <a:solidFill>
                  <a:srgbClr val="FF0000"/>
                </a:solidFill>
              </a:rPr>
              <a:t>ba+2</a:t>
            </a:r>
            <a:r>
              <a:rPr lang="pl-PL" sz="1500" dirty="0" smtClean="0"/>
              <a:t> </a:t>
            </a:r>
            <a:r>
              <a:rPr lang="pl-PL" sz="1500" dirty="0" smtClean="0">
                <a:solidFill>
                  <a:srgbClr val="FFC000"/>
                </a:solidFill>
              </a:rPr>
              <a:t>2.0</a:t>
            </a:r>
            <a:r>
              <a:rPr lang="pl-PL" sz="1500" dirty="0" smtClean="0"/>
              <a:t> 5.00</a:t>
            </a:r>
            <a:r>
              <a:rPr lang="pl-PL" sz="1500" b="1" dirty="0" smtClean="0"/>
              <a:t> .00 </a:t>
            </a:r>
            <a:r>
              <a:rPr lang="pl-PL" sz="1500" dirty="0" smtClean="0">
                <a:solidFill>
                  <a:srgbClr val="92D050"/>
                </a:solidFill>
              </a:rPr>
              <a:t>137.34000</a:t>
            </a:r>
            <a:r>
              <a:rPr lang="pl-PL" sz="1500" dirty="0" smtClean="0"/>
              <a:t> </a:t>
            </a:r>
            <a:r>
              <a:rPr lang="pl-PL" sz="1500" b="1" dirty="0" smtClean="0"/>
              <a:t>0.0</a:t>
            </a:r>
            <a:endParaRPr lang="en-CA" sz="1500" dirty="0" smtClean="0"/>
          </a:p>
          <a:p>
            <a:endParaRPr lang="en-CA" dirty="0" smtClean="0"/>
          </a:p>
          <a:p>
            <a:r>
              <a:rPr lang="en-CA" sz="1500" b="1" dirty="0"/>
              <a:t>Debye-</a:t>
            </a:r>
            <a:r>
              <a:rPr lang="en-CA" sz="1500" b="1" dirty="0" err="1"/>
              <a:t>Huckel</a:t>
            </a:r>
            <a:r>
              <a:rPr lang="en-CA" sz="1500" b="1" dirty="0"/>
              <a:t> </a:t>
            </a:r>
            <a:r>
              <a:rPr lang="en-CA" sz="1500" b="1" dirty="0" smtClean="0"/>
              <a:t>constants (a, b) </a:t>
            </a:r>
            <a:r>
              <a:rPr lang="en-CA" sz="1500" b="1" dirty="0"/>
              <a:t>and Alkalinity </a:t>
            </a:r>
            <a:r>
              <a:rPr lang="en-CA" sz="1500" b="1" dirty="0" smtClean="0"/>
              <a:t>factor</a:t>
            </a:r>
            <a:endParaRPr lang="en-CA" sz="1500" b="1" dirty="0"/>
          </a:p>
          <a:p>
            <a:r>
              <a:rPr lang="en-CA" sz="1500" b="1" dirty="0" smtClean="0"/>
              <a:t>Ion radius is used to compute Debye-</a:t>
            </a:r>
            <a:r>
              <a:rPr lang="en-CA" sz="1500" b="1" dirty="0" err="1" smtClean="0"/>
              <a:t>Huckel</a:t>
            </a:r>
            <a:r>
              <a:rPr lang="en-CA" sz="1500" b="1" dirty="0" smtClean="0"/>
              <a:t> a0 parameter P217 in TOUGHREAC_V2_Users_Guide</a:t>
            </a:r>
          </a:p>
          <a:p>
            <a:r>
              <a:rPr lang="en-CA" sz="1500" b="1" dirty="0"/>
              <a:t>The alkalinity factor is used to determine the alkalinity value of the water. It is defined </a:t>
            </a:r>
            <a:r>
              <a:rPr lang="en-CA" sz="1500" b="1" dirty="0" smtClean="0"/>
              <a:t>as the </a:t>
            </a:r>
            <a:r>
              <a:rPr lang="en-CA" sz="1500" b="1" dirty="0"/>
              <a:t>proton uptake capacity of the species when titrated to the carbonate alkalinity </a:t>
            </a:r>
            <a:r>
              <a:rPr lang="en-CA" sz="1500" b="1" dirty="0" smtClean="0"/>
              <a:t>end point</a:t>
            </a:r>
            <a:r>
              <a:rPr lang="en-CA" sz="1500" b="1" dirty="0"/>
              <a:t>. By definition, the alkalinity factor of </a:t>
            </a:r>
            <a:r>
              <a:rPr lang="en-CA" sz="1500" b="1" dirty="0" smtClean="0"/>
              <a:t>CO3 2- </a:t>
            </a:r>
            <a:r>
              <a:rPr lang="en-CA" sz="1500" b="1" dirty="0"/>
              <a:t>equals two (2).</a:t>
            </a:r>
            <a:endParaRPr lang="en-CA" sz="1500" b="1" dirty="0" smtClean="0"/>
          </a:p>
          <a:p>
            <a:endParaRPr lang="en-CA" sz="1500" b="1" dirty="0"/>
          </a:p>
          <a:p>
            <a:endParaRPr lang="en-CA" sz="1500" b="1" dirty="0"/>
          </a:p>
        </p:txBody>
      </p:sp>
    </p:spTree>
    <p:extLst>
      <p:ext uri="{BB962C8B-B14F-4D97-AF65-F5344CB8AC3E}">
        <p14:creationId xmlns:p14="http://schemas.microsoft.com/office/powerpoint/2010/main" val="58582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Secondary Species/</a:t>
            </a:r>
            <a:r>
              <a:rPr lang="en-CA" dirty="0" err="1" smtClean="0"/>
              <a:t>Complexation</a:t>
            </a:r>
            <a:r>
              <a:rPr lang="en-CA" dirty="0" smtClean="0"/>
              <a:t> Reactions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Records in TOUGHREACT</a:t>
            </a:r>
          </a:p>
          <a:p>
            <a:r>
              <a:rPr lang="en-CA" sz="1500" dirty="0" smtClean="0"/>
              <a:t>'</a:t>
            </a:r>
            <a:r>
              <a:rPr lang="en-CA" sz="1500" dirty="0" err="1" smtClean="0">
                <a:solidFill>
                  <a:srgbClr val="FF0000"/>
                </a:solidFill>
              </a:rPr>
              <a:t>FeCl</a:t>
            </a:r>
            <a:r>
              <a:rPr lang="en-CA" sz="1500" dirty="0">
                <a:solidFill>
                  <a:srgbClr val="FF0000"/>
                </a:solidFill>
              </a:rPr>
              <a:t>+</a:t>
            </a:r>
            <a:r>
              <a:rPr lang="en-CA" sz="1500" dirty="0"/>
              <a:t>'                            </a:t>
            </a:r>
            <a:r>
              <a:rPr lang="en-CA" sz="1500" dirty="0">
                <a:solidFill>
                  <a:srgbClr val="FF0000"/>
                </a:solidFill>
              </a:rPr>
              <a:t>91.299</a:t>
            </a:r>
            <a:r>
              <a:rPr lang="en-CA" sz="1500" dirty="0"/>
              <a:t>  4.1  </a:t>
            </a:r>
            <a:r>
              <a:rPr lang="en-CA" sz="1500" dirty="0">
                <a:solidFill>
                  <a:srgbClr val="92D050"/>
                </a:solidFill>
              </a:rPr>
              <a:t>1.00</a:t>
            </a:r>
            <a:r>
              <a:rPr lang="en-CA" sz="1500" dirty="0"/>
              <a:t>  </a:t>
            </a:r>
            <a:r>
              <a:rPr lang="en-CA" sz="1500" dirty="0">
                <a:solidFill>
                  <a:srgbClr val="00B0F0"/>
                </a:solidFill>
              </a:rPr>
              <a:t>2  1.0000  '</a:t>
            </a:r>
            <a:r>
              <a:rPr lang="en-CA" sz="1500" dirty="0" err="1">
                <a:solidFill>
                  <a:srgbClr val="00B0F0"/>
                </a:solidFill>
              </a:rPr>
              <a:t>Cl</a:t>
            </a:r>
            <a:r>
              <a:rPr lang="en-CA" sz="1500" dirty="0">
                <a:solidFill>
                  <a:srgbClr val="00B0F0"/>
                </a:solidFill>
              </a:rPr>
              <a:t>-'  1.0000  'Fe+2'</a:t>
            </a:r>
          </a:p>
          <a:p>
            <a:r>
              <a:rPr lang="en-CA" sz="1500" dirty="0"/>
              <a:t>'</a:t>
            </a:r>
            <a:r>
              <a:rPr lang="en-CA" sz="1500" dirty="0" err="1"/>
              <a:t>FeCl</a:t>
            </a:r>
            <a:r>
              <a:rPr lang="en-CA" sz="1500" dirty="0"/>
              <a:t>+'                                0.1349    </a:t>
            </a:r>
            <a:r>
              <a:rPr lang="en-CA" sz="1500" dirty="0">
                <a:solidFill>
                  <a:srgbClr val="FFC000"/>
                </a:solidFill>
              </a:rPr>
              <a:t>0.1600</a:t>
            </a:r>
            <a:r>
              <a:rPr lang="en-CA" sz="1500" dirty="0"/>
              <a:t>    0.0599   -0.1612   -0.5429   -1.0223   -1.6141   -2.3848</a:t>
            </a:r>
          </a:p>
          <a:p>
            <a:r>
              <a:rPr lang="en-CA" sz="1500" dirty="0"/>
              <a:t>'</a:t>
            </a:r>
            <a:r>
              <a:rPr lang="en-CA" sz="1500" dirty="0" err="1"/>
              <a:t>FeCl</a:t>
            </a:r>
            <a:r>
              <a:rPr lang="en-CA" sz="1500" dirty="0"/>
              <a:t>+'                               0E+0 -1.50966195E-1 0E+0  9.27145711E+1 0E+0</a:t>
            </a:r>
            <a:endParaRPr lang="en-CA" sz="1500" dirty="0" smtClean="0"/>
          </a:p>
          <a:p>
            <a:endParaRPr lang="en-CA" dirty="0" smtClean="0"/>
          </a:p>
          <a:p>
            <a:r>
              <a:rPr lang="en-CA" sz="2000" dirty="0" smtClean="0"/>
              <a:t>Records in MIN3P,  </a:t>
            </a:r>
            <a:r>
              <a:rPr lang="en-CA" sz="2000" i="1" dirty="0" err="1" smtClean="0"/>
              <a:t>complex.dbs</a:t>
            </a:r>
            <a:endParaRPr lang="en-CA" sz="2000" i="1" dirty="0"/>
          </a:p>
          <a:p>
            <a:r>
              <a:rPr lang="en-CA" sz="1500" dirty="0" err="1">
                <a:solidFill>
                  <a:srgbClr val="FF0000"/>
                </a:solidFill>
              </a:rPr>
              <a:t>fecl</a:t>
            </a:r>
            <a:r>
              <a:rPr lang="en-CA" sz="1500" dirty="0">
                <a:solidFill>
                  <a:srgbClr val="FF0000"/>
                </a:solidFill>
              </a:rPr>
              <a:t>+</a:t>
            </a:r>
            <a:r>
              <a:rPr lang="en-CA" sz="1500" dirty="0"/>
              <a:t>              </a:t>
            </a:r>
            <a:r>
              <a:rPr lang="en-CA" sz="1500" b="1" dirty="0"/>
              <a:t>.0000</a:t>
            </a:r>
            <a:r>
              <a:rPr lang="en-CA" sz="1500" dirty="0"/>
              <a:t>     </a:t>
            </a:r>
            <a:r>
              <a:rPr lang="en-CA" sz="1500" dirty="0">
                <a:solidFill>
                  <a:srgbClr val="FFC000"/>
                </a:solidFill>
              </a:rPr>
              <a:t>.1400</a:t>
            </a:r>
            <a:r>
              <a:rPr lang="en-CA" sz="1500" dirty="0"/>
              <a:t>                 </a:t>
            </a:r>
            <a:r>
              <a:rPr lang="en-CA" sz="1500" dirty="0">
                <a:solidFill>
                  <a:srgbClr val="92D050"/>
                </a:solidFill>
              </a:rPr>
              <a:t>1.00</a:t>
            </a:r>
            <a:r>
              <a:rPr lang="en-CA" sz="1500" b="1" dirty="0">
                <a:solidFill>
                  <a:srgbClr val="92D050"/>
                </a:solidFill>
              </a:rPr>
              <a:t> </a:t>
            </a:r>
            <a:r>
              <a:rPr lang="en-CA" sz="1500" b="1" dirty="0"/>
              <a:t>5.00  .00</a:t>
            </a:r>
            <a:r>
              <a:rPr lang="en-CA" sz="1500" dirty="0"/>
              <a:t>  </a:t>
            </a:r>
            <a:r>
              <a:rPr lang="en-CA" sz="1500" dirty="0">
                <a:solidFill>
                  <a:srgbClr val="FF0000"/>
                </a:solidFill>
              </a:rPr>
              <a:t>91.3000</a:t>
            </a:r>
            <a:r>
              <a:rPr lang="en-CA" sz="1500" dirty="0"/>
              <a:t>    </a:t>
            </a:r>
            <a:r>
              <a:rPr lang="en-CA" sz="1500" b="1" dirty="0"/>
              <a:t>.00</a:t>
            </a:r>
          </a:p>
          <a:p>
            <a:r>
              <a:rPr lang="en-CA" sz="1500" dirty="0"/>
              <a:t>      </a:t>
            </a:r>
            <a:r>
              <a:rPr lang="en-CA" sz="1500" dirty="0">
                <a:solidFill>
                  <a:srgbClr val="00B0F0"/>
                </a:solidFill>
              </a:rPr>
              <a:t>2   fe+2           1.000 cl-1           </a:t>
            </a:r>
            <a:r>
              <a:rPr lang="en-CA" sz="1500" dirty="0" smtClean="0">
                <a:solidFill>
                  <a:srgbClr val="00B0F0"/>
                </a:solidFill>
              </a:rPr>
              <a:t>1.000</a:t>
            </a:r>
          </a:p>
          <a:p>
            <a:endParaRPr lang="en-CA" sz="1500" dirty="0" smtClean="0">
              <a:solidFill>
                <a:srgbClr val="00B0F0"/>
              </a:solidFill>
            </a:endParaRPr>
          </a:p>
          <a:p>
            <a:endParaRPr lang="en-CA" sz="1500" dirty="0">
              <a:solidFill>
                <a:srgbClr val="00B0F0"/>
              </a:solidFill>
            </a:endParaRPr>
          </a:p>
          <a:p>
            <a:endParaRPr lang="en-CA" sz="1500" dirty="0">
              <a:solidFill>
                <a:srgbClr val="00B0F0"/>
              </a:solidFill>
            </a:endParaRPr>
          </a:p>
          <a:p>
            <a:r>
              <a:rPr lang="en-CA" sz="1500" b="1" dirty="0" smtClean="0"/>
              <a:t>Enthalpy </a:t>
            </a:r>
            <a:r>
              <a:rPr lang="en-CA" sz="1500" b="1" dirty="0"/>
              <a:t>change, Debye-</a:t>
            </a:r>
            <a:r>
              <a:rPr lang="en-CA" sz="1500" b="1" dirty="0" err="1"/>
              <a:t>Huckel</a:t>
            </a:r>
            <a:r>
              <a:rPr lang="en-CA" sz="1500" b="1" dirty="0"/>
              <a:t> constants and Alkalinity factor </a:t>
            </a:r>
            <a:endParaRPr lang="en-CA" sz="15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6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Gas Exchange Reaction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Records in TOUGHREACT</a:t>
            </a:r>
          </a:p>
          <a:p>
            <a:r>
              <a:rPr lang="pt-BR" sz="1500" dirty="0" smtClean="0"/>
              <a:t>'</a:t>
            </a:r>
            <a:r>
              <a:rPr lang="pt-BR" sz="1500" dirty="0" smtClean="0">
                <a:solidFill>
                  <a:srgbClr val="C00000"/>
                </a:solidFill>
              </a:rPr>
              <a:t>CO2</a:t>
            </a:r>
            <a:r>
              <a:rPr lang="pt-BR" sz="1500" dirty="0"/>
              <a:t>'                              </a:t>
            </a:r>
            <a:r>
              <a:rPr lang="pt-BR" sz="1500" dirty="0">
                <a:solidFill>
                  <a:srgbClr val="FF0000"/>
                </a:solidFill>
              </a:rPr>
              <a:t>44.010</a:t>
            </a:r>
            <a:r>
              <a:rPr lang="pt-BR" sz="1500" dirty="0"/>
              <a:t>  3.4  0.00  </a:t>
            </a:r>
            <a:r>
              <a:rPr lang="pt-BR" sz="1500" dirty="0">
                <a:solidFill>
                  <a:srgbClr val="00B050"/>
                </a:solidFill>
              </a:rPr>
              <a:t>3  1.0000  'HCO3-'  1.0000  'H+' -1.0000  'H2O'</a:t>
            </a:r>
          </a:p>
          <a:p>
            <a:r>
              <a:rPr lang="pt-BR" sz="1500" dirty="0"/>
              <a:t>'CO2'                                 -6.5721   </a:t>
            </a:r>
            <a:r>
              <a:rPr lang="pt-BR" sz="1500" dirty="0">
                <a:solidFill>
                  <a:srgbClr val="FFC000"/>
                </a:solidFill>
              </a:rPr>
              <a:t>-6.3543</a:t>
            </a:r>
            <a:r>
              <a:rPr lang="pt-BR" sz="1500" dirty="0"/>
              <a:t>   -6.2796   -6.3935   -6.7235   -7.1998   -7.8073   -8.5960</a:t>
            </a:r>
          </a:p>
          <a:p>
            <a:r>
              <a:rPr lang="pt-BR" sz="1500" dirty="0"/>
              <a:t>'CO2'                                 0E+0 -4.74956912E+0 0E+0 -4.7845942E+2 </a:t>
            </a:r>
            <a:r>
              <a:rPr lang="pt-BR" sz="1500" dirty="0" smtClean="0"/>
              <a:t>0E+0</a:t>
            </a:r>
          </a:p>
          <a:p>
            <a:endParaRPr lang="pt-BR" sz="1500" dirty="0"/>
          </a:p>
          <a:p>
            <a:r>
              <a:rPr lang="en-CA" sz="2000" dirty="0"/>
              <a:t>Records in </a:t>
            </a:r>
            <a:r>
              <a:rPr lang="en-CA" sz="2000" dirty="0" smtClean="0"/>
              <a:t>MIN3P,  </a:t>
            </a:r>
            <a:r>
              <a:rPr lang="en-CA" sz="2000" i="1" dirty="0" err="1" smtClean="0"/>
              <a:t>gases.dbs</a:t>
            </a:r>
            <a:endParaRPr lang="en-CA" sz="2000" i="1" dirty="0" smtClean="0"/>
          </a:p>
          <a:p>
            <a:r>
              <a:rPr lang="pt-BR" sz="1500" dirty="0">
                <a:solidFill>
                  <a:srgbClr val="C00000"/>
                </a:solidFill>
              </a:rPr>
              <a:t>co2(g)</a:t>
            </a:r>
            <a:r>
              <a:rPr lang="pt-BR" sz="1500" dirty="0"/>
              <a:t>            </a:t>
            </a:r>
            <a:r>
              <a:rPr lang="pt-BR" sz="1500" b="1" dirty="0"/>
              <a:t>-.5300</a:t>
            </a:r>
            <a:r>
              <a:rPr lang="pt-BR" sz="1500" dirty="0"/>
              <a:t>   </a:t>
            </a:r>
            <a:r>
              <a:rPr lang="pt-BR" sz="1500" dirty="0">
                <a:solidFill>
                  <a:srgbClr val="FFC000"/>
                </a:solidFill>
              </a:rPr>
              <a:t>18.1600</a:t>
            </a:r>
            <a:r>
              <a:rPr lang="pt-BR" sz="1500" dirty="0"/>
              <a:t>                                 </a:t>
            </a:r>
            <a:r>
              <a:rPr lang="pt-BR" sz="1500" dirty="0">
                <a:solidFill>
                  <a:srgbClr val="FF0000"/>
                </a:solidFill>
              </a:rPr>
              <a:t>41.0100</a:t>
            </a:r>
          </a:p>
          <a:p>
            <a:r>
              <a:rPr lang="pt-BR" sz="1500" dirty="0">
                <a:solidFill>
                  <a:srgbClr val="00B050"/>
                </a:solidFill>
              </a:rPr>
              <a:t>      3   co3-2          1.000 h+1            2.000 h2o           -1.000</a:t>
            </a:r>
            <a:endParaRPr lang="pt-BR" sz="1500" dirty="0" smtClean="0">
              <a:solidFill>
                <a:srgbClr val="00B050"/>
              </a:solidFill>
            </a:endParaRPr>
          </a:p>
          <a:p>
            <a:endParaRPr lang="pt-BR" sz="1500" dirty="0"/>
          </a:p>
          <a:p>
            <a:endParaRPr lang="en-CA" sz="1500" dirty="0" smtClean="0"/>
          </a:p>
          <a:p>
            <a:r>
              <a:rPr lang="en-CA" sz="1500" dirty="0"/>
              <a:t>Second line for TOUGHREACT: equilibrium constants (log(K) in base 10) for the reaction at various temperatures (0.0   25.0   60.0  100.0  150.0  200.0  250.0  300.0).</a:t>
            </a:r>
          </a:p>
          <a:p>
            <a:r>
              <a:rPr lang="en-CA" sz="1500" b="1" dirty="0" smtClean="0"/>
              <a:t>Lack </a:t>
            </a:r>
            <a:r>
              <a:rPr lang="en-CA" sz="1500" b="1" dirty="0"/>
              <a:t>enthalpy </a:t>
            </a:r>
            <a:r>
              <a:rPr lang="en-CA" sz="1500" b="1" dirty="0" smtClean="0"/>
              <a:t>change in TOUGHREACT</a:t>
            </a:r>
          </a:p>
          <a:p>
            <a:r>
              <a:rPr lang="en-CA" sz="1500" dirty="0"/>
              <a:t>Values of equilibrium constant do not match (logK</a:t>
            </a:r>
            <a:r>
              <a:rPr lang="en-CA" sz="1500" baseline="-25000" dirty="0"/>
              <a:t>25</a:t>
            </a:r>
            <a:r>
              <a:rPr lang="en-CA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522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Ion Exchange and Sorption Reactions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Records in </a:t>
            </a:r>
            <a:r>
              <a:rPr lang="en-CA" sz="2000" dirty="0" smtClean="0"/>
              <a:t>TOUGHREACT (Not found)</a:t>
            </a:r>
            <a:endParaRPr lang="en-CA" sz="2000" dirty="0"/>
          </a:p>
          <a:p>
            <a:endParaRPr lang="en-CA" sz="1500" dirty="0" smtClean="0"/>
          </a:p>
          <a:p>
            <a:endParaRPr lang="en-CA" sz="2000" dirty="0" smtClean="0"/>
          </a:p>
          <a:p>
            <a:endParaRPr lang="en-CA" sz="2000" dirty="0"/>
          </a:p>
          <a:p>
            <a:r>
              <a:rPr lang="en-CA" sz="2000" dirty="0" smtClean="0"/>
              <a:t>Records </a:t>
            </a:r>
            <a:r>
              <a:rPr lang="en-CA" sz="2000" dirty="0"/>
              <a:t>in </a:t>
            </a:r>
            <a:r>
              <a:rPr lang="en-CA" sz="2000" dirty="0" smtClean="0"/>
              <a:t>MIN3P,  </a:t>
            </a:r>
            <a:r>
              <a:rPr lang="en-CA" sz="2000" i="1" dirty="0" err="1" smtClean="0"/>
              <a:t>sorption.dbs</a:t>
            </a:r>
            <a:endParaRPr lang="en-CA" sz="2000" i="1" dirty="0"/>
          </a:p>
          <a:p>
            <a:r>
              <a:rPr lang="pl-PL" sz="1500" dirty="0" smtClean="0"/>
              <a:t>'ca-x(na)gp</a:t>
            </a:r>
            <a:r>
              <a:rPr lang="pl-PL" sz="1500" dirty="0"/>
              <a:t>'      0.0000    0.3979                 1.00  40.08000</a:t>
            </a:r>
          </a:p>
          <a:p>
            <a:r>
              <a:rPr lang="pl-PL" sz="1500" dirty="0"/>
              <a:t>      2  'ca+2'  0.500  'na+1' -1.000</a:t>
            </a:r>
            <a:endParaRPr lang="en-CA" sz="1500" dirty="0"/>
          </a:p>
        </p:txBody>
      </p:sp>
    </p:spTree>
    <p:extLst>
      <p:ext uri="{BB962C8B-B14F-4D97-AF65-F5344CB8AC3E}">
        <p14:creationId xmlns:p14="http://schemas.microsoft.com/office/powerpoint/2010/main" val="385968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Equilibrium Redox Reactions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Records in TOUGHREACT</a:t>
            </a:r>
          </a:p>
          <a:p>
            <a:r>
              <a:rPr lang="pt-BR" sz="1500" dirty="0" smtClean="0"/>
              <a:t>'</a:t>
            </a:r>
            <a:r>
              <a:rPr lang="pt-BR" sz="1500" dirty="0" smtClean="0">
                <a:solidFill>
                  <a:srgbClr val="C00000"/>
                </a:solidFill>
              </a:rPr>
              <a:t>Fe+3</a:t>
            </a:r>
            <a:r>
              <a:rPr lang="pt-BR" sz="1500" dirty="0"/>
              <a:t>'                             55.85  8.1  3.00  </a:t>
            </a:r>
            <a:r>
              <a:rPr lang="pt-BR" sz="1500" dirty="0">
                <a:solidFill>
                  <a:srgbClr val="FF0000"/>
                </a:solidFill>
              </a:rPr>
              <a:t>4  0.2500  'O2(aq)'  1.0000  'Fe+2'  1.0000  'H+' -0.5000  'H2O'</a:t>
            </a:r>
          </a:p>
          <a:p>
            <a:r>
              <a:rPr lang="pt-BR" sz="1500" dirty="0"/>
              <a:t>'Fe+3'                               -10.0610   </a:t>
            </a:r>
            <a:r>
              <a:rPr lang="pt-BR" sz="1500" dirty="0">
                <a:solidFill>
                  <a:srgbClr val="00B0F0"/>
                </a:solidFill>
              </a:rPr>
              <a:t>-8.4899</a:t>
            </a:r>
            <a:r>
              <a:rPr lang="pt-BR" sz="1500" dirty="0"/>
              <a:t>   -6.6525   -4.9404   -3.2070   -1.7819   -0.5617    0.5249</a:t>
            </a:r>
          </a:p>
          <a:p>
            <a:r>
              <a:rPr lang="pt-BR" sz="1500" dirty="0"/>
              <a:t>'Fe+3'        </a:t>
            </a:r>
            <a:r>
              <a:rPr lang="pt-BR" sz="1500" dirty="0" smtClean="0"/>
              <a:t>                        </a:t>
            </a:r>
            <a:r>
              <a:rPr lang="pt-BR" sz="1500" dirty="0"/>
              <a:t>0E+0  8.83350491E+0 0E+0 -5.164959E+3 </a:t>
            </a:r>
            <a:r>
              <a:rPr lang="pt-BR" sz="1500" dirty="0" smtClean="0"/>
              <a:t>0E+0</a:t>
            </a:r>
          </a:p>
          <a:p>
            <a:endParaRPr lang="pt-BR" sz="1500" dirty="0"/>
          </a:p>
          <a:p>
            <a:r>
              <a:rPr lang="en-CA" sz="2000" dirty="0"/>
              <a:t>Records in MIN3P,  </a:t>
            </a:r>
            <a:r>
              <a:rPr lang="en-CA" sz="2000" i="1" dirty="0" err="1" smtClean="0"/>
              <a:t>redox.dbs</a:t>
            </a:r>
            <a:endParaRPr lang="en-CA" sz="2000" i="1" dirty="0" smtClean="0"/>
          </a:p>
          <a:p>
            <a:r>
              <a:rPr lang="pt-BR" sz="1500" dirty="0"/>
              <a:t>'</a:t>
            </a:r>
            <a:r>
              <a:rPr lang="pt-BR" sz="1500" dirty="0">
                <a:solidFill>
                  <a:srgbClr val="C00000"/>
                </a:solidFill>
              </a:rPr>
              <a:t>fe+3</a:t>
            </a:r>
            <a:r>
              <a:rPr lang="pt-BR" sz="1500" dirty="0"/>
              <a:t>'</a:t>
            </a:r>
          </a:p>
          <a:p>
            <a:r>
              <a:rPr lang="pt-BR" sz="1500" dirty="0">
                <a:solidFill>
                  <a:srgbClr val="FF0000"/>
                </a:solidFill>
              </a:rPr>
              <a:t>4  'fe+2'           1.000 'o2(aq)'       0.250 'h+1'          1.000 'h2o'    -0.500</a:t>
            </a:r>
          </a:p>
          <a:p>
            <a:r>
              <a:rPr lang="pt-BR" sz="1500" dirty="0"/>
              <a:t>'equilibrium'  </a:t>
            </a:r>
            <a:r>
              <a:rPr lang="pt-BR" sz="1500" dirty="0">
                <a:solidFill>
                  <a:srgbClr val="00B0F0"/>
                </a:solidFill>
              </a:rPr>
              <a:t>-8.4725</a:t>
            </a:r>
            <a:r>
              <a:rPr lang="pt-BR" sz="1500" dirty="0"/>
              <a:t>   </a:t>
            </a:r>
            <a:r>
              <a:rPr lang="pt-BR" sz="1500" b="1" dirty="0" smtClean="0"/>
              <a:t>23.4570</a:t>
            </a:r>
          </a:p>
          <a:p>
            <a:endParaRPr lang="pt-BR" sz="1500" b="1" dirty="0" smtClean="0"/>
          </a:p>
          <a:p>
            <a:endParaRPr lang="pt-BR" sz="1500" b="1" dirty="0"/>
          </a:p>
          <a:p>
            <a:r>
              <a:rPr lang="en-CA" sz="1500" b="1" dirty="0"/>
              <a:t>Lack enthalpy change in TOUGHREACT</a:t>
            </a:r>
          </a:p>
          <a:p>
            <a:endParaRPr lang="en-CA" sz="1500" dirty="0"/>
          </a:p>
        </p:txBody>
      </p:sp>
    </p:spTree>
    <p:extLst>
      <p:ext uri="{BB962C8B-B14F-4D97-AF65-F5344CB8AC3E}">
        <p14:creationId xmlns:p14="http://schemas.microsoft.com/office/powerpoint/2010/main" val="43376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Kinetically-controlled reactions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sz="4200" dirty="0"/>
              <a:t>Records in </a:t>
            </a:r>
            <a:r>
              <a:rPr lang="en-CA" sz="4200" dirty="0" smtClean="0"/>
              <a:t>TOUGHREACT  (Not found)</a:t>
            </a:r>
            <a:endParaRPr lang="en-CA" sz="4200" dirty="0"/>
          </a:p>
          <a:p>
            <a:endParaRPr lang="en-CA" sz="2400" dirty="0"/>
          </a:p>
          <a:p>
            <a:endParaRPr lang="en-CA" dirty="0"/>
          </a:p>
          <a:p>
            <a:endParaRPr lang="en-CA" dirty="0"/>
          </a:p>
          <a:p>
            <a:r>
              <a:rPr lang="en-CA" sz="4200" dirty="0"/>
              <a:t>Records in MIN3P,  </a:t>
            </a:r>
            <a:r>
              <a:rPr lang="en-CA" sz="4200" i="1" dirty="0" err="1" smtClean="0"/>
              <a:t>redox.dbs</a:t>
            </a:r>
            <a:endParaRPr lang="en-CA" sz="4200" i="1" dirty="0"/>
          </a:p>
          <a:p>
            <a:r>
              <a:rPr lang="pt-BR" dirty="0"/>
              <a:t>'ch2o-no3-ct'</a:t>
            </a:r>
          </a:p>
          <a:p>
            <a:r>
              <a:rPr lang="pt-BR" dirty="0"/>
              <a:t>6  'ch2o' -2.500 'no3-1' -2.000   'co3-2' 2.500  'n2(aq)' 1.000  'h+1' 3.000  'h2o' 1.000</a:t>
            </a:r>
          </a:p>
          <a:p>
            <a:r>
              <a:rPr lang="pt-BR" dirty="0"/>
              <a:t>'irreversible'</a:t>
            </a:r>
          </a:p>
          <a:p>
            <a:endParaRPr lang="pt-BR" dirty="0"/>
          </a:p>
          <a:p>
            <a:r>
              <a:rPr lang="pt-BR" dirty="0"/>
              <a:t>'hyperbolic T^a'  4</a:t>
            </a:r>
          </a:p>
          <a:p>
            <a:r>
              <a:rPr lang="pt-BR" dirty="0"/>
              <a:t>'no3-1'  2.51d-5  1.0d0</a:t>
            </a:r>
          </a:p>
          <a:p>
            <a:r>
              <a:rPr lang="pt-BR" dirty="0"/>
              <a:t>'ch2o'   1.0d-5   1.0d0</a:t>
            </a:r>
          </a:p>
          <a:p>
            <a:r>
              <a:rPr lang="pt-BR" dirty="0"/>
              <a:t>'no3-1'  1.d-10   2.0d0</a:t>
            </a:r>
          </a:p>
          <a:p>
            <a:r>
              <a:rPr lang="pt-BR" dirty="0"/>
              <a:t>'ch2o'   1.d-10   2.0d0</a:t>
            </a:r>
          </a:p>
          <a:p>
            <a:endParaRPr lang="pt-BR" dirty="0"/>
          </a:p>
          <a:p>
            <a:r>
              <a:rPr lang="pt-BR" dirty="0"/>
              <a:t>'inhibition T^a'  1</a:t>
            </a:r>
          </a:p>
          <a:p>
            <a:r>
              <a:rPr lang="pt-BR" dirty="0"/>
              <a:t>'o2(aq)' 5.0d-8   </a:t>
            </a:r>
            <a:r>
              <a:rPr lang="pt-BR" dirty="0" smtClean="0"/>
              <a:t>1.0d0</a:t>
            </a:r>
          </a:p>
          <a:p>
            <a:endParaRPr lang="pt-BR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911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Mineral Reactions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Records in TOUGHREACT</a:t>
            </a:r>
          </a:p>
          <a:p>
            <a:r>
              <a:rPr lang="en-CA" sz="1400" dirty="0">
                <a:solidFill>
                  <a:srgbClr val="C00000"/>
                </a:solidFill>
              </a:rPr>
              <a:t>'UO3(gamma)</a:t>
            </a:r>
            <a:r>
              <a:rPr lang="en-CA" sz="1400" dirty="0"/>
              <a:t>'                      </a:t>
            </a:r>
            <a:r>
              <a:rPr lang="en-CA" sz="1400" dirty="0">
                <a:solidFill>
                  <a:srgbClr val="FF0000"/>
                </a:solidFill>
              </a:rPr>
              <a:t>286.027</a:t>
            </a:r>
            <a:r>
              <a:rPr lang="en-CA" sz="1400" dirty="0"/>
              <a:t>  39.24  </a:t>
            </a:r>
            <a:r>
              <a:rPr lang="en-CA" sz="1400" dirty="0">
                <a:solidFill>
                  <a:srgbClr val="00B0F0"/>
                </a:solidFill>
              </a:rPr>
              <a:t>3 -2.0000  'H+'  1.0000  'UO2+2'  1.0000  'H2O'</a:t>
            </a:r>
          </a:p>
          <a:p>
            <a:r>
              <a:rPr lang="en-CA" sz="1400" dirty="0"/>
              <a:t>'UO3(gamma)'                           9.0219    </a:t>
            </a:r>
            <a:r>
              <a:rPr lang="en-CA" sz="1400" dirty="0">
                <a:solidFill>
                  <a:srgbClr val="FFC000"/>
                </a:solidFill>
              </a:rPr>
              <a:t>7.7120</a:t>
            </a:r>
            <a:r>
              <a:rPr lang="en-CA" sz="1400" dirty="0"/>
              <a:t>    6.2280    4.8825    3.5501    2.4688    1.5401    0.6894</a:t>
            </a:r>
          </a:p>
          <a:p>
            <a:r>
              <a:rPr lang="en-CA" sz="1400" dirty="0"/>
              <a:t>'UO3(gamma)'                          0E+0 -6.50116043E+0 0E+0  4.23765659E+3 0E+0</a:t>
            </a:r>
          </a:p>
          <a:p>
            <a:endParaRPr lang="en-CA" sz="2000" dirty="0" smtClean="0"/>
          </a:p>
          <a:p>
            <a:r>
              <a:rPr lang="en-CA" sz="2000" dirty="0"/>
              <a:t>Records in </a:t>
            </a:r>
            <a:r>
              <a:rPr lang="en-CA" sz="2000" dirty="0" smtClean="0"/>
              <a:t>MIN3P, </a:t>
            </a:r>
            <a:r>
              <a:rPr lang="en-CA" sz="2000" i="1" dirty="0" err="1" smtClean="0"/>
              <a:t>mineral.dbs</a:t>
            </a:r>
            <a:endParaRPr lang="en-CA" sz="2000" i="1" dirty="0"/>
          </a:p>
          <a:p>
            <a:r>
              <a:rPr lang="en-CA" sz="1500" dirty="0" smtClean="0"/>
              <a:t>'</a:t>
            </a:r>
            <a:r>
              <a:rPr lang="en-CA" sz="1500" dirty="0" smtClean="0">
                <a:solidFill>
                  <a:srgbClr val="C00000"/>
                </a:solidFill>
              </a:rPr>
              <a:t>uo3(c</a:t>
            </a:r>
            <a:r>
              <a:rPr lang="en-CA" sz="1500" dirty="0">
                <a:solidFill>
                  <a:srgbClr val="C00000"/>
                </a:solidFill>
              </a:rPr>
              <a:t>)</a:t>
            </a:r>
            <a:r>
              <a:rPr lang="en-CA" sz="1500" dirty="0"/>
              <a:t>'</a:t>
            </a:r>
          </a:p>
          <a:p>
            <a:r>
              <a:rPr lang="en-CA" sz="1500" dirty="0"/>
              <a:t>'surface'</a:t>
            </a:r>
          </a:p>
          <a:p>
            <a:r>
              <a:rPr lang="en-CA" sz="1500" dirty="0"/>
              <a:t> </a:t>
            </a:r>
            <a:r>
              <a:rPr lang="en-CA" sz="1500" dirty="0">
                <a:solidFill>
                  <a:srgbClr val="FF0000"/>
                </a:solidFill>
              </a:rPr>
              <a:t>286.0272</a:t>
            </a:r>
            <a:r>
              <a:rPr lang="en-CA" sz="1500" dirty="0"/>
              <a:t>    </a:t>
            </a:r>
            <a:r>
              <a:rPr lang="en-CA" sz="1500" b="1" dirty="0"/>
              <a:t>8.0435</a:t>
            </a:r>
          </a:p>
          <a:p>
            <a:r>
              <a:rPr lang="en-CA" sz="1500" dirty="0"/>
              <a:t> </a:t>
            </a:r>
            <a:r>
              <a:rPr lang="en-CA" sz="1500" dirty="0">
                <a:solidFill>
                  <a:srgbClr val="00B0F0"/>
                </a:solidFill>
              </a:rPr>
              <a:t>3  'h+1'   -2.000  'uo2+2'    1.000  'h2o'    1.000</a:t>
            </a:r>
          </a:p>
          <a:p>
            <a:r>
              <a:rPr lang="en-CA" sz="1500" dirty="0"/>
              <a:t>'reversible'   </a:t>
            </a:r>
            <a:r>
              <a:rPr lang="en-CA" sz="1500" dirty="0">
                <a:solidFill>
                  <a:srgbClr val="FFC000"/>
                </a:solidFill>
              </a:rPr>
              <a:t>-7.7190</a:t>
            </a:r>
            <a:r>
              <a:rPr lang="en-CA" sz="1500" dirty="0"/>
              <a:t>  </a:t>
            </a:r>
            <a:r>
              <a:rPr lang="en-CA" sz="1500" b="1" dirty="0" smtClean="0"/>
              <a:t>19.3150</a:t>
            </a:r>
          </a:p>
          <a:p>
            <a:endParaRPr lang="en-CA" sz="1500" dirty="0"/>
          </a:p>
          <a:p>
            <a:r>
              <a:rPr lang="en-CA" sz="1500" b="1" dirty="0" smtClean="0"/>
              <a:t>Lack enthalpy change in TOUGHREACT</a:t>
            </a:r>
          </a:p>
          <a:p>
            <a:r>
              <a:rPr lang="en-CA" sz="1500" b="1" dirty="0" smtClean="0"/>
              <a:t>The density can be calculated from molecular weight (286.027) divided by molar volume (39.24)</a:t>
            </a:r>
          </a:p>
          <a:p>
            <a:r>
              <a:rPr lang="en-CA" sz="1500" dirty="0"/>
              <a:t>Values of equilibrium constant do not </a:t>
            </a:r>
            <a:r>
              <a:rPr lang="en-CA" sz="1500" dirty="0" smtClean="0"/>
              <a:t>match (logK</a:t>
            </a:r>
            <a:r>
              <a:rPr lang="en-CA" sz="1500" baseline="-25000" dirty="0" smtClean="0"/>
              <a:t>25</a:t>
            </a:r>
            <a:r>
              <a:rPr lang="en-CA" sz="1500" dirty="0" smtClean="0"/>
              <a:t>)</a:t>
            </a:r>
            <a:endParaRPr lang="en-CA" sz="1500" dirty="0"/>
          </a:p>
          <a:p>
            <a:pPr marL="0" indent="0">
              <a:buNone/>
            </a:pPr>
            <a:endParaRPr lang="en-CA" sz="1500" b="1" dirty="0"/>
          </a:p>
        </p:txBody>
      </p:sp>
    </p:spTree>
    <p:extLst>
      <p:ext uri="{BB962C8B-B14F-4D97-AF65-F5344CB8AC3E}">
        <p14:creationId xmlns:p14="http://schemas.microsoft.com/office/powerpoint/2010/main" val="105513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578</Words>
  <Application>Microsoft Office PowerPoint</Application>
  <PresentationFormat>On-screen Show (4:3)</PresentationFormat>
  <Paragraphs>97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Database conversion TOUGHREACT TO MIN3P</vt:lpstr>
      <vt:lpstr>Database of TOUGHREACT</vt:lpstr>
      <vt:lpstr>Basic species/ components</vt:lpstr>
      <vt:lpstr>Secondary Species/Complexation Reactions</vt:lpstr>
      <vt:lpstr>Gas Exchange Reaction</vt:lpstr>
      <vt:lpstr>Ion Exchange and Sorption Reactions</vt:lpstr>
      <vt:lpstr>Equilibrium Redox Reactions</vt:lpstr>
      <vt:lpstr>Kinetically-controlled reactions</vt:lpstr>
      <vt:lpstr>Mineral Reactions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conversion TOUGHREACT TO MIN3P</dc:title>
  <dc:creator>dsu</dc:creator>
  <cp:lastModifiedBy>dsu</cp:lastModifiedBy>
  <cp:revision>27</cp:revision>
  <dcterms:created xsi:type="dcterms:W3CDTF">2006-08-16T00:00:00Z</dcterms:created>
  <dcterms:modified xsi:type="dcterms:W3CDTF">2012-12-06T19:34:45Z</dcterms:modified>
</cp:coreProperties>
</file>