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0" r:id="rId8"/>
    <p:sldId id="267" r:id="rId9"/>
    <p:sldId id="271" r:id="rId10"/>
    <p:sldId id="268" r:id="rId11"/>
    <p:sldId id="272" r:id="rId12"/>
    <p:sldId id="266" r:id="rId13"/>
    <p:sldId id="274" r:id="rId14"/>
    <p:sldId id="265" r:id="rId15"/>
    <p:sldId id="273"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Parallel Algorithms Analysis</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500">
                <a:cs typeface="Calibri"/>
              </a:rPr>
              <a:t>Daniel Tebor</a:t>
            </a:r>
          </a:p>
          <a:p>
            <a:r>
              <a:rPr lang="en-US" sz="1500">
                <a:cs typeface="Calibri"/>
              </a:rPr>
              <a:t>Merrick McPherson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059EF-5392-C7F0-5333-8C3F687750AB}"/>
              </a:ext>
            </a:extLst>
          </p:cNvPr>
          <p:cNvSpPr>
            <a:spLocks noGrp="1"/>
          </p:cNvSpPr>
          <p:nvPr>
            <p:ph type="title"/>
          </p:nvPr>
        </p:nvSpPr>
        <p:spPr>
          <a:xfrm>
            <a:off x="841248" y="548640"/>
            <a:ext cx="3600860" cy="5431536"/>
          </a:xfrm>
        </p:spPr>
        <p:txBody>
          <a:bodyPr>
            <a:normAutofit/>
          </a:bodyPr>
          <a:lstStyle/>
          <a:p>
            <a:r>
              <a:rPr lang="en-US" sz="5400">
                <a:ea typeface="Calibri Light"/>
                <a:cs typeface="Calibri Light"/>
              </a:rPr>
              <a:t>Multi-Threaded BFS analysis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77616E-AD3E-1B0E-25C8-9B3FE3A878F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dirty="0">
                <a:ea typeface="+mn-lt"/>
                <a:cs typeface="+mn-lt"/>
              </a:rPr>
              <a:t>Time  Complexity: O(</a:t>
            </a:r>
            <a:r>
              <a:rPr lang="en-US" sz="2200" dirty="0" err="1">
                <a:ea typeface="+mn-lt"/>
                <a:cs typeface="+mn-lt"/>
              </a:rPr>
              <a:t>b^d</a:t>
            </a:r>
            <a:r>
              <a:rPr lang="en-US" sz="2200" dirty="0">
                <a:ea typeface="+mn-lt"/>
                <a:cs typeface="+mn-lt"/>
              </a:rPr>
              <a:t>)</a:t>
            </a:r>
          </a:p>
          <a:p>
            <a:pPr marL="0" indent="0">
              <a:buNone/>
            </a:pPr>
            <a:r>
              <a:rPr lang="en-US" sz="2200" dirty="0">
                <a:ea typeface="+mn-lt"/>
                <a:cs typeface="+mn-lt"/>
              </a:rPr>
              <a:t>Space Complexity: O(</a:t>
            </a:r>
            <a:r>
              <a:rPr lang="en-US" sz="2200" dirty="0" err="1">
                <a:ea typeface="+mn-lt"/>
                <a:cs typeface="+mn-lt"/>
              </a:rPr>
              <a:t>b^d</a:t>
            </a:r>
            <a:r>
              <a:rPr lang="en-US" sz="2200" dirty="0">
                <a:ea typeface="+mn-lt"/>
                <a:cs typeface="+mn-lt"/>
              </a:rPr>
              <a:t>)</a:t>
            </a:r>
          </a:p>
          <a:p>
            <a:pPr marL="0" indent="0">
              <a:buNone/>
            </a:pPr>
            <a:endParaRPr lang="en-US" sz="2200" dirty="0">
              <a:ea typeface="+mn-lt"/>
              <a:cs typeface="+mn-lt"/>
            </a:endParaRPr>
          </a:p>
          <a:p>
            <a:pPr marL="0" indent="0">
              <a:buNone/>
            </a:pPr>
            <a:r>
              <a:rPr lang="en-US" sz="2200" b="1" dirty="0">
                <a:ea typeface="+mn-lt"/>
                <a:cs typeface="+mn-lt"/>
              </a:rPr>
              <a:t>Parallel Processing</a:t>
            </a:r>
            <a:r>
              <a:rPr lang="en-US" sz="2200" dirty="0">
                <a:ea typeface="+mn-lt"/>
                <a:cs typeface="+mn-lt"/>
              </a:rPr>
              <a:t>:</a:t>
            </a:r>
          </a:p>
          <a:p>
            <a:pPr marL="0" indent="0">
              <a:buNone/>
            </a:pPr>
            <a:endParaRPr lang="en-US" sz="2200" dirty="0">
              <a:latin typeface="Calibri"/>
              <a:ea typeface="+mn-lt"/>
              <a:cs typeface="Calibri"/>
            </a:endParaRPr>
          </a:p>
          <a:p>
            <a:pPr marL="971550" lvl="1" indent="-285750">
              <a:buFont typeface="Arial"/>
              <a:buChar char="•"/>
            </a:pPr>
            <a:r>
              <a:rPr lang="en-US" sz="2200" dirty="0">
                <a:latin typeface="Arial"/>
                <a:ea typeface="+mn-lt"/>
                <a:cs typeface="Arial"/>
              </a:rPr>
              <a:t>Multi-threaded Breadth-First Search (BFS) optimizes the search process. </a:t>
            </a:r>
          </a:p>
          <a:p>
            <a:pPr marL="971550" lvl="1" indent="-285750">
              <a:buFont typeface="Arial"/>
              <a:buChar char="•"/>
            </a:pPr>
            <a:r>
              <a:rPr lang="en-US" sz="2200" dirty="0">
                <a:latin typeface="Arial"/>
                <a:ea typeface="+mn-lt"/>
                <a:cs typeface="Arial"/>
              </a:rPr>
              <a:t>Leverages the power of parallel computing to speed up the search.</a:t>
            </a:r>
          </a:p>
        </p:txBody>
      </p:sp>
    </p:spTree>
    <p:extLst>
      <p:ext uri="{BB962C8B-B14F-4D97-AF65-F5344CB8AC3E}">
        <p14:creationId xmlns:p14="http://schemas.microsoft.com/office/powerpoint/2010/main" val="24046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A78E-EF58-A17F-0A6E-FC753B20E5FF}"/>
              </a:ext>
            </a:extLst>
          </p:cNvPr>
          <p:cNvSpPr>
            <a:spLocks noGrp="1"/>
          </p:cNvSpPr>
          <p:nvPr>
            <p:ph type="title"/>
          </p:nvPr>
        </p:nvSpPr>
        <p:spPr>
          <a:xfrm>
            <a:off x="838200" y="400983"/>
            <a:ext cx="10515600" cy="823540"/>
          </a:xfrm>
        </p:spPr>
        <p:txBody>
          <a:bodyPr/>
          <a:lstStyle/>
          <a:p>
            <a:r>
              <a:rPr lang="en-US" b="1">
                <a:cs typeface="Calibri Light"/>
              </a:rPr>
              <a:t>A* Implementation</a:t>
            </a:r>
            <a:endParaRPr lang="en-US" b="1"/>
          </a:p>
        </p:txBody>
      </p:sp>
      <p:sp>
        <p:nvSpPr>
          <p:cNvPr id="3" name="Content Placeholder 2">
            <a:extLst>
              <a:ext uri="{FF2B5EF4-FFF2-40B4-BE49-F238E27FC236}">
                <a16:creationId xmlns:a16="http://schemas.microsoft.com/office/drawing/2014/main" id="{1E4E5686-2E09-2A3E-CFC4-DB4877FD7460}"/>
              </a:ext>
            </a:extLst>
          </p:cNvPr>
          <p:cNvSpPr>
            <a:spLocks noGrp="1"/>
          </p:cNvSpPr>
          <p:nvPr>
            <p:ph idx="1"/>
          </p:nvPr>
        </p:nvSpPr>
        <p:spPr>
          <a:xfrm>
            <a:off x="6640606" y="687107"/>
            <a:ext cx="5282453" cy="6090490"/>
          </a:xfrm>
        </p:spPr>
        <p:txBody>
          <a:bodyPr vert="horz" lIns="91440" tIns="45720" rIns="91440" bIns="45720" rtlCol="0" anchor="t">
            <a:normAutofit lnSpcReduction="10000"/>
          </a:bodyPr>
          <a:lstStyle/>
          <a:p>
            <a:pPr marL="0" indent="0">
              <a:buNone/>
            </a:pPr>
            <a:r>
              <a:rPr lang="en-US" sz="5100" b="1" dirty="0">
                <a:ea typeface="+mn-lt"/>
                <a:cs typeface="+mn-lt"/>
              </a:rPr>
              <a:t>Implementation Steps</a:t>
            </a:r>
            <a:endParaRPr lang="en-US" sz="3800" dirty="0">
              <a:cs typeface="Calibri" panose="020F0502020204030204"/>
            </a:endParaRPr>
          </a:p>
          <a:p>
            <a:pPr marL="0" indent="0">
              <a:buNone/>
            </a:pPr>
            <a:r>
              <a:rPr lang="en-US" sz="1500" b="1" dirty="0">
                <a:ea typeface="+mn-lt"/>
                <a:cs typeface="+mn-lt"/>
              </a:rPr>
              <a:t>Initialization</a:t>
            </a:r>
            <a:r>
              <a:rPr lang="en-US" sz="1500" dirty="0">
                <a:ea typeface="+mn-lt"/>
                <a:cs typeface="+mn-lt"/>
              </a:rPr>
              <a:t>:</a:t>
            </a:r>
          </a:p>
          <a:p>
            <a:r>
              <a:rPr lang="en-US" sz="1500" dirty="0">
                <a:latin typeface="Arial"/>
                <a:cs typeface="Arial"/>
              </a:rPr>
              <a:t>Start with the initial puzzle state and a </a:t>
            </a:r>
            <a:r>
              <a:rPr lang="en-US" sz="1500" u="sng" dirty="0">
                <a:latin typeface="Arial"/>
                <a:cs typeface="Arial"/>
              </a:rPr>
              <a:t>priority</a:t>
            </a:r>
            <a:r>
              <a:rPr lang="en-US" sz="1500" dirty="0">
                <a:latin typeface="Arial"/>
                <a:cs typeface="Arial"/>
              </a:rPr>
              <a:t> queue to store nodes to be explored. The heuristic of the initial node is the largest possible integer value.</a:t>
            </a:r>
          </a:p>
          <a:p>
            <a:r>
              <a:rPr lang="en-US" sz="1500" dirty="0">
                <a:ea typeface="+mn-lt"/>
                <a:cs typeface="+mn-lt"/>
              </a:rPr>
              <a:t>Nodes are ordered by the sum of depth and heuristic value with lower having a higher priority.</a:t>
            </a:r>
            <a:endParaRPr lang="en-US" sz="1500" dirty="0">
              <a:latin typeface="Arial"/>
              <a:ea typeface="+mn-lt"/>
              <a:cs typeface="Arial"/>
            </a:endParaRPr>
          </a:p>
          <a:p>
            <a:pPr marL="0" indent="0">
              <a:buNone/>
            </a:pPr>
            <a:r>
              <a:rPr lang="en-US" sz="1500" b="1" dirty="0">
                <a:ea typeface="+mn-lt"/>
                <a:cs typeface="+mn-lt"/>
              </a:rPr>
              <a:t>Exploration</a:t>
            </a:r>
            <a:r>
              <a:rPr lang="en-US" sz="1500" dirty="0">
                <a:ea typeface="+mn-lt"/>
                <a:cs typeface="+mn-lt"/>
              </a:rPr>
              <a:t>:</a:t>
            </a:r>
          </a:p>
          <a:p>
            <a:r>
              <a:rPr lang="en-US" sz="1500" dirty="0">
                <a:latin typeface="Arial"/>
                <a:cs typeface="Arial"/>
              </a:rPr>
              <a:t>While the priority queue is not empty:</a:t>
            </a:r>
          </a:p>
          <a:p>
            <a:pPr lvl="1"/>
            <a:r>
              <a:rPr lang="en-US" sz="1500" dirty="0">
                <a:latin typeface="Arial"/>
                <a:cs typeface="Arial"/>
              </a:rPr>
              <a:t>Dequeue a node and store it in a hashed set of visited nodes.</a:t>
            </a:r>
          </a:p>
          <a:p>
            <a:pPr lvl="1"/>
            <a:r>
              <a:rPr lang="en-US" sz="1500" dirty="0">
                <a:latin typeface="Arial"/>
                <a:cs typeface="Arial"/>
              </a:rPr>
              <a:t>Check if it's the goal state; if yes, you've found the solution.</a:t>
            </a:r>
          </a:p>
          <a:p>
            <a:pPr lvl="1"/>
            <a:r>
              <a:rPr lang="en-US" sz="1500" dirty="0">
                <a:latin typeface="Arial"/>
                <a:cs typeface="Arial"/>
              </a:rPr>
              <a:t>Generate child nodes by making valid moves from the current state. Heuristic values are calculated for each node.</a:t>
            </a:r>
          </a:p>
          <a:p>
            <a:pPr lvl="1"/>
            <a:r>
              <a:rPr lang="en-US" sz="1500" dirty="0">
                <a:latin typeface="Arial"/>
                <a:cs typeface="Arial"/>
              </a:rPr>
              <a:t>Reject any child nodes that have identical states to a previously visited node.</a:t>
            </a:r>
          </a:p>
          <a:p>
            <a:pPr lvl="1"/>
            <a:r>
              <a:rPr lang="en-US" sz="1500" dirty="0">
                <a:latin typeface="Arial"/>
                <a:cs typeface="Arial"/>
              </a:rPr>
              <a:t>Enqueue child nodes for future exploration.</a:t>
            </a:r>
          </a:p>
          <a:p>
            <a:endParaRPr lang="en-US" dirty="0">
              <a:cs typeface="Calibri"/>
            </a:endParaRPr>
          </a:p>
        </p:txBody>
      </p:sp>
      <p:sp>
        <p:nvSpPr>
          <p:cNvPr id="4" name="TextBox 3">
            <a:extLst>
              <a:ext uri="{FF2B5EF4-FFF2-40B4-BE49-F238E27FC236}">
                <a16:creationId xmlns:a16="http://schemas.microsoft.com/office/drawing/2014/main" id="{221EA336-6F65-C023-D719-D11B46608D97}"/>
              </a:ext>
            </a:extLst>
          </p:cNvPr>
          <p:cNvSpPr txBox="1"/>
          <p:nvPr/>
        </p:nvSpPr>
        <p:spPr>
          <a:xfrm>
            <a:off x="830018" y="2797354"/>
            <a:ext cx="4952999" cy="4221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b="1">
                <a:latin typeface="Arial"/>
                <a:cs typeface="Arial"/>
              </a:rPr>
              <a:t>Heuristics Implemented</a:t>
            </a:r>
            <a:endParaRPr lang="en-US" sz="2400">
              <a:latin typeface="Arial"/>
              <a:cs typeface="Arial"/>
            </a:endParaRPr>
          </a:p>
          <a:p>
            <a:r>
              <a:rPr lang="en-US" sz="1600" b="1">
                <a:latin typeface="Arial"/>
                <a:ea typeface="+mn-lt"/>
                <a:cs typeface="+mn-lt"/>
              </a:rPr>
              <a:t>Manhattan Distance Heuristic:</a:t>
            </a:r>
          </a:p>
          <a:p>
            <a:pPr lvl="1">
              <a:buFont typeface="Symbol"/>
              <a:buChar char="•"/>
            </a:pPr>
            <a:r>
              <a:rPr lang="en-US" sz="1600">
                <a:latin typeface="Arial"/>
                <a:ea typeface="+mn-lt"/>
                <a:cs typeface="+mn-lt"/>
              </a:rPr>
              <a:t>The Manhattan distance heuristic calculates the sum of the distances (in terms of moves) between each tile in the current puzzle state and its corresponding goal position by adding the x difference and the y difference of the tile.</a:t>
            </a:r>
          </a:p>
          <a:p>
            <a:r>
              <a:rPr lang="en-US" sz="1600" b="1">
                <a:latin typeface="Arial"/>
                <a:ea typeface="+mn-lt"/>
                <a:cs typeface="+mn-lt"/>
              </a:rPr>
              <a:t>Nilsson Sequence Score Heuristic:</a:t>
            </a:r>
          </a:p>
          <a:p>
            <a:pPr lvl="1">
              <a:buFont typeface="Symbol"/>
              <a:buChar char="•"/>
            </a:pPr>
            <a:r>
              <a:rPr lang="en-US" sz="1600">
                <a:latin typeface="Arial"/>
                <a:ea typeface="+mn-lt"/>
                <a:cs typeface="+mn-lt"/>
              </a:rPr>
              <a:t>This heuristic considers not only the individual tile distances but also the sequences of tiles around the blank space in both the current state and goal state. It assigns scores based on the arrangements of tiles.</a:t>
            </a:r>
          </a:p>
          <a:p>
            <a:pPr>
              <a:buFont typeface="Arial"/>
              <a:buChar char="•"/>
            </a:pPr>
            <a:endParaRPr lang="en-US" sz="1600">
              <a:ea typeface="+mn-lt"/>
              <a:cs typeface="+mn-lt"/>
            </a:endParaRPr>
          </a:p>
          <a:p>
            <a:pPr marL="285750" indent="-285750">
              <a:lnSpc>
                <a:spcPct val="90000"/>
              </a:lnSpc>
              <a:spcBef>
                <a:spcPts val="1000"/>
              </a:spcBef>
              <a:buFont typeface="Arial,Sans-Serif"/>
              <a:buChar char="•"/>
            </a:pPr>
            <a:endParaRPr lang="en-US" sz="1600" b="1">
              <a:latin typeface="Arial"/>
              <a:ea typeface="Calibri"/>
              <a:cs typeface="Arial"/>
            </a:endParaRPr>
          </a:p>
          <a:p>
            <a:pPr marL="285750" indent="-285750">
              <a:buFont typeface="Arial,Sans-Serif"/>
              <a:buChar char="•"/>
            </a:pPr>
            <a:endParaRPr lang="en-US" sz="1600">
              <a:cs typeface="Calibri" panose="020F0502020204030204"/>
            </a:endParaRPr>
          </a:p>
        </p:txBody>
      </p:sp>
      <p:sp>
        <p:nvSpPr>
          <p:cNvPr id="5" name="TextBox 4">
            <a:extLst>
              <a:ext uri="{FF2B5EF4-FFF2-40B4-BE49-F238E27FC236}">
                <a16:creationId xmlns:a16="http://schemas.microsoft.com/office/drawing/2014/main" id="{B83B6699-EC3F-24E0-53C0-016D7BC0809E}"/>
              </a:ext>
            </a:extLst>
          </p:cNvPr>
          <p:cNvSpPr txBox="1"/>
          <p:nvPr/>
        </p:nvSpPr>
        <p:spPr>
          <a:xfrm>
            <a:off x="412375" y="1281953"/>
            <a:ext cx="58001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search uses the cost of a node and an estimation function called a "heuristic" to decide the next move. These two values are added together, thus choosing the next node most likely to be closer to the goal and have a minimal distance to the start.</a:t>
            </a:r>
          </a:p>
        </p:txBody>
      </p:sp>
      <p:cxnSp>
        <p:nvCxnSpPr>
          <p:cNvPr id="6" name="Straight Arrow Connector 5">
            <a:extLst>
              <a:ext uri="{FF2B5EF4-FFF2-40B4-BE49-F238E27FC236}">
                <a16:creationId xmlns:a16="http://schemas.microsoft.com/office/drawing/2014/main" id="{9907535D-C100-CCE7-7D7B-7FC9D916724E}"/>
              </a:ext>
            </a:extLst>
          </p:cNvPr>
          <p:cNvCxnSpPr/>
          <p:nvPr/>
        </p:nvCxnSpPr>
        <p:spPr>
          <a:xfrm>
            <a:off x="6324600" y="596154"/>
            <a:ext cx="44825" cy="5907741"/>
          </a:xfrm>
          <a:prstGeom prst="straightConnector1">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64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538B8-0FE7-53F1-EB6A-5D62F40BC9A7}"/>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 Analysis</a:t>
            </a:r>
            <a:endParaRPr lang="en-US" sz="5400"/>
          </a:p>
        </p:txBody>
      </p:sp>
      <p:sp>
        <p:nvSpPr>
          <p:cNvPr id="2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35CFA-4B84-20A9-17D9-DEE200E2BE7F}"/>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a:ea typeface="+mn-lt"/>
                <a:cs typeface="+mn-lt"/>
              </a:rPr>
              <a:t>Time Complexity: O(</a:t>
            </a:r>
            <a:r>
              <a:rPr lang="en-US" sz="2200" err="1">
                <a:ea typeface="+mn-lt"/>
                <a:cs typeface="+mn-lt"/>
              </a:rPr>
              <a:t>b^d</a:t>
            </a:r>
            <a:r>
              <a:rPr lang="en-US" sz="2200">
                <a:ea typeface="+mn-lt"/>
                <a:cs typeface="+mn-lt"/>
              </a:rPr>
              <a:t>)</a:t>
            </a:r>
          </a:p>
          <a:p>
            <a:pPr marL="0" indent="0">
              <a:buNone/>
            </a:pPr>
            <a:r>
              <a:rPr lang="en-US" sz="2200">
                <a:ea typeface="+mn-lt"/>
                <a:cs typeface="+mn-lt"/>
              </a:rPr>
              <a:t>Space Complexity: O(</a:t>
            </a:r>
            <a:r>
              <a:rPr lang="en-US" sz="2200" err="1">
                <a:ea typeface="+mn-lt"/>
                <a:cs typeface="+mn-lt"/>
              </a:rPr>
              <a:t>b^d</a:t>
            </a:r>
            <a:r>
              <a:rPr lang="en-US" sz="2200">
                <a:ea typeface="+mn-lt"/>
                <a:cs typeface="+mn-lt"/>
              </a:rPr>
              <a:t>)</a:t>
            </a:r>
          </a:p>
          <a:p>
            <a:pPr>
              <a:buFont typeface="Arial"/>
              <a:buChar char="•"/>
            </a:pPr>
            <a:r>
              <a:rPr lang="en-US" sz="2200">
                <a:ea typeface="+mn-lt"/>
                <a:cs typeface="+mn-lt"/>
              </a:rPr>
              <a:t>"b" represents the branching factor, i.e., the number of possible moves at each state.</a:t>
            </a:r>
            <a:endParaRPr lang="en-US"/>
          </a:p>
          <a:p>
            <a:pPr>
              <a:buFont typeface="Arial"/>
              <a:buChar char="•"/>
            </a:pPr>
            <a:r>
              <a:rPr lang="en-US" sz="2200">
                <a:ea typeface="+mn-lt"/>
                <a:cs typeface="+mn-lt"/>
              </a:rPr>
              <a:t>"d" is the depth of the shallowest goal node, indicating the optimal path length.</a:t>
            </a:r>
            <a:endParaRPr lang="en-US"/>
          </a:p>
          <a:p>
            <a:pPr marL="0" indent="0">
              <a:buNone/>
            </a:pPr>
            <a:endParaRPr lang="en-US" sz="2200">
              <a:ea typeface="+mn-lt"/>
              <a:cs typeface="+mn-lt"/>
            </a:endParaRPr>
          </a:p>
          <a:p>
            <a:pPr marL="0" indent="0">
              <a:buNone/>
            </a:pPr>
            <a:r>
              <a:rPr lang="en-US" sz="2200" b="1">
                <a:ea typeface="+mn-lt"/>
                <a:cs typeface="+mn-lt"/>
              </a:rPr>
              <a:t>Why the same complexity?</a:t>
            </a:r>
          </a:p>
          <a:p>
            <a:pPr marL="0" indent="0">
              <a:buNone/>
            </a:pPr>
            <a:r>
              <a:rPr lang="en-US" sz="2200">
                <a:ea typeface="+mn-lt"/>
                <a:cs typeface="+mn-lt"/>
              </a:rPr>
              <a:t>The difference in behavior arises when A* uses a heuristic that overestimates the true cost (non-admissible heuristic), in which case it can potentially explore more nodes than BFS.</a:t>
            </a:r>
          </a:p>
          <a:p>
            <a:pPr marL="0" indent="0">
              <a:buNone/>
            </a:pPr>
            <a:r>
              <a:rPr lang="en-US" sz="2200">
                <a:ea typeface="+mn-lt"/>
                <a:cs typeface="+mn-lt"/>
              </a:rPr>
              <a:t>However, given a heuristic that converges, it is unlikely for A* to exhibit a quantity of nodes explored like BFS. </a:t>
            </a:r>
            <a:endParaRPr lang="en-US"/>
          </a:p>
        </p:txBody>
      </p:sp>
    </p:spTree>
    <p:extLst>
      <p:ext uri="{BB962C8B-B14F-4D97-AF65-F5344CB8AC3E}">
        <p14:creationId xmlns:p14="http://schemas.microsoft.com/office/powerpoint/2010/main" val="385611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D927A-AE9F-3695-6770-0F72373DF027}"/>
              </a:ext>
            </a:extLst>
          </p:cNvPr>
          <p:cNvSpPr>
            <a:spLocks noGrp="1"/>
          </p:cNvSpPr>
          <p:nvPr>
            <p:ph type="title"/>
          </p:nvPr>
        </p:nvSpPr>
        <p:spPr>
          <a:xfrm>
            <a:off x="630936" y="4440365"/>
            <a:ext cx="4245864" cy="1722691"/>
          </a:xfrm>
        </p:spPr>
        <p:txBody>
          <a:bodyPr anchor="ctr">
            <a:normAutofit/>
          </a:bodyPr>
          <a:lstStyle/>
          <a:p>
            <a:r>
              <a:rPr lang="en-US" sz="5400">
                <a:cs typeface="Calibri Light"/>
              </a:rPr>
              <a:t>Runtime Analysis</a:t>
            </a:r>
            <a:endParaRPr lang="en-US" sz="5400"/>
          </a:p>
        </p:txBody>
      </p:sp>
      <p:pic>
        <p:nvPicPr>
          <p:cNvPr id="9" name="Picture 8" descr="A graph with different colored squares&#10;&#10;Description automatically generated">
            <a:extLst>
              <a:ext uri="{FF2B5EF4-FFF2-40B4-BE49-F238E27FC236}">
                <a16:creationId xmlns:a16="http://schemas.microsoft.com/office/drawing/2014/main" id="{7685CF0D-78A1-4865-1A33-897A6F798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6" name="Picture 5" descr="A graph of a number of nodes&#10;&#10;Description automatically generated">
            <a:extLst>
              <a:ext uri="{FF2B5EF4-FFF2-40B4-BE49-F238E27FC236}">
                <a16:creationId xmlns:a16="http://schemas.microsoft.com/office/drawing/2014/main" id="{95128061-103D-A884-5726-4E252F6F9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28"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71740-7D30-6BEA-12F4-AB560AC94185}"/>
              </a:ext>
            </a:extLst>
          </p:cNvPr>
          <p:cNvSpPr>
            <a:spLocks noGrp="1"/>
          </p:cNvSpPr>
          <p:nvPr>
            <p:ph idx="1"/>
          </p:nvPr>
        </p:nvSpPr>
        <p:spPr>
          <a:xfrm>
            <a:off x="5333999" y="4440365"/>
            <a:ext cx="6214871" cy="1722691"/>
          </a:xfrm>
        </p:spPr>
        <p:txBody>
          <a:bodyPr vert="horz" lIns="91440" tIns="45720" rIns="91440" bIns="45720" rtlCol="0" anchor="ctr">
            <a:normAutofit/>
          </a:bodyPr>
          <a:lstStyle/>
          <a:p>
            <a:pPr marL="0" indent="0">
              <a:buNone/>
            </a:pPr>
            <a:r>
              <a:rPr lang="en-US" sz="1500" dirty="0">
                <a:ea typeface="+mn-lt"/>
                <a:cs typeface="+mn-lt"/>
              </a:rPr>
              <a:t>Multi-threaded BFS Efficiency:</a:t>
            </a:r>
            <a:endParaRPr lang="en-US" sz="1500" dirty="0">
              <a:cs typeface="Calibri" panose="020F0502020204030204"/>
            </a:endParaRPr>
          </a:p>
          <a:p>
            <a:r>
              <a:rPr lang="en-US" sz="1500" dirty="0">
                <a:ea typeface="+mn-lt"/>
                <a:cs typeface="+mn-lt"/>
              </a:rPr>
              <a:t>Multi-threaded BFS reduces runtime substantially.</a:t>
            </a:r>
            <a:endParaRPr lang="en-US" sz="1500" dirty="0"/>
          </a:p>
          <a:p>
            <a:r>
              <a:rPr lang="en-US" sz="1500" dirty="0">
                <a:ea typeface="+mn-lt"/>
                <a:cs typeface="+mn-lt"/>
              </a:rPr>
              <a:t>It evenly distributes the workload across multiple processors.</a:t>
            </a:r>
            <a:endParaRPr lang="en-US" sz="1500" dirty="0"/>
          </a:p>
          <a:p>
            <a:r>
              <a:rPr lang="en-US" sz="1500" dirty="0">
                <a:ea typeface="+mn-lt"/>
                <a:cs typeface="+mn-lt"/>
              </a:rPr>
              <a:t>Achieves the same number of nodes visited as BFS.</a:t>
            </a:r>
          </a:p>
          <a:p>
            <a:r>
              <a:rPr lang="en-US" sz="1500" dirty="0">
                <a:ea typeface="+mn-lt"/>
                <a:cs typeface="+mn-lt"/>
              </a:rPr>
              <a:t>A* outperforms  BFS and Multithreaded BFS in Runtime and Nodes visited.</a:t>
            </a:r>
            <a:endParaRPr lang="en-US" sz="1500" dirty="0"/>
          </a:p>
          <a:p>
            <a:pPr marL="0" indent="0">
              <a:buNone/>
            </a:pPr>
            <a:endParaRPr lang="en-US" sz="1500" dirty="0">
              <a:cs typeface="Calibri"/>
            </a:endParaRPr>
          </a:p>
        </p:txBody>
      </p:sp>
    </p:spTree>
    <p:extLst>
      <p:ext uri="{BB962C8B-B14F-4D97-AF65-F5344CB8AC3E}">
        <p14:creationId xmlns:p14="http://schemas.microsoft.com/office/powerpoint/2010/main" val="102734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3D390-8F17-400E-4EFE-14B7104D01B3}"/>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5400"/>
              <a:t>Runtime Analysis Cont.</a:t>
            </a:r>
          </a:p>
        </p:txBody>
      </p:sp>
      <p:pic>
        <p:nvPicPr>
          <p:cNvPr id="11" name="Picture 10" descr="A graph of a graph&#10;&#10;Description automatically generated">
            <a:extLst>
              <a:ext uri="{FF2B5EF4-FFF2-40B4-BE49-F238E27FC236}">
                <a16:creationId xmlns:a16="http://schemas.microsoft.com/office/drawing/2014/main" id="{E9DDA50C-6C23-A95E-4DE0-F762D5A5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55" y="320040"/>
            <a:ext cx="5236041" cy="3927031"/>
          </a:xfrm>
          <a:prstGeom prst="rect">
            <a:avLst/>
          </a:prstGeom>
        </p:spPr>
      </p:pic>
      <p:pic>
        <p:nvPicPr>
          <p:cNvPr id="9" name="Content Placeholder 8" descr="A graph with red and green lines&#10;&#10;Description automatically generated">
            <a:extLst>
              <a:ext uri="{FF2B5EF4-FFF2-40B4-BE49-F238E27FC236}">
                <a16:creationId xmlns:a16="http://schemas.microsoft.com/office/drawing/2014/main" id="{6291B3E5-D2DF-C47E-4D88-150738D251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2055" y="320040"/>
            <a:ext cx="5236041" cy="3927031"/>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4D374A-7155-4203-F546-2A58E8D4AF73}"/>
              </a:ext>
            </a:extLst>
          </p:cNvPr>
          <p:cNvSpPr txBox="1"/>
          <p:nvPr/>
        </p:nvSpPr>
        <p:spPr>
          <a:xfrm>
            <a:off x="5333999" y="4440365"/>
            <a:ext cx="6214871" cy="17226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1200" dirty="0"/>
              <a:t>BFS and Multithreaded BFS visit the same number of nodes while A*'s use of a heuristics requires far less nodes to be visited.</a:t>
            </a:r>
          </a:p>
          <a:p>
            <a:pPr marL="285750" indent="-228600">
              <a:lnSpc>
                <a:spcPct val="90000"/>
              </a:lnSpc>
              <a:spcBef>
                <a:spcPts val="1000"/>
              </a:spcBef>
              <a:buFont typeface="Arial" panose="020B0604020202020204" pitchFamily="34" charset="0"/>
              <a:buChar char="•"/>
            </a:pPr>
            <a:r>
              <a:rPr lang="en-US" sz="1200" dirty="0"/>
              <a:t>A* outperforms these other algorithms through its significantly faster runtime as the heuristic allows A* to skip the majority of nodes.</a:t>
            </a:r>
          </a:p>
          <a:p>
            <a:pPr marL="285750" indent="-228600">
              <a:lnSpc>
                <a:spcPct val="90000"/>
              </a:lnSpc>
              <a:spcBef>
                <a:spcPts val="1000"/>
              </a:spcBef>
              <a:buFont typeface="Arial" panose="020B0604020202020204" pitchFamily="34" charset="0"/>
              <a:buChar char="•"/>
            </a:pPr>
            <a:r>
              <a:rPr lang="en-US" sz="1200" dirty="0"/>
              <a:t>We can see that as the depth increases (moves to goal), the runtime increases exponentially for BFS but not A* since A* skips most nodes at each depth. This demonstrates the O(</a:t>
            </a:r>
            <a:r>
              <a:rPr lang="en-US" sz="1200" dirty="0" err="1"/>
              <a:t>b^d</a:t>
            </a:r>
            <a:r>
              <a:rPr lang="en-US" sz="1200" dirty="0"/>
              <a:t>) time complexity of BFS.</a:t>
            </a:r>
          </a:p>
          <a:p>
            <a:pPr marL="342900" indent="-228600">
              <a:lnSpc>
                <a:spcPct val="90000"/>
              </a:lnSpc>
              <a:spcAft>
                <a:spcPts val="600"/>
              </a:spcAft>
              <a:buFont typeface="Arial" panose="020B0604020202020204" pitchFamily="34" charset="0"/>
              <a:buChar char="•"/>
            </a:pPr>
            <a:endParaRPr lang="en-US" sz="1200" dirty="0"/>
          </a:p>
          <a:p>
            <a:pPr marL="114300" indent="-228600">
              <a:lnSpc>
                <a:spcPct val="90000"/>
              </a:lnSpc>
              <a:spcAft>
                <a:spcPts val="600"/>
              </a:spcAft>
              <a:buFont typeface="Arial" panose="020B0604020202020204" pitchFamily="34" charset="0"/>
              <a:buChar char="•"/>
            </a:pPr>
            <a:endParaRPr lang="en-US" sz="1200" dirty="0"/>
          </a:p>
        </p:txBody>
      </p:sp>
    </p:spTree>
    <p:extLst>
      <p:ext uri="{BB962C8B-B14F-4D97-AF65-F5344CB8AC3E}">
        <p14:creationId xmlns:p14="http://schemas.microsoft.com/office/powerpoint/2010/main" val="219410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FAAD-6CCC-7E42-F74F-94C5B0B0137E}"/>
              </a:ext>
            </a:extLst>
          </p:cNvPr>
          <p:cNvSpPr>
            <a:spLocks noGrp="1"/>
          </p:cNvSpPr>
          <p:nvPr>
            <p:ph type="title"/>
          </p:nvPr>
        </p:nvSpPr>
        <p:spPr>
          <a:xfrm>
            <a:off x="630936" y="640080"/>
            <a:ext cx="4818888" cy="1481328"/>
          </a:xfrm>
        </p:spPr>
        <p:txBody>
          <a:bodyPr anchor="b">
            <a:normAutofit/>
          </a:bodyPr>
          <a:lstStyle/>
          <a:p>
            <a:r>
              <a:rPr lang="en-US" sz="5400">
                <a:ea typeface="Calibri Light"/>
                <a:cs typeface="Calibri Light"/>
              </a:rPr>
              <a:t>Space Analysis</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75736318-9CDD-DAB5-8A2B-EC4932D71FB2}"/>
              </a:ext>
            </a:extLst>
          </p:cNvPr>
          <p:cNvSpPr>
            <a:spLocks noGrp="1"/>
          </p:cNvSpPr>
          <p:nvPr>
            <p:ph idx="1"/>
          </p:nvPr>
        </p:nvSpPr>
        <p:spPr>
          <a:xfrm>
            <a:off x="630936" y="2660904"/>
            <a:ext cx="4818888" cy="3547872"/>
          </a:xfrm>
        </p:spPr>
        <p:txBody>
          <a:bodyPr anchor="t">
            <a:normAutofit/>
          </a:bodyPr>
          <a:lstStyle/>
          <a:p>
            <a:r>
              <a:rPr lang="en-US" sz="1900">
                <a:cs typeface="Calibri"/>
              </a:rPr>
              <a:t>The X-axis can be thought of as the depth of the tree required to reach the goal state. Y-axis is the number of states explored during the search.</a:t>
            </a:r>
            <a:endParaRPr lang="en-US" sz="1900">
              <a:ea typeface="Calibri"/>
              <a:cs typeface="Calibri"/>
            </a:endParaRPr>
          </a:p>
          <a:p>
            <a:r>
              <a:rPr lang="en-US" sz="1900">
                <a:ea typeface="+mn-lt"/>
                <a:cs typeface="+mn-lt"/>
              </a:rPr>
              <a:t>The graph visually demonstrate the space complexity of O(b^d), with A* showcasing a more efficient search process compared to BFS and multi-thread BFS, especially for deeper levels (higher "moves to the goal"). </a:t>
            </a:r>
          </a:p>
          <a:p>
            <a:r>
              <a:rPr lang="en-US" sz="1900">
                <a:latin typeface="Calibri" panose="020F0502020204030204"/>
                <a:ea typeface="Calibri"/>
                <a:cs typeface="Calibri"/>
              </a:rPr>
              <a:t>While A* has an identical space complexity to BFS, in practice it uses less space since the heuristic converges on the goal.</a:t>
            </a:r>
          </a:p>
          <a:p>
            <a:pPr>
              <a:buFont typeface="Arial" panose="020B0604020202020204" pitchFamily="34" charset="0"/>
              <a:buChar char="•"/>
            </a:pPr>
            <a:endParaRPr lang="en-US" sz="1900">
              <a:latin typeface="Calibri" panose="020F0502020204030204"/>
              <a:ea typeface="Calibri"/>
              <a:cs typeface="Calibri"/>
            </a:endParaRPr>
          </a:p>
          <a:p>
            <a:pPr>
              <a:buFont typeface="Arial,Sans-Serif" panose="020B0604020202020204" pitchFamily="34" charset="0"/>
              <a:buChar char="•"/>
            </a:pPr>
            <a:endParaRPr lang="en-US" sz="1900">
              <a:latin typeface="Arial"/>
              <a:ea typeface="Calibri"/>
              <a:cs typeface="Arial"/>
            </a:endParaRPr>
          </a:p>
          <a:p>
            <a:pPr marL="0" indent="0">
              <a:buNone/>
            </a:pPr>
            <a:endParaRPr lang="en-US" sz="1900">
              <a:latin typeface="Arial"/>
              <a:ea typeface="Calibri"/>
              <a:cs typeface="Arial"/>
            </a:endParaRPr>
          </a:p>
          <a:p>
            <a:endParaRPr lang="en-US" sz="1900">
              <a:ea typeface="Calibri"/>
              <a:cs typeface="Calibri"/>
            </a:endParaRPr>
          </a:p>
        </p:txBody>
      </p:sp>
      <p:pic>
        <p:nvPicPr>
          <p:cNvPr id="4" name="Picture 3" descr="A graph of a graph&#10;&#10;Description automatically generated with medium confidence">
            <a:extLst>
              <a:ext uri="{FF2B5EF4-FFF2-40B4-BE49-F238E27FC236}">
                <a16:creationId xmlns:a16="http://schemas.microsoft.com/office/drawing/2014/main" id="{3D97A40C-97EA-4DBA-9874-15FE894DB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416" y="1380744"/>
            <a:ext cx="6138992" cy="4604243"/>
          </a:xfrm>
          <a:prstGeom prst="rect">
            <a:avLst/>
          </a:prstGeom>
        </p:spPr>
      </p:pic>
    </p:spTree>
    <p:extLst>
      <p:ext uri="{BB962C8B-B14F-4D97-AF65-F5344CB8AC3E}">
        <p14:creationId xmlns:p14="http://schemas.microsoft.com/office/powerpoint/2010/main" val="381720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06C3-C06E-2EC8-9FAD-7E307AB8FDE1}"/>
              </a:ext>
            </a:extLst>
          </p:cNvPr>
          <p:cNvSpPr>
            <a:spLocks noGrp="1"/>
          </p:cNvSpPr>
          <p:nvPr>
            <p:ph type="title"/>
          </p:nvPr>
        </p:nvSpPr>
        <p:spPr>
          <a:xfrm>
            <a:off x="6739128" y="638089"/>
            <a:ext cx="4818888" cy="1476801"/>
          </a:xfrm>
        </p:spPr>
        <p:txBody>
          <a:bodyPr anchor="b">
            <a:normAutofit/>
          </a:bodyPr>
          <a:lstStyle/>
          <a:p>
            <a:r>
              <a:rPr lang="en-US" sz="5000" dirty="0">
                <a:cs typeface="Calibri Light"/>
              </a:rPr>
              <a:t>Moves to Goal Performance</a:t>
            </a:r>
          </a:p>
        </p:txBody>
      </p:sp>
      <p:sp>
        <p:nvSpPr>
          <p:cNvPr id="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C5775B0-576C-473C-9BD4-A22B6766DB47}"/>
              </a:ext>
            </a:extLst>
          </p:cNvPr>
          <p:cNvSpPr>
            <a:spLocks noGrp="1"/>
          </p:cNvSpPr>
          <p:nvPr>
            <p:ph idx="1"/>
          </p:nvPr>
        </p:nvSpPr>
        <p:spPr>
          <a:xfrm>
            <a:off x="6739128" y="2664886"/>
            <a:ext cx="4818888" cy="3550789"/>
          </a:xfrm>
        </p:spPr>
        <p:txBody>
          <a:bodyPr vert="horz" lIns="91440" tIns="45720" rIns="91440" bIns="45720" rtlCol="0" anchor="t">
            <a:normAutofit fontScale="92500" lnSpcReduction="20000"/>
          </a:bodyPr>
          <a:lstStyle/>
          <a:p>
            <a:pPr marL="0" indent="0">
              <a:buNone/>
            </a:pPr>
            <a:r>
              <a:rPr lang="en-US" sz="1900" b="1">
                <a:ea typeface="+mn-lt"/>
                <a:cs typeface="+mn-lt"/>
              </a:rPr>
              <a:t>Why BFS and Multi-Threaded BFS Finds Fewer Moves</a:t>
            </a:r>
            <a:endParaRPr lang="en-US" sz="1900">
              <a:ea typeface="+mn-lt"/>
              <a:cs typeface="+mn-lt"/>
            </a:endParaRPr>
          </a:p>
          <a:p>
            <a:r>
              <a:rPr lang="en-US" sz="1900">
                <a:ea typeface="+mn-lt"/>
                <a:cs typeface="+mn-lt"/>
              </a:rPr>
              <a:t>BFS explores all nodes at a given depth level before moving to the next level.</a:t>
            </a:r>
            <a:endParaRPr lang="en-US"/>
          </a:p>
          <a:p>
            <a:r>
              <a:rPr lang="en-US" sz="1900">
                <a:ea typeface="+mn-lt"/>
                <a:cs typeface="+mn-lt"/>
              </a:rPr>
              <a:t>It guarantees finding the optimal solution in terms of moves to goal.</a:t>
            </a:r>
            <a:endParaRPr lang="en-US"/>
          </a:p>
          <a:p>
            <a:pPr marL="457200" indent="-457200"/>
            <a:endParaRPr lang="en-US" sz="1900">
              <a:ea typeface="+mn-lt"/>
              <a:cs typeface="+mn-lt"/>
            </a:endParaRPr>
          </a:p>
          <a:p>
            <a:pPr marL="0" indent="0">
              <a:buNone/>
            </a:pPr>
            <a:r>
              <a:rPr lang="en-US" sz="1900" b="1">
                <a:ea typeface="+mn-lt"/>
                <a:cs typeface="+mn-lt"/>
              </a:rPr>
              <a:t>Why A* Makes More Moves?</a:t>
            </a:r>
            <a:endParaRPr lang="en-US" sz="1900">
              <a:cs typeface="Calibri"/>
            </a:endParaRPr>
          </a:p>
          <a:p>
            <a:r>
              <a:rPr lang="en-US" sz="1900">
                <a:ea typeface="+mn-lt"/>
                <a:cs typeface="+mn-lt"/>
              </a:rPr>
              <a:t>A* makes the move that is likely to lead towards a goal state. </a:t>
            </a:r>
          </a:p>
          <a:p>
            <a:r>
              <a:rPr lang="en-US" sz="1900">
                <a:ea typeface="+mn-lt"/>
                <a:cs typeface="+mn-lt"/>
              </a:rPr>
              <a:t>This means that goals at a particular depth may be skipped, especially when there are many nodes at that depth.</a:t>
            </a:r>
            <a:endParaRPr lang="en-US" sz="1900">
              <a:ea typeface="Calibri"/>
              <a:cs typeface="Calibri" panose="020F0502020204030204"/>
            </a:endParaRPr>
          </a:p>
          <a:p>
            <a:pPr marL="0" indent="0">
              <a:buNone/>
            </a:pPr>
            <a:endParaRPr lang="en-US" sz="1900">
              <a:ea typeface="Calibri"/>
              <a:cs typeface="Calibri" panose="020F0502020204030204"/>
            </a:endParaRPr>
          </a:p>
          <a:p>
            <a:pPr marL="457200" indent="-457200"/>
            <a:endParaRPr lang="en-US" sz="1900">
              <a:cs typeface="Calibri" panose="020F0502020204030204"/>
            </a:endParaRPr>
          </a:p>
        </p:txBody>
      </p:sp>
      <p:pic>
        <p:nvPicPr>
          <p:cNvPr id="5" name="Picture 4" descr="A graph of different colored squares&#10;&#10;Description automatically generated">
            <a:extLst>
              <a:ext uri="{FF2B5EF4-FFF2-40B4-BE49-F238E27FC236}">
                <a16:creationId xmlns:a16="http://schemas.microsoft.com/office/drawing/2014/main" id="{7DB5B3CA-D669-355A-2DF8-79B7CAB59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78" y="1234435"/>
            <a:ext cx="5852172" cy="4389129"/>
          </a:xfrm>
          <a:prstGeom prst="rect">
            <a:avLst/>
          </a:prstGeom>
        </p:spPr>
      </p:pic>
    </p:spTree>
    <p:extLst>
      <p:ext uri="{BB962C8B-B14F-4D97-AF65-F5344CB8AC3E}">
        <p14:creationId xmlns:p14="http://schemas.microsoft.com/office/powerpoint/2010/main" val="79273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A3C442-8035-B702-7595-1D28BECAC354}"/>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Conclusion</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B0F3F36-3E4F-7655-BC28-13A6A835E5B1}"/>
              </a:ext>
            </a:extLst>
          </p:cNvPr>
          <p:cNvSpPr>
            <a:spLocks noGrp="1"/>
          </p:cNvSpPr>
          <p:nvPr>
            <p:ph idx="1"/>
          </p:nvPr>
        </p:nvSpPr>
        <p:spPr>
          <a:xfrm>
            <a:off x="1115568" y="2481943"/>
            <a:ext cx="10168128" cy="3827417"/>
          </a:xfrm>
        </p:spPr>
        <p:txBody>
          <a:bodyPr vert="horz" lIns="91440" tIns="45720" rIns="91440" bIns="45720" rtlCol="0" anchor="t">
            <a:normAutofit/>
          </a:bodyPr>
          <a:lstStyle/>
          <a:p>
            <a:r>
              <a:rPr lang="en-US" sz="2200" b="1" dirty="0">
                <a:ea typeface="+mn-lt"/>
                <a:cs typeface="+mn-lt"/>
              </a:rPr>
              <a:t>A* for Speed</a:t>
            </a:r>
            <a:r>
              <a:rPr lang="en-US" sz="2200" dirty="0">
                <a:ea typeface="+mn-lt"/>
                <a:cs typeface="+mn-lt"/>
              </a:rPr>
              <a:t>: A* excels when your priority is finding a quick solution to the 8-puzzle problem.</a:t>
            </a:r>
            <a:endParaRPr lang="en-US" sz="2200" dirty="0">
              <a:ea typeface="Calibri"/>
              <a:cs typeface="Calibri"/>
            </a:endParaRPr>
          </a:p>
          <a:p>
            <a:r>
              <a:rPr lang="en-US" sz="2200" b="1" dirty="0">
                <a:ea typeface="+mn-lt"/>
                <a:cs typeface="+mn-lt"/>
              </a:rPr>
              <a:t>BFS for Optimal Moves</a:t>
            </a:r>
            <a:r>
              <a:rPr lang="en-US" sz="2200" dirty="0">
                <a:ea typeface="+mn-lt"/>
                <a:cs typeface="+mn-lt"/>
              </a:rPr>
              <a:t>: If minimizing the number of moves is your goal, BFS is superior to A*.</a:t>
            </a:r>
            <a:endParaRPr lang="en-US" sz="2200" dirty="0"/>
          </a:p>
          <a:p>
            <a:r>
              <a:rPr lang="en-US" sz="2200" b="1" dirty="0">
                <a:ea typeface="+mn-lt"/>
                <a:cs typeface="+mn-lt"/>
              </a:rPr>
              <a:t>Multi-Threaded BFS</a:t>
            </a:r>
            <a:r>
              <a:rPr lang="en-US" sz="2200" dirty="0">
                <a:ea typeface="+mn-lt"/>
                <a:cs typeface="+mn-lt"/>
              </a:rPr>
              <a:t>: For both optimal moves and beating BFS in runtime, multi-threaded BFS is the optimal choice.</a:t>
            </a:r>
            <a:endParaRPr lang="en-US" sz="2200" dirty="0">
              <a:ea typeface="Calibri"/>
              <a:cs typeface="Calibri"/>
            </a:endParaRPr>
          </a:p>
        </p:txBody>
      </p:sp>
    </p:spTree>
    <p:extLst>
      <p:ext uri="{BB962C8B-B14F-4D97-AF65-F5344CB8AC3E}">
        <p14:creationId xmlns:p14="http://schemas.microsoft.com/office/powerpoint/2010/main" val="218128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001F-B36C-290E-2144-73F9F1B0909E}"/>
              </a:ext>
            </a:extLst>
          </p:cNvPr>
          <p:cNvSpPr>
            <a:spLocks noGrp="1"/>
          </p:cNvSpPr>
          <p:nvPr>
            <p:ph type="title"/>
          </p:nvPr>
        </p:nvSpPr>
        <p:spPr>
          <a:xfrm>
            <a:off x="838200" y="365125"/>
            <a:ext cx="10515600" cy="1325563"/>
          </a:xfrm>
        </p:spPr>
        <p:txBody>
          <a:bodyPr>
            <a:normAutofit/>
          </a:bodyPr>
          <a:lstStyle/>
          <a:p>
            <a:r>
              <a:rPr lang="en-US" sz="5400" dirty="0">
                <a:ea typeface="Calibri Light"/>
                <a:cs typeface="Calibri Light"/>
              </a:rPr>
              <a:t>Topic Overview</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3E763C-2BBA-9A56-A3C2-F0A51BA43B86}"/>
              </a:ext>
            </a:extLst>
          </p:cNvPr>
          <p:cNvSpPr>
            <a:spLocks noGrp="1"/>
          </p:cNvSpPr>
          <p:nvPr>
            <p:ph idx="1"/>
          </p:nvPr>
        </p:nvSpPr>
        <p:spPr>
          <a:xfrm>
            <a:off x="838200" y="1929384"/>
            <a:ext cx="10515600" cy="4251960"/>
          </a:xfrm>
        </p:spPr>
        <p:txBody>
          <a:bodyPr vert="horz" lIns="91440" tIns="45720" rIns="91440" bIns="45720" rtlCol="0">
            <a:normAutofit/>
          </a:bodyPr>
          <a:lstStyle/>
          <a:p>
            <a:pPr marL="457200" indent="-457200"/>
            <a:r>
              <a:rPr lang="en-US" sz="2200" dirty="0">
                <a:ea typeface="Calibri"/>
                <a:cs typeface="Calibri"/>
              </a:rPr>
              <a:t>In this project, we investigate the potential performance enhancements gained through parallelizing search algorithms by dividing the search process in comparison to enhancing a search algorithm with addition of heuristics. </a:t>
            </a:r>
            <a:endParaRPr lang="en-US" sz="2200" dirty="0"/>
          </a:p>
          <a:p>
            <a:endParaRPr lang="en-US" sz="2200" dirty="0">
              <a:ea typeface="Calibri"/>
              <a:cs typeface="Calibri"/>
            </a:endParaRPr>
          </a:p>
        </p:txBody>
      </p:sp>
    </p:spTree>
    <p:extLst>
      <p:ext uri="{BB962C8B-B14F-4D97-AF65-F5344CB8AC3E}">
        <p14:creationId xmlns:p14="http://schemas.microsoft.com/office/powerpoint/2010/main" val="9796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413A9-7C7F-B308-E98C-5B08DAE214A8}"/>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Motivation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E9EEEB-0B8E-F373-9D39-B8C60A28382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Calibri"/>
                <a:cs typeface="Calibri"/>
              </a:rPr>
              <a:t>Previous Work and Interest:</a:t>
            </a:r>
            <a:r>
              <a:rPr lang="en-US" sz="2200">
                <a:ea typeface="Calibri"/>
                <a:cs typeface="Calibri"/>
              </a:rPr>
              <a:t> Prior study and a shared interest in parallel programming and pathfinding have guided our choice of this topic</a:t>
            </a:r>
          </a:p>
          <a:p>
            <a:r>
              <a:rPr lang="en-US" sz="2200" b="1">
                <a:ea typeface="Calibri"/>
                <a:cs typeface="Calibri"/>
              </a:rPr>
              <a:t>Goal:</a:t>
            </a:r>
            <a:r>
              <a:rPr lang="en-US" sz="2200">
                <a:ea typeface="Calibri"/>
                <a:cs typeface="Calibri"/>
              </a:rPr>
              <a:t> Our aim is to assess the performance enhancement achieved by parallelizing the search solution to solving the 8-puzzle problem. Specifically, we aim to:</a:t>
            </a:r>
          </a:p>
          <a:p>
            <a:pPr lvl="1"/>
            <a:r>
              <a:rPr lang="en-US" sz="2200">
                <a:ea typeface="Calibri"/>
                <a:cs typeface="Calibri"/>
              </a:rPr>
              <a:t>Compare the results of different algorithms, including A*, BFS, and multithreaded BFS.</a:t>
            </a:r>
          </a:p>
          <a:p>
            <a:pPr lvl="1"/>
            <a:r>
              <a:rPr lang="en-US" sz="2200">
                <a:ea typeface="Calibri"/>
                <a:cs typeface="Calibri"/>
              </a:rPr>
              <a:t>Gain a deeper understanding of the potential benefits of parallelization.</a:t>
            </a:r>
          </a:p>
        </p:txBody>
      </p:sp>
    </p:spTree>
    <p:extLst>
      <p:ext uri="{BB962C8B-B14F-4D97-AF65-F5344CB8AC3E}">
        <p14:creationId xmlns:p14="http://schemas.microsoft.com/office/powerpoint/2010/main" val="223337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52D9D-4B2F-FB13-D627-934295A985DF}"/>
              </a:ext>
            </a:extLst>
          </p:cNvPr>
          <p:cNvSpPr>
            <a:spLocks noGrp="1"/>
          </p:cNvSpPr>
          <p:nvPr>
            <p:ph type="title"/>
          </p:nvPr>
        </p:nvSpPr>
        <p:spPr>
          <a:xfrm>
            <a:off x="841248" y="256032"/>
            <a:ext cx="10506456" cy="1014984"/>
          </a:xfrm>
        </p:spPr>
        <p:txBody>
          <a:bodyPr anchor="b">
            <a:normAutofit/>
          </a:bodyPr>
          <a:lstStyle/>
          <a:p>
            <a:r>
              <a:rPr lang="en-US">
                <a:ea typeface="Calibri Light"/>
                <a:cs typeface="Calibri Light"/>
              </a:rPr>
              <a:t>Previous Work and Literary Review</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91FD6B-478C-16A4-33C3-F9C5EE207833}"/>
              </a:ext>
            </a:extLst>
          </p:cNvPr>
          <p:cNvSpPr>
            <a:spLocks noGrp="1"/>
          </p:cNvSpPr>
          <p:nvPr>
            <p:ph idx="1"/>
          </p:nvPr>
        </p:nvSpPr>
        <p:spPr>
          <a:xfrm>
            <a:off x="1020484" y="1685262"/>
            <a:ext cx="8638421" cy="1774657"/>
          </a:xfrm>
        </p:spPr>
        <p:txBody>
          <a:bodyPr vert="horz" lIns="91440" tIns="45720" rIns="91440" bIns="45720" rtlCol="0" anchor="t">
            <a:normAutofit fontScale="92500"/>
          </a:bodyPr>
          <a:lstStyle/>
          <a:p>
            <a:pPr marL="184785" indent="-184785" defTabSz="740664">
              <a:spcBef>
                <a:spcPts val="810"/>
              </a:spcBef>
            </a:pPr>
            <a:r>
              <a:rPr lang="en-US" sz="2250" b="1" kern="1200" dirty="0">
                <a:latin typeface="+mn-lt"/>
                <a:ea typeface="+mn-lt"/>
                <a:cs typeface="+mn-lt"/>
              </a:rPr>
              <a:t>Daniel's Experience:</a:t>
            </a:r>
            <a:r>
              <a:rPr lang="en-US" sz="2250" kern="1200" dirty="0">
                <a:latin typeface="+mn-lt"/>
                <a:ea typeface="+mn-lt"/>
                <a:cs typeface="+mn-lt"/>
              </a:rPr>
              <a:t> In a prior AI class, Daniel contributed by developing a code base for algorithm analysis, which has formed the basis for this project.</a:t>
            </a:r>
            <a:endParaRPr lang="en-US" sz="2250" kern="1200" dirty="0">
              <a:latin typeface="+mn-lt"/>
              <a:cs typeface="Calibri" panose="020F0502020204030204"/>
            </a:endParaRPr>
          </a:p>
          <a:p>
            <a:pPr marL="184785" indent="-184785" defTabSz="740664">
              <a:spcBef>
                <a:spcPts val="810"/>
              </a:spcBef>
            </a:pPr>
            <a:r>
              <a:rPr lang="en-US" sz="2250" b="1" kern="1200" dirty="0">
                <a:latin typeface="+mn-lt"/>
                <a:ea typeface="+mn-lt"/>
                <a:cs typeface="+mn-lt"/>
              </a:rPr>
              <a:t>Merrick's Experience:</a:t>
            </a:r>
            <a:r>
              <a:rPr lang="en-US" sz="2250" kern="1200" dirty="0">
                <a:latin typeface="+mn-lt"/>
                <a:ea typeface="+mn-lt"/>
                <a:cs typeface="+mn-lt"/>
              </a:rPr>
              <a:t> Merrick has a background in parallel programming, gained from a different </a:t>
            </a:r>
            <a:r>
              <a:rPr lang="en-US" sz="2250" dirty="0">
                <a:ea typeface="+mn-lt"/>
                <a:cs typeface="+mn-lt"/>
              </a:rPr>
              <a:t>class</a:t>
            </a:r>
            <a:r>
              <a:rPr lang="en-US" sz="2250" kern="1200" dirty="0">
                <a:latin typeface="+mn-lt"/>
                <a:ea typeface="+mn-lt"/>
                <a:cs typeface="+mn-lt"/>
              </a:rPr>
              <a:t>, providing valuable knowledge to this project.</a:t>
            </a:r>
          </a:p>
          <a:p>
            <a:pPr marL="184785" indent="-184785" defTabSz="740664">
              <a:spcBef>
                <a:spcPts val="810"/>
              </a:spcBef>
            </a:pPr>
            <a:endParaRPr lang="en-US" sz="2268" kern="1200" dirty="0">
              <a:solidFill>
                <a:schemeClr val="tx1"/>
              </a:solidFill>
              <a:latin typeface="+mn-lt"/>
              <a:ea typeface="+mn-lt"/>
              <a:cs typeface="+mn-lt"/>
            </a:endParaRPr>
          </a:p>
          <a:p>
            <a:pPr marL="184785" indent="-184785" defTabSz="740664">
              <a:spcBef>
                <a:spcPts val="810"/>
              </a:spcBef>
            </a:pPr>
            <a:endParaRPr lang="en-US" sz="2268" kern="1200" dirty="0">
              <a:solidFill>
                <a:schemeClr val="tx1"/>
              </a:solidFill>
              <a:latin typeface="+mn-lt"/>
              <a:cs typeface="Calibri"/>
            </a:endParaRPr>
          </a:p>
          <a:p>
            <a:endParaRPr lang="en-US" dirty="0">
              <a:ea typeface="Calibri"/>
              <a:cs typeface="Calibri"/>
            </a:endParaRPr>
          </a:p>
        </p:txBody>
      </p:sp>
      <p:pic>
        <p:nvPicPr>
          <p:cNvPr id="4" name="Picture 3" descr="Distributed Computing: Principles and Applications: Joseph D. Dumas:  9788131713327: Amazon.com: Books">
            <a:extLst>
              <a:ext uri="{FF2B5EF4-FFF2-40B4-BE49-F238E27FC236}">
                <a16:creationId xmlns:a16="http://schemas.microsoft.com/office/drawing/2014/main" id="{C331A226-67B1-F2A9-E223-36B22DBC9BE1}"/>
              </a:ext>
            </a:extLst>
          </p:cNvPr>
          <p:cNvPicPr>
            <a:picLocks noChangeAspect="1"/>
          </p:cNvPicPr>
          <p:nvPr/>
        </p:nvPicPr>
        <p:blipFill>
          <a:blip r:embed="rId2"/>
          <a:stretch>
            <a:fillRect/>
          </a:stretch>
        </p:blipFill>
        <p:spPr>
          <a:xfrm>
            <a:off x="8805585" y="3781148"/>
            <a:ext cx="2223399" cy="2223399"/>
          </a:xfrm>
          <a:prstGeom prst="rect">
            <a:avLst/>
          </a:prstGeom>
        </p:spPr>
      </p:pic>
      <p:sp>
        <p:nvSpPr>
          <p:cNvPr id="5" name="TextBox 4">
            <a:extLst>
              <a:ext uri="{FF2B5EF4-FFF2-40B4-BE49-F238E27FC236}">
                <a16:creationId xmlns:a16="http://schemas.microsoft.com/office/drawing/2014/main" id="{E21FCEBC-96AF-B20C-2C5A-B11217CFFB72}"/>
              </a:ext>
            </a:extLst>
          </p:cNvPr>
          <p:cNvSpPr txBox="1"/>
          <p:nvPr/>
        </p:nvSpPr>
        <p:spPr>
          <a:xfrm>
            <a:off x="1460307" y="3354355"/>
            <a:ext cx="6691812" cy="3636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31458" indent="-231458" defTabSz="740664">
              <a:lnSpc>
                <a:spcPct val="90000"/>
              </a:lnSpc>
              <a:spcBef>
                <a:spcPts val="810"/>
              </a:spcBef>
              <a:buFont typeface="Arial"/>
              <a:buChar char="•"/>
            </a:pPr>
            <a:r>
              <a:rPr lang="en-US" sz="2268" kern="1200" dirty="0">
                <a:solidFill>
                  <a:schemeClr val="tx1"/>
                </a:solidFill>
                <a:latin typeface="+mn-lt"/>
                <a:ea typeface="+mn-ea"/>
                <a:cs typeface="Calibri"/>
              </a:rPr>
              <a:t>To further inform the project, the team has referenced</a:t>
            </a:r>
            <a:r>
              <a:rPr lang="en-US" sz="2268" dirty="0">
                <a:cs typeface="Calibri"/>
              </a:rPr>
              <a:t>/utilized</a:t>
            </a:r>
            <a:r>
              <a:rPr lang="en-US" sz="2268" kern="1200" dirty="0">
                <a:solidFill>
                  <a:schemeClr val="tx1"/>
                </a:solidFill>
                <a:latin typeface="+mn-lt"/>
                <a:ea typeface="+mn-ea"/>
                <a:cs typeface="Calibri"/>
              </a:rPr>
              <a:t>:</a:t>
            </a:r>
          </a:p>
          <a:p>
            <a:pPr marL="601790" lvl="1" indent="-231458" defTabSz="740664">
              <a:lnSpc>
                <a:spcPct val="90000"/>
              </a:lnSpc>
              <a:spcBef>
                <a:spcPts val="405"/>
              </a:spcBef>
              <a:buFont typeface="Arial"/>
              <a:buChar char="•"/>
            </a:pPr>
            <a:r>
              <a:rPr lang="en-US" sz="2268" b="1" kern="1200" dirty="0">
                <a:solidFill>
                  <a:schemeClr val="tx1"/>
                </a:solidFill>
                <a:latin typeface="+mn-lt"/>
                <a:ea typeface="+mn-ea"/>
                <a:cs typeface="Calibri"/>
              </a:rPr>
              <a:t>"Distributed Computing: Principles and Applications" by M. L. Liu:</a:t>
            </a:r>
            <a:r>
              <a:rPr lang="en-US" sz="2268" kern="1200" dirty="0">
                <a:solidFill>
                  <a:schemeClr val="tx1"/>
                </a:solidFill>
                <a:latin typeface="+mn-lt"/>
                <a:ea typeface="+mn-ea"/>
                <a:cs typeface="Calibri"/>
              </a:rPr>
              <a:t> This textbook has served as a foundational resource, offering insights and principles in distributed and parallel computing that guide the project.</a:t>
            </a:r>
          </a:p>
          <a:p>
            <a:pPr marL="601790" lvl="1" indent="-231458" defTabSz="740664">
              <a:lnSpc>
                <a:spcPct val="90000"/>
              </a:lnSpc>
              <a:spcBef>
                <a:spcPts val="405"/>
              </a:spcBef>
              <a:buFont typeface="Arial"/>
              <a:buChar char="•"/>
            </a:pPr>
            <a:r>
              <a:rPr lang="en-US" sz="2268" kern="1200" dirty="0">
                <a:solidFill>
                  <a:schemeClr val="tx1"/>
                </a:solidFill>
                <a:latin typeface="+mn-lt"/>
                <a:ea typeface="+mn-ea"/>
                <a:cs typeface="Calibri"/>
              </a:rPr>
              <a:t>“</a:t>
            </a:r>
            <a:r>
              <a:rPr lang="en-US" sz="2268" b="1" kern="1200" dirty="0" err="1">
                <a:solidFill>
                  <a:schemeClr val="tx1"/>
                </a:solidFill>
                <a:latin typeface="+mn-lt"/>
                <a:ea typeface="+mn-ea"/>
                <a:cs typeface="Calibri"/>
              </a:rPr>
              <a:t>oneAPI</a:t>
            </a:r>
            <a:r>
              <a:rPr lang="en-US" sz="2268" b="1" kern="1200" dirty="0">
                <a:solidFill>
                  <a:schemeClr val="tx1"/>
                </a:solidFill>
                <a:latin typeface="+mn-lt"/>
                <a:ea typeface="+mn-ea"/>
                <a:cs typeface="Calibri"/>
              </a:rPr>
              <a:t> Threading Building Blocks</a:t>
            </a:r>
            <a:r>
              <a:rPr lang="en-US" sz="2268" kern="1200" dirty="0">
                <a:solidFill>
                  <a:schemeClr val="tx1"/>
                </a:solidFill>
                <a:latin typeface="+mn-lt"/>
                <a:ea typeface="+mn-ea"/>
                <a:cs typeface="Calibri"/>
              </a:rPr>
              <a:t>” a C++ library was used to simplify and easily deliver a proper utilization of multi-core processing.</a:t>
            </a:r>
          </a:p>
          <a:p>
            <a:pPr marL="601790" lvl="1" indent="-231458" defTabSz="740664">
              <a:lnSpc>
                <a:spcPct val="90000"/>
              </a:lnSpc>
              <a:spcBef>
                <a:spcPts val="405"/>
              </a:spcBef>
              <a:buFont typeface="Arial"/>
              <a:buChar char="•"/>
            </a:pPr>
            <a:endParaRPr lang="en-US" dirty="0"/>
          </a:p>
        </p:txBody>
      </p:sp>
    </p:spTree>
    <p:extLst>
      <p:ext uri="{BB962C8B-B14F-4D97-AF65-F5344CB8AC3E}">
        <p14:creationId xmlns:p14="http://schemas.microsoft.com/office/powerpoint/2010/main" val="75359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651B8-0E0C-2F69-77FF-CF8F2BA53298}"/>
              </a:ext>
            </a:extLst>
          </p:cNvPr>
          <p:cNvSpPr>
            <a:spLocks noGrp="1"/>
          </p:cNvSpPr>
          <p:nvPr>
            <p:ph type="title"/>
          </p:nvPr>
        </p:nvSpPr>
        <p:spPr>
          <a:xfrm>
            <a:off x="411480" y="991443"/>
            <a:ext cx="4443154" cy="1087819"/>
          </a:xfrm>
        </p:spPr>
        <p:txBody>
          <a:bodyPr anchor="b">
            <a:normAutofit/>
          </a:bodyPr>
          <a:lstStyle/>
          <a:p>
            <a:r>
              <a:rPr lang="en-US" sz="3400">
                <a:ea typeface="Calibri Light"/>
                <a:cs typeface="Calibri Light"/>
              </a:rPr>
              <a:t>Search Problem</a:t>
            </a: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D2B4A5-A911-FBC9-FFE1-2F159FD6AB2A}"/>
              </a:ext>
            </a:extLst>
          </p:cNvPr>
          <p:cNvSpPr>
            <a:spLocks noGrp="1"/>
          </p:cNvSpPr>
          <p:nvPr>
            <p:ph idx="1"/>
          </p:nvPr>
        </p:nvSpPr>
        <p:spPr>
          <a:xfrm>
            <a:off x="411480" y="2684095"/>
            <a:ext cx="4443154" cy="3492868"/>
          </a:xfrm>
        </p:spPr>
        <p:txBody>
          <a:bodyPr vert="horz" lIns="91440" tIns="45720" rIns="91440" bIns="45720" rtlCol="0" anchor="t">
            <a:normAutofit/>
          </a:bodyPr>
          <a:lstStyle/>
          <a:p>
            <a:r>
              <a:rPr lang="en-US" sz="1800" b="1">
                <a:ea typeface="+mn-lt"/>
                <a:cs typeface="+mn-lt"/>
              </a:rPr>
              <a:t>The 8 Puzzle Problem:</a:t>
            </a:r>
            <a:endParaRPr lang="en-US" sz="1800">
              <a:ea typeface="+mn-lt"/>
              <a:cs typeface="+mn-lt"/>
            </a:endParaRPr>
          </a:p>
          <a:p>
            <a:pPr lvl="1"/>
            <a:r>
              <a:rPr lang="en-US" sz="1800">
                <a:ea typeface="+mn-lt"/>
                <a:cs typeface="+mn-lt"/>
              </a:rPr>
              <a:t>The 8-puzzle problem is a classic puzzle that involves a 3x3 grid with eight numbered tiles and one empty tile.</a:t>
            </a:r>
          </a:p>
          <a:p>
            <a:pPr lvl="1"/>
            <a:r>
              <a:rPr lang="en-US" sz="1800">
                <a:ea typeface="+mn-lt"/>
                <a:cs typeface="+mn-lt"/>
              </a:rPr>
              <a:t>The objective is to rearrange the tiles by sliding them into the empty space to reach a goal state where the numbers are in the correct order.</a:t>
            </a:r>
          </a:p>
          <a:p>
            <a:endParaRPr lang="en-US" sz="1800" b="1">
              <a:ea typeface="Calibri"/>
              <a:cs typeface="Calibri"/>
            </a:endParaRPr>
          </a:p>
          <a:p>
            <a:endParaRPr lang="en-US" sz="1800">
              <a:ea typeface="Calibri"/>
              <a:cs typeface="Calibri"/>
            </a:endParaRPr>
          </a:p>
        </p:txBody>
      </p:sp>
      <p:pic>
        <p:nvPicPr>
          <p:cNvPr id="4" name="Picture 3" descr="https://www.d.umn.edu/~jrichar4/8puz.jpg">
            <a:extLst>
              <a:ext uri="{FF2B5EF4-FFF2-40B4-BE49-F238E27FC236}">
                <a16:creationId xmlns:a16="http://schemas.microsoft.com/office/drawing/2014/main" id="{5A027BC2-6B90-2838-5DA5-018DB4298B76}"/>
              </a:ext>
            </a:extLst>
          </p:cNvPr>
          <p:cNvPicPr>
            <a:picLocks noChangeAspect="1"/>
          </p:cNvPicPr>
          <p:nvPr/>
        </p:nvPicPr>
        <p:blipFill>
          <a:blip r:embed="rId2"/>
          <a:stretch>
            <a:fillRect/>
          </a:stretch>
        </p:blipFill>
        <p:spPr>
          <a:xfrm>
            <a:off x="5385816" y="1372589"/>
            <a:ext cx="6440424" cy="4057467"/>
          </a:xfrm>
          <a:prstGeom prst="rect">
            <a:avLst/>
          </a:prstGeom>
        </p:spPr>
      </p:pic>
    </p:spTree>
    <p:extLst>
      <p:ext uri="{BB962C8B-B14F-4D97-AF65-F5344CB8AC3E}">
        <p14:creationId xmlns:p14="http://schemas.microsoft.com/office/powerpoint/2010/main" val="280911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2FF16B-5751-A758-B27A-508848498F10}"/>
              </a:ext>
            </a:extLst>
          </p:cNvPr>
          <p:cNvSpPr>
            <a:spLocks noGrp="1"/>
          </p:cNvSpPr>
          <p:nvPr>
            <p:ph type="title"/>
          </p:nvPr>
        </p:nvSpPr>
        <p:spPr>
          <a:xfrm>
            <a:off x="1115568" y="548640"/>
            <a:ext cx="10168128" cy="1179576"/>
          </a:xfrm>
        </p:spPr>
        <p:txBody>
          <a:bodyPr>
            <a:normAutofit/>
          </a:bodyPr>
          <a:lstStyle/>
          <a:p>
            <a:r>
              <a:rPr lang="en-US" sz="4000">
                <a:ea typeface="Calibri Light"/>
                <a:cs typeface="Calibri Light"/>
              </a:rPr>
              <a:t>Solution Approaches</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490369-EB21-F488-22EA-BF39B09C586F}"/>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en-US" sz="2200">
                <a:ea typeface="+mn-lt"/>
                <a:cs typeface="+mn-lt"/>
              </a:rPr>
              <a:t>To tackle the 8-puzzle problem, we will employ three primary solution approaches:</a:t>
            </a:r>
            <a:endParaRPr lang="en-US" sz="2200"/>
          </a:p>
          <a:p>
            <a:pPr lvl="1"/>
            <a:r>
              <a:rPr lang="en-US" sz="2200" b="1">
                <a:ea typeface="+mn-lt"/>
                <a:cs typeface="+mn-lt"/>
              </a:rPr>
              <a:t>Breadth-First Search (BFS):</a:t>
            </a:r>
            <a:r>
              <a:rPr lang="en-US" sz="2200">
                <a:ea typeface="+mn-lt"/>
                <a:cs typeface="+mn-lt"/>
              </a:rPr>
              <a:t> A systematic and reliable search algorithm that explores all possible paths for obtaining the shortest solution.</a:t>
            </a:r>
            <a:endParaRPr lang="en-US" sz="2200"/>
          </a:p>
          <a:p>
            <a:pPr lvl="1"/>
            <a:r>
              <a:rPr lang="en-US" sz="2200" b="1">
                <a:ea typeface="+mn-lt"/>
                <a:cs typeface="+mn-lt"/>
              </a:rPr>
              <a:t>Multithreaded BFS:</a:t>
            </a:r>
            <a:r>
              <a:rPr lang="en-US" sz="2200">
                <a:ea typeface="+mn-lt"/>
                <a:cs typeface="+mn-lt"/>
              </a:rPr>
              <a:t> A parallelized version of BFS, which leverages the capabilities of multiple CPU cores for faster computation.</a:t>
            </a:r>
            <a:endParaRPr lang="en-US" sz="2200">
              <a:cs typeface="Calibri" panose="020F0502020204030204"/>
            </a:endParaRPr>
          </a:p>
          <a:p>
            <a:pPr lvl="1"/>
            <a:r>
              <a:rPr lang="en-US" sz="2200" b="1">
                <a:latin typeface="Arial"/>
                <a:ea typeface="Calibri"/>
                <a:cs typeface="Arial"/>
              </a:rPr>
              <a:t>A* (A star) Algorithm:</a:t>
            </a:r>
            <a:r>
              <a:rPr lang="en-US" sz="2200">
                <a:latin typeface="Arial"/>
                <a:ea typeface="Calibri"/>
                <a:cs typeface="Arial"/>
              </a:rPr>
              <a:t> A popular and efficient pathfinding algorithm that uses heuristics to guide its search.</a:t>
            </a:r>
          </a:p>
          <a:p>
            <a:pPr lvl="1"/>
            <a:endParaRPr lang="en-US" sz="2200">
              <a:ea typeface="Calibri"/>
              <a:cs typeface="Calibri"/>
            </a:endParaRPr>
          </a:p>
          <a:p>
            <a:endParaRPr lang="en-US" sz="2200">
              <a:ea typeface="Calibri"/>
              <a:cs typeface="Calibri"/>
            </a:endParaRPr>
          </a:p>
        </p:txBody>
      </p:sp>
    </p:spTree>
    <p:extLst>
      <p:ext uri="{BB962C8B-B14F-4D97-AF65-F5344CB8AC3E}">
        <p14:creationId xmlns:p14="http://schemas.microsoft.com/office/powerpoint/2010/main" val="149195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04AFB-6692-CA1A-A8E3-1EC8371E32AC}"/>
              </a:ext>
            </a:extLst>
          </p:cNvPr>
          <p:cNvSpPr>
            <a:spLocks noGrp="1"/>
          </p:cNvSpPr>
          <p:nvPr>
            <p:ph type="title"/>
          </p:nvPr>
        </p:nvSpPr>
        <p:spPr>
          <a:xfrm>
            <a:off x="572493" y="238539"/>
            <a:ext cx="11018520" cy="1434415"/>
          </a:xfrm>
        </p:spPr>
        <p:txBody>
          <a:bodyPr anchor="b">
            <a:normAutofit/>
          </a:bodyPr>
          <a:lstStyle/>
          <a:p>
            <a:r>
              <a:rPr lang="en-US" sz="5400">
                <a:cs typeface="Calibri Light"/>
              </a:rPr>
              <a:t>BFS Solution</a:t>
            </a:r>
            <a:endParaRPr lang="en-US" sz="5400"/>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A8CC81-F62A-49A8-4FCC-C2E860F72EC7}"/>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1500" dirty="0">
                <a:cs typeface="Calibri"/>
              </a:rPr>
              <a:t>BFS finds the shortest sequence of moves from the initial state to the goal state.</a:t>
            </a:r>
          </a:p>
          <a:p>
            <a:pPr marL="0" indent="0">
              <a:buNone/>
            </a:pPr>
            <a:r>
              <a:rPr lang="en-US" sz="1500" b="1" dirty="0">
                <a:ea typeface="+mn-lt"/>
                <a:cs typeface="+mn-lt"/>
              </a:rPr>
              <a:t>Initialization</a:t>
            </a:r>
            <a:r>
              <a:rPr lang="en-US" sz="1500" dirty="0">
                <a:ea typeface="+mn-lt"/>
                <a:cs typeface="+mn-lt"/>
              </a:rPr>
              <a:t>:</a:t>
            </a:r>
            <a:endParaRPr lang="en-US" sz="1500" dirty="0">
              <a:cs typeface="Calibri"/>
            </a:endParaRPr>
          </a:p>
          <a:p>
            <a:r>
              <a:rPr lang="en-US" sz="1500" dirty="0">
                <a:ea typeface="+mn-lt"/>
                <a:cs typeface="+mn-lt"/>
              </a:rPr>
              <a:t>Start with the initial puzzle state and a queue to store nodes to be explored.</a:t>
            </a:r>
            <a:endParaRPr lang="en-US" sz="1500" dirty="0">
              <a:cs typeface="Calibri"/>
            </a:endParaRPr>
          </a:p>
          <a:p>
            <a:pPr marL="0" indent="0">
              <a:buNone/>
            </a:pPr>
            <a:r>
              <a:rPr lang="en-US" sz="1500" b="1" dirty="0">
                <a:ea typeface="+mn-lt"/>
                <a:cs typeface="+mn-lt"/>
              </a:rPr>
              <a:t>Exploration</a:t>
            </a:r>
            <a:r>
              <a:rPr lang="en-US" sz="1500" dirty="0">
                <a:ea typeface="+mn-lt"/>
                <a:cs typeface="+mn-lt"/>
              </a:rPr>
              <a:t>:</a:t>
            </a:r>
            <a:endParaRPr lang="en-US" sz="1500" dirty="0">
              <a:cs typeface="Calibri" panose="020F0502020204030204"/>
            </a:endParaRPr>
          </a:p>
          <a:p>
            <a:r>
              <a:rPr lang="en-US" sz="1500" dirty="0">
                <a:cs typeface="Calibri" panose="020F0502020204030204"/>
              </a:rPr>
              <a:t>While the queue is not empty:</a:t>
            </a:r>
          </a:p>
          <a:p>
            <a:pPr lvl="1"/>
            <a:r>
              <a:rPr lang="en-US" sz="1500" dirty="0">
                <a:cs typeface="Calibri" panose="020F0502020204030204"/>
              </a:rPr>
              <a:t>Dequeue a node and store it in a hashed set of visited nodes.</a:t>
            </a:r>
          </a:p>
          <a:p>
            <a:pPr lvl="1"/>
            <a:r>
              <a:rPr lang="en-US" sz="1500" dirty="0">
                <a:cs typeface="Calibri" panose="020F0502020204030204"/>
              </a:rPr>
              <a:t>Check if it's the goal state; if yes, you've found the solution.</a:t>
            </a:r>
          </a:p>
          <a:p>
            <a:pPr lvl="1"/>
            <a:r>
              <a:rPr lang="en-US" sz="1500" dirty="0">
                <a:cs typeface="Calibri" panose="020F0502020204030204"/>
              </a:rPr>
              <a:t>Generate child nodes by making valid moves from the current state.</a:t>
            </a:r>
          </a:p>
          <a:p>
            <a:pPr lvl="1"/>
            <a:r>
              <a:rPr lang="en-US" sz="1500" dirty="0">
                <a:cs typeface="Calibri" panose="020F0502020204030204"/>
              </a:rPr>
              <a:t>Reject any child nodes that have identical states to a previously visited node</a:t>
            </a:r>
          </a:p>
          <a:p>
            <a:pPr lvl="1"/>
            <a:r>
              <a:rPr lang="en-US" sz="1500" dirty="0">
                <a:cs typeface="Calibri" panose="020F0502020204030204"/>
              </a:rPr>
              <a:t>Enqueue child nodes for future exploration.</a:t>
            </a:r>
          </a:p>
          <a:p>
            <a:r>
              <a:rPr lang="en-US" sz="1500" dirty="0">
                <a:ea typeface="+mn-lt"/>
                <a:cs typeface="+mn-lt"/>
              </a:rPr>
              <a:t>BFS guarantees an optimal solution, as it explores all possible moves level by level.</a:t>
            </a:r>
            <a:endParaRPr lang="en-US" sz="1500" dirty="0">
              <a:cs typeface="Calibri"/>
            </a:endParaRPr>
          </a:p>
          <a:p>
            <a:endParaRPr lang="en-US" sz="1500" dirty="0">
              <a:cs typeface="Calibri"/>
            </a:endParaRPr>
          </a:p>
          <a:p>
            <a:endParaRPr lang="en-US" sz="1500" dirty="0">
              <a:cs typeface="Calibri"/>
            </a:endParaRPr>
          </a:p>
        </p:txBody>
      </p:sp>
      <p:pic>
        <p:nvPicPr>
          <p:cNvPr id="4" name="Picture 3" descr="A diagram of a diagram of a diagram&#10;&#10;Description automatically generated">
            <a:extLst>
              <a:ext uri="{FF2B5EF4-FFF2-40B4-BE49-F238E27FC236}">
                <a16:creationId xmlns:a16="http://schemas.microsoft.com/office/drawing/2014/main" id="{196DECA9-FBE9-BC93-AD6B-8CEEA25DA145}"/>
              </a:ext>
            </a:extLst>
          </p:cNvPr>
          <p:cNvPicPr>
            <a:picLocks noChangeAspect="1"/>
          </p:cNvPicPr>
          <p:nvPr/>
        </p:nvPicPr>
        <p:blipFill rotWithShape="1">
          <a:blip r:embed="rId2"/>
          <a:srcRect l="15314" r="13496" b="3"/>
          <a:stretch/>
        </p:blipFill>
        <p:spPr>
          <a:xfrm>
            <a:off x="7675658" y="2093976"/>
            <a:ext cx="3941064" cy="4096512"/>
          </a:xfrm>
          <a:prstGeom prst="rect">
            <a:avLst/>
          </a:prstGeom>
        </p:spPr>
      </p:pic>
    </p:spTree>
    <p:extLst>
      <p:ext uri="{BB962C8B-B14F-4D97-AF65-F5344CB8AC3E}">
        <p14:creationId xmlns:p14="http://schemas.microsoft.com/office/powerpoint/2010/main" val="1374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E5933-9066-F642-E7DA-30249F039138}"/>
              </a:ext>
            </a:extLst>
          </p:cNvPr>
          <p:cNvSpPr>
            <a:spLocks noGrp="1"/>
          </p:cNvSpPr>
          <p:nvPr>
            <p:ph type="title"/>
          </p:nvPr>
        </p:nvSpPr>
        <p:spPr>
          <a:xfrm>
            <a:off x="841248" y="548640"/>
            <a:ext cx="3600860" cy="5431536"/>
          </a:xfrm>
        </p:spPr>
        <p:txBody>
          <a:bodyPr>
            <a:normAutofit/>
          </a:bodyPr>
          <a:lstStyle/>
          <a:p>
            <a:r>
              <a:rPr lang="en-US" sz="5400">
                <a:ea typeface="+mj-lt"/>
                <a:cs typeface="+mj-lt"/>
              </a:rPr>
              <a:t>BFS Analysis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2F3BD-96C9-D48A-EB1B-F5A1F514FAAA}"/>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1700">
                <a:cs typeface="Calibri"/>
              </a:rPr>
              <a:t>Time Complexity: O(</a:t>
            </a:r>
            <a:r>
              <a:rPr lang="en-US" sz="1700" err="1">
                <a:cs typeface="Calibri"/>
              </a:rPr>
              <a:t>b^d</a:t>
            </a:r>
            <a:r>
              <a:rPr lang="en-US" sz="1700">
                <a:cs typeface="Calibri"/>
              </a:rPr>
              <a:t>)</a:t>
            </a:r>
          </a:p>
          <a:p>
            <a:pPr marL="0" indent="0">
              <a:buNone/>
            </a:pPr>
            <a:r>
              <a:rPr lang="en-US" sz="1700">
                <a:cs typeface="Calibri"/>
              </a:rPr>
              <a:t>Space Complexity: O(</a:t>
            </a:r>
            <a:r>
              <a:rPr lang="en-US" sz="1700" err="1">
                <a:cs typeface="Calibri"/>
              </a:rPr>
              <a:t>b^d</a:t>
            </a:r>
            <a:r>
              <a:rPr lang="en-US" sz="1700">
                <a:cs typeface="Calibri"/>
              </a:rPr>
              <a:t>)</a:t>
            </a:r>
            <a:endParaRPr lang="en-US" sz="1700">
              <a:ea typeface="Calibri"/>
              <a:cs typeface="Calibri"/>
            </a:endParaRPr>
          </a:p>
          <a:p>
            <a:pPr>
              <a:buNone/>
            </a:pPr>
            <a:r>
              <a:rPr lang="en-US" sz="1700" b="1">
                <a:ea typeface="+mn-lt"/>
                <a:cs typeface="+mn-lt"/>
              </a:rPr>
              <a:t> O(</a:t>
            </a:r>
            <a:r>
              <a:rPr lang="en-US" sz="1700" b="1" err="1">
                <a:ea typeface="+mn-lt"/>
                <a:cs typeface="+mn-lt"/>
              </a:rPr>
              <a:t>b^d</a:t>
            </a:r>
            <a:r>
              <a:rPr lang="en-US" sz="1700" b="1">
                <a:ea typeface="+mn-lt"/>
                <a:cs typeface="+mn-lt"/>
              </a:rPr>
              <a:t>) know as order of b raise to power d.</a:t>
            </a:r>
            <a:r>
              <a:rPr lang="en-US" sz="1700">
                <a:ea typeface="+mn-lt"/>
                <a:cs typeface="+mn-lt"/>
              </a:rPr>
              <a:t>  </a:t>
            </a:r>
          </a:p>
          <a:p>
            <a:pPr>
              <a:buFont typeface="Arial"/>
              <a:buChar char="•"/>
            </a:pPr>
            <a:r>
              <a:rPr lang="en-US" sz="1700">
                <a:ea typeface="+mn-lt"/>
                <a:cs typeface="+mn-lt"/>
              </a:rPr>
              <a:t>"b" is the branching factor, which represents the number of possible moves (states) from any given state. (in this case 0-4, avg. 2.67)</a:t>
            </a:r>
          </a:p>
          <a:p>
            <a:pPr>
              <a:buFont typeface="Arial"/>
              <a:buChar char="•"/>
            </a:pPr>
            <a:r>
              <a:rPr lang="en-US" sz="1700">
                <a:ea typeface="+mn-lt"/>
                <a:cs typeface="+mn-lt"/>
              </a:rPr>
              <a:t>"d" is the depth of the shallowest goal state.</a:t>
            </a:r>
          </a:p>
          <a:p>
            <a:pPr marL="0" indent="0">
              <a:buNone/>
            </a:pPr>
            <a:endParaRPr lang="en-US" sz="1700">
              <a:ea typeface="+mn-lt"/>
              <a:cs typeface="+mn-lt"/>
            </a:endParaRPr>
          </a:p>
          <a:p>
            <a:pPr>
              <a:buFont typeface="Arial"/>
              <a:buChar char="•"/>
            </a:pPr>
            <a:r>
              <a:rPr lang="en-US" sz="1700" b="1">
                <a:ea typeface="+mn-lt"/>
                <a:cs typeface="+mn-lt"/>
              </a:rPr>
              <a:t>Exploring All Possibilities</a:t>
            </a:r>
            <a:r>
              <a:rPr lang="en-US" sz="1700">
                <a:ea typeface="+mn-lt"/>
                <a:cs typeface="+mn-lt"/>
              </a:rPr>
              <a:t>:</a:t>
            </a:r>
            <a:endParaRPr lang="en-US" sz="1700"/>
          </a:p>
          <a:p>
            <a:pPr marL="971550" lvl="1" indent="-285750">
              <a:buFont typeface="Arial"/>
              <a:buChar char="•"/>
            </a:pPr>
            <a:r>
              <a:rPr lang="en-US" sz="1700">
                <a:ea typeface="+mn-lt"/>
                <a:cs typeface="+mn-lt"/>
              </a:rPr>
              <a:t>BFS explores all possible solutions on each level.</a:t>
            </a:r>
            <a:endParaRPr lang="en-US" sz="1700"/>
          </a:p>
          <a:p>
            <a:pPr marL="971550" lvl="1" indent="-285750">
              <a:buFont typeface="Arial"/>
              <a:buChar char="•"/>
            </a:pPr>
            <a:r>
              <a:rPr lang="en-US" sz="1700">
                <a:ea typeface="+mn-lt"/>
                <a:cs typeface="+mn-lt"/>
              </a:rPr>
              <a:t>It exhaustively searches one level before moving to the next.</a:t>
            </a:r>
            <a:endParaRPr lang="en-US" sz="1700"/>
          </a:p>
          <a:p>
            <a:pPr>
              <a:buFont typeface="Arial"/>
              <a:buChar char="•"/>
            </a:pPr>
            <a:r>
              <a:rPr lang="en-US" sz="1700" b="1">
                <a:ea typeface="+mn-lt"/>
                <a:cs typeface="+mn-lt"/>
              </a:rPr>
              <a:t>Optimal Path</a:t>
            </a:r>
            <a:r>
              <a:rPr lang="en-US" sz="1700">
                <a:ea typeface="+mn-lt"/>
                <a:cs typeface="+mn-lt"/>
              </a:rPr>
              <a:t>:</a:t>
            </a:r>
            <a:endParaRPr lang="en-US" sz="1700"/>
          </a:p>
          <a:p>
            <a:pPr marL="971550" lvl="1" indent="-285750">
              <a:buFont typeface="Arial"/>
              <a:buChar char="•"/>
            </a:pPr>
            <a:r>
              <a:rPr lang="en-US" sz="1700">
                <a:ea typeface="+mn-lt"/>
                <a:cs typeface="+mn-lt"/>
              </a:rPr>
              <a:t>BFS guarantees finding the shortest path to the goal state.</a:t>
            </a:r>
            <a:endParaRPr lang="en-US" sz="1700"/>
          </a:p>
          <a:p>
            <a:pPr marL="971550" lvl="1" indent="-285750">
              <a:buFont typeface="Arial"/>
              <a:buChar char="•"/>
            </a:pPr>
            <a:r>
              <a:rPr lang="en-US" sz="1700">
                <a:ea typeface="+mn-lt"/>
                <a:cs typeface="+mn-lt"/>
              </a:rPr>
              <a:t>It finds the optimal solution by systematically exploring all possible states.</a:t>
            </a:r>
            <a:endParaRPr lang="en-US" sz="1700"/>
          </a:p>
          <a:p>
            <a:pPr marL="0" indent="0">
              <a:buNone/>
            </a:pPr>
            <a:endParaRPr lang="en-US" sz="1700">
              <a:ea typeface="+mn-lt"/>
              <a:cs typeface="+mn-lt"/>
            </a:endParaRPr>
          </a:p>
        </p:txBody>
      </p:sp>
    </p:spTree>
    <p:extLst>
      <p:ext uri="{BB962C8B-B14F-4D97-AF65-F5344CB8AC3E}">
        <p14:creationId xmlns:p14="http://schemas.microsoft.com/office/powerpoint/2010/main" val="306846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4618-EAD2-6C56-988F-A5F8743FD9E9}"/>
              </a:ext>
            </a:extLst>
          </p:cNvPr>
          <p:cNvSpPr>
            <a:spLocks noGrp="1"/>
          </p:cNvSpPr>
          <p:nvPr>
            <p:ph type="title"/>
          </p:nvPr>
        </p:nvSpPr>
        <p:spPr>
          <a:xfrm>
            <a:off x="841248" y="548640"/>
            <a:ext cx="3600860" cy="5431536"/>
          </a:xfrm>
        </p:spPr>
        <p:txBody>
          <a:bodyPr>
            <a:normAutofit/>
          </a:bodyPr>
          <a:lstStyle/>
          <a:p>
            <a:r>
              <a:rPr lang="en-US" sz="5400" dirty="0">
                <a:cs typeface="Calibri Light"/>
              </a:rPr>
              <a:t>Multi-Threaded BFS </a:t>
            </a:r>
            <a:endParaRPr lang="en-US" sz="5400" dirty="0"/>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6D467-BABE-3ABD-CF91-3E65D10221AF}"/>
              </a:ext>
            </a:extLst>
          </p:cNvPr>
          <p:cNvSpPr>
            <a:spLocks noGrp="1"/>
          </p:cNvSpPr>
          <p:nvPr>
            <p:ph idx="1"/>
          </p:nvPr>
        </p:nvSpPr>
        <p:spPr>
          <a:xfrm>
            <a:off x="5120815" y="787415"/>
            <a:ext cx="6224335" cy="5431536"/>
          </a:xfrm>
        </p:spPr>
        <p:txBody>
          <a:bodyPr vert="horz" lIns="91440" tIns="45720" rIns="91440" bIns="45720" rtlCol="0" anchor="ctr">
            <a:noAutofit/>
          </a:bodyPr>
          <a:lstStyle/>
          <a:p>
            <a:pPr marL="0" indent="0">
              <a:buNone/>
            </a:pPr>
            <a:endParaRPr lang="en-US" sz="1200" dirty="0">
              <a:cs typeface="Calibri"/>
            </a:endParaRPr>
          </a:p>
          <a:p>
            <a:r>
              <a:rPr lang="en-US" sz="1600" b="1" dirty="0">
                <a:ea typeface="+mn-lt"/>
                <a:cs typeface="+mn-lt"/>
              </a:rPr>
              <a:t>Step 1: Initial Search</a:t>
            </a:r>
            <a:r>
              <a:rPr lang="en-US" sz="1600" dirty="0">
                <a:ea typeface="+mn-lt"/>
                <a:cs typeface="+mn-lt"/>
              </a:rPr>
              <a:t>:</a:t>
            </a:r>
            <a:endParaRPr lang="en-US" sz="1600" dirty="0">
              <a:cs typeface="Calibri"/>
            </a:endParaRPr>
          </a:p>
          <a:p>
            <a:pPr lvl="1"/>
            <a:r>
              <a:rPr lang="en-US" sz="1600" dirty="0">
                <a:ea typeface="+mn-lt"/>
                <a:cs typeface="+mn-lt"/>
              </a:rPr>
              <a:t>Start a single-threaded BFS search.</a:t>
            </a:r>
            <a:endParaRPr lang="en-US" sz="1600" dirty="0">
              <a:cs typeface="Calibri"/>
            </a:endParaRPr>
          </a:p>
          <a:p>
            <a:pPr lvl="1"/>
            <a:r>
              <a:rPr lang="en-US" sz="1600" dirty="0">
                <a:ea typeface="+mn-lt"/>
                <a:cs typeface="+mn-lt"/>
              </a:rPr>
              <a:t>Explore nodes in a breadth-first manner.</a:t>
            </a:r>
            <a:endParaRPr lang="en-US" sz="1600" dirty="0">
              <a:cs typeface="Calibri"/>
            </a:endParaRPr>
          </a:p>
          <a:p>
            <a:pPr lvl="1"/>
            <a:r>
              <a:rPr lang="en-US" sz="1600" dirty="0">
                <a:ea typeface="+mn-lt"/>
                <a:cs typeface="+mn-lt"/>
              </a:rPr>
              <a:t>If goal is found, terminate search.</a:t>
            </a:r>
          </a:p>
          <a:p>
            <a:pPr lvl="1"/>
            <a:r>
              <a:rPr lang="en-US" sz="1600" dirty="0">
                <a:cs typeface="Calibri"/>
              </a:rPr>
              <a:t>If the number of nodes in the queue &gt;= the number of CPU threads, break and proceed.</a:t>
            </a:r>
          </a:p>
          <a:p>
            <a:r>
              <a:rPr lang="en-US" sz="1600" b="1" dirty="0">
                <a:ea typeface="+mn-lt"/>
                <a:cs typeface="+mn-lt"/>
              </a:rPr>
              <a:t>Step 2: Parallel Distribution</a:t>
            </a:r>
            <a:r>
              <a:rPr lang="en-US" sz="1600" dirty="0">
                <a:ea typeface="+mn-lt"/>
                <a:cs typeface="+mn-lt"/>
              </a:rPr>
              <a:t>:</a:t>
            </a:r>
            <a:endParaRPr lang="en-US" sz="1600" dirty="0">
              <a:cs typeface="Calibri"/>
            </a:endParaRPr>
          </a:p>
          <a:p>
            <a:pPr lvl="1"/>
            <a:r>
              <a:rPr lang="en-US" sz="1600" dirty="0">
                <a:ea typeface="+mn-lt"/>
                <a:cs typeface="+mn-lt"/>
              </a:rPr>
              <a:t>Distribute nodes into multiple queues for parallel processing. The number of queues equals the number of CPU threads.</a:t>
            </a:r>
            <a:endParaRPr lang="en-US" sz="1600" dirty="0">
              <a:cs typeface="Calibri"/>
            </a:endParaRPr>
          </a:p>
          <a:p>
            <a:pPr lvl="1"/>
            <a:r>
              <a:rPr lang="en-US" sz="1600" dirty="0">
                <a:ea typeface="+mn-lt"/>
                <a:cs typeface="+mn-lt"/>
              </a:rPr>
              <a:t>Create multiple threads for asynchronous processing. Each thread handles a distinct queue.</a:t>
            </a:r>
            <a:endParaRPr lang="en-US" sz="1600" dirty="0">
              <a:cs typeface="Calibri"/>
            </a:endParaRPr>
          </a:p>
          <a:p>
            <a:pPr lvl="1"/>
            <a:r>
              <a:rPr lang="en-US" sz="1600" u="sng" dirty="0">
                <a:ea typeface="+mn-lt"/>
                <a:cs typeface="+mn-lt"/>
              </a:rPr>
              <a:t>Each thread operates independently on its assigned queue.</a:t>
            </a:r>
            <a:endParaRPr lang="en-US" sz="1600" u="sng" dirty="0">
              <a:cs typeface="Calibri"/>
            </a:endParaRPr>
          </a:p>
          <a:p>
            <a:r>
              <a:rPr lang="en-US" sz="1600" b="1" dirty="0">
                <a:ea typeface="+mn-lt"/>
                <a:cs typeface="+mn-lt"/>
              </a:rPr>
              <a:t>Step 3: Parallel Exploration</a:t>
            </a:r>
            <a:r>
              <a:rPr lang="en-US" sz="1600" dirty="0">
                <a:ea typeface="+mn-lt"/>
                <a:cs typeface="+mn-lt"/>
              </a:rPr>
              <a:t>:</a:t>
            </a:r>
            <a:endParaRPr lang="en-US" sz="1600" dirty="0">
              <a:cs typeface="Calibri"/>
            </a:endParaRPr>
          </a:p>
          <a:p>
            <a:pPr lvl="1"/>
            <a:r>
              <a:rPr lang="en-US" sz="1600" dirty="0">
                <a:ea typeface="+mn-lt"/>
                <a:cs typeface="+mn-lt"/>
              </a:rPr>
              <a:t>Threads visit and extend nodes asynchronously</a:t>
            </a:r>
          </a:p>
          <a:p>
            <a:pPr lvl="1"/>
            <a:r>
              <a:rPr lang="en-US" sz="1600" dirty="0">
                <a:cs typeface="Calibri" panose="020F0502020204030204"/>
              </a:rPr>
              <a:t>Nodes are added to the hashed set of nodes visited concurrently</a:t>
            </a:r>
          </a:p>
          <a:p>
            <a:pPr lvl="1"/>
            <a:r>
              <a:rPr lang="en-US" sz="1600" dirty="0">
                <a:ea typeface="+mn-lt"/>
                <a:cs typeface="+mn-lt"/>
              </a:rPr>
              <a:t>If goal found in any thread, terminate search.</a:t>
            </a:r>
          </a:p>
          <a:p>
            <a:pPr lvl="1"/>
            <a:endParaRPr lang="en-US" sz="1000" dirty="0">
              <a:cs typeface="Calibri"/>
            </a:endParaRPr>
          </a:p>
          <a:p>
            <a:endParaRPr lang="en-US" sz="1000" dirty="0">
              <a:cs typeface="Calibri"/>
            </a:endParaRPr>
          </a:p>
        </p:txBody>
      </p:sp>
    </p:spTree>
    <p:extLst>
      <p:ext uri="{BB962C8B-B14F-4D97-AF65-F5344CB8AC3E}">
        <p14:creationId xmlns:p14="http://schemas.microsoft.com/office/powerpoint/2010/main" val="941564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1613</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Arial,Sans-Serif</vt:lpstr>
      <vt:lpstr>Calibri</vt:lpstr>
      <vt:lpstr>Calibri Light</vt:lpstr>
      <vt:lpstr>Symbol</vt:lpstr>
      <vt:lpstr>office theme</vt:lpstr>
      <vt:lpstr>Parallel Algorithms Analysis</vt:lpstr>
      <vt:lpstr>Topic Overview</vt:lpstr>
      <vt:lpstr>Motivation</vt:lpstr>
      <vt:lpstr>Previous Work and Literary Review</vt:lpstr>
      <vt:lpstr>Search Problem</vt:lpstr>
      <vt:lpstr>Solution Approaches</vt:lpstr>
      <vt:lpstr>BFS Solution</vt:lpstr>
      <vt:lpstr>BFS Analysis</vt:lpstr>
      <vt:lpstr>Multi-Threaded BFS </vt:lpstr>
      <vt:lpstr>Multi-Threaded BFS analysis</vt:lpstr>
      <vt:lpstr>A* Implementation</vt:lpstr>
      <vt:lpstr>A* Analysis</vt:lpstr>
      <vt:lpstr>Runtime Analysis</vt:lpstr>
      <vt:lpstr>Runtime Analysis Cont.</vt:lpstr>
      <vt:lpstr>Space Analysis</vt:lpstr>
      <vt:lpstr>Moves to Goal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merrick mcpherson</cp:lastModifiedBy>
  <cp:revision>156</cp:revision>
  <dcterms:created xsi:type="dcterms:W3CDTF">2023-10-25T20:04:31Z</dcterms:created>
  <dcterms:modified xsi:type="dcterms:W3CDTF">2023-11-03T17:14:15Z</dcterms:modified>
</cp:coreProperties>
</file>