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1" r:id="rId5"/>
    <p:sldId id="302" r:id="rId6"/>
    <p:sldId id="259" r:id="rId7"/>
    <p:sldId id="303" r:id="rId8"/>
    <p:sldId id="260" r:id="rId9"/>
    <p:sldId id="261" r:id="rId10"/>
    <p:sldId id="263" r:id="rId11"/>
    <p:sldId id="262" r:id="rId12"/>
    <p:sldId id="305" r:id="rId13"/>
    <p:sldId id="304" r:id="rId14"/>
    <p:sldId id="306" r:id="rId15"/>
    <p:sldId id="311" r:id="rId16"/>
    <p:sldId id="307" r:id="rId17"/>
    <p:sldId id="312" r:id="rId18"/>
    <p:sldId id="308" r:id="rId19"/>
    <p:sldId id="313" r:id="rId20"/>
    <p:sldId id="309" r:id="rId21"/>
    <p:sldId id="314" r:id="rId22"/>
    <p:sldId id="300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2391-2EB7-5F12-ED45-67CA3A288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E6577-CAF1-CE86-6CEF-EC0904E14C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2E2F-DDC2-BAC3-183A-1A5EE4B7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06FD-0F1C-43FC-B267-FB15C8AAD45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DE11B-C254-F5D5-175C-6542F29A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F1E17-0B42-1C6A-0332-8B697180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239A-3BC5-4B93-B768-C269CBDD4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2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9C207-25B6-C2BE-4204-1ED6833B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643A4-7810-201A-3E4E-E2275D44E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0CFB7-1FC2-4F3B-9340-9C1B64A3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06FD-0F1C-43FC-B267-FB15C8AAD45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CA18-38CE-9179-3916-374261A0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F8F2E-75AC-4D19-397B-E92DA04B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239A-3BC5-4B93-B768-C269CBDD4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7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8F1A22-68AC-BA04-74FE-449ABAB73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43047-CDDF-06A0-4EA1-15F6F6AF2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DE-E11A-B175-1BCD-8B840D9AC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06FD-0F1C-43FC-B267-FB15C8AAD45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74B47-8BAD-409A-7B25-53A2A506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E85AC-5B57-65B5-701B-5E394AD0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239A-3BC5-4B93-B768-C269CBDD4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88C2-1CDD-67EF-B3F9-FB3B54459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5062A-7822-F7A2-E81F-8ADA15AA7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8E6E-4C4A-CBCA-1669-84B211244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06FD-0F1C-43FC-B267-FB15C8AAD45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077BE-4020-9E96-E980-BF64C3F9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EED30-C19D-F8C4-5394-1E3EE178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239A-3BC5-4B93-B768-C269CBDD4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0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0975C-6744-98B6-CC4E-1DCD28FF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9E4F8-DBFB-D41E-1CEE-37A8F18E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E403A-2297-3C9B-5A6A-AF6219AB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06FD-0F1C-43FC-B267-FB15C8AAD45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CF97D-1FE9-4F15-B25B-08E6AA33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EDFD-FD63-7979-BEB9-1E67A5A2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239A-3BC5-4B93-B768-C269CBDD4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EB74-F9B1-FDF6-986B-6A18DF79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6332-D888-DFBE-B523-208E50FBB9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B38ED-ECA3-7221-C2AD-59468FAB5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91071-0505-5BA7-1C4F-949B6E08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06FD-0F1C-43FC-B267-FB15C8AAD45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581B3-38B0-D0ED-399C-22E25E75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8400-9798-18A1-D06A-F7E278CF7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239A-3BC5-4B93-B768-C269CBDD4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5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781-B9D6-2430-4FF6-7867593F7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67E1E-2022-E5C3-6D78-60CEDEC56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1F204-36B7-1BD9-DBF9-E261D837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FDDC6-0BD3-A84C-AC3C-F5205F3A0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3762B-4855-40D6-2E42-BA34B2134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F269B-44C5-3B29-B9E4-C73E3E6D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06FD-0F1C-43FC-B267-FB15C8AAD45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3B83F-7CF0-A072-CF5F-64AF512D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31C8A-93B3-3EE9-D97C-169331A3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239A-3BC5-4B93-B768-C269CBDD4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0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E109-B671-3047-AB80-8E7A594A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39F42-35F3-5A40-BE24-7BD4489B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06FD-0F1C-43FC-B267-FB15C8AAD45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270BB2-E889-EE66-B14E-997F6C4A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12DB5-4D5C-39E6-861C-178E436A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239A-3BC5-4B93-B768-C269CBDD4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4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BB96C-02C7-C696-577D-92FFF90E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06FD-0F1C-43FC-B267-FB15C8AAD45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A72F5-F96D-9356-C63A-95515FC0A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F713B-5B71-CC73-10D0-C92AB014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239A-3BC5-4B93-B768-C269CBDD4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21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2992-BEB2-B3CB-2B70-C00EF67A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1406-64D8-004C-1458-5BEE2304C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BB6B2-9542-C465-E682-FEEA6DB70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A609A-6F59-EDDA-97CD-0653E1DE6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06FD-0F1C-43FC-B267-FB15C8AAD45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98422-3B80-A29C-F8B1-68E206AB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B67F6-157C-6D87-C4BA-FA9E70DC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239A-3BC5-4B93-B768-C269CBDD4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1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61A1-B6B8-58CE-FD5B-0703380C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9EDBD-DB36-05E6-D429-25DFF7B89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16F39-F610-1E86-36D1-1B7ED6393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FAD0-5163-F09A-459B-8BD34D4F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06FD-0F1C-43FC-B267-FB15C8AAD45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B7F66-E8BE-0595-02E0-DCBDC0AE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E63E9-52F8-DC84-27D4-93DE48E7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8239A-3BC5-4B93-B768-C269CBDD4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84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A323E-23FF-8113-A27C-C52EE0F2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70B7A-4E1E-1767-66A2-0A8CEA3A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E8CF-D5A5-EA5E-D12D-3E2006EEF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D06FD-0F1C-43FC-B267-FB15C8AAD45A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0B63D-E141-24AC-F038-7283D61B0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C7580-34E3-C688-6B82-C4521F513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8239A-3BC5-4B93-B768-C269CBDD4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79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FC33-2488-2704-34A0-0BA05DA99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 of Blinking on AI Trained Iris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8DD00-02AA-CD79-B5A4-988B3C260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Tebor</a:t>
            </a:r>
          </a:p>
        </p:txBody>
      </p:sp>
    </p:spTree>
    <p:extLst>
      <p:ext uri="{BB962C8B-B14F-4D97-AF65-F5344CB8AC3E}">
        <p14:creationId xmlns:p14="http://schemas.microsoft.com/office/powerpoint/2010/main" val="424448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E344-F821-E810-A4A5-0B553C18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243" y="1128838"/>
            <a:ext cx="5791199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Training Algorithm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F2A5-E531-9C99-BB9D-8B698529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243" y="2541749"/>
            <a:ext cx="5791199" cy="3974461"/>
          </a:xfrm>
        </p:spPr>
        <p:txBody>
          <a:bodyPr>
            <a:normAutofit/>
          </a:bodyPr>
          <a:lstStyle/>
          <a:p>
            <a:r>
              <a:rPr lang="en-US" sz="2000" dirty="0"/>
              <a:t>An algorithm was set up to automatically stop training</a:t>
            </a:r>
          </a:p>
          <a:p>
            <a:r>
              <a:rPr lang="en-US" sz="2000" dirty="0"/>
              <a:t>For each epoch, the model was fed with the training dataset, and weights were adjusted</a:t>
            </a:r>
          </a:p>
          <a:p>
            <a:r>
              <a:rPr lang="en-US" sz="2000" dirty="0"/>
              <a:t>Next, the validation dataset was fed into the model and the loss was calculated</a:t>
            </a:r>
          </a:p>
          <a:p>
            <a:endParaRPr lang="en-US" sz="2000" dirty="0"/>
          </a:p>
          <a:p>
            <a:r>
              <a:rPr lang="en-US" sz="2000" dirty="0"/>
              <a:t>Once the validation loss had not improved for 6 epochs in a row, the training was stopped and the weights from the best epoch were saved as the final weights.</a:t>
            </a: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D746EA0-237D-5FB1-F5E2-3BD45D611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086" y="-17786"/>
            <a:ext cx="4400502" cy="68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85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63DFD-EE91-1A2D-F688-C3974B621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AEC8-E79A-C0F5-758C-969AD268C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testing and validation dataset consisted of only left eye images</a:t>
            </a:r>
          </a:p>
          <a:p>
            <a:r>
              <a:rPr lang="en-US" dirty="0"/>
              <a:t>For all models trained, images were normalized to the ImageNet standard of:</a:t>
            </a:r>
          </a:p>
          <a:p>
            <a:pPr lvl="1"/>
            <a:r>
              <a:rPr lang="en-US" dirty="0"/>
              <a:t>Mean = [0.485, 0.456, 0.406]</a:t>
            </a:r>
          </a:p>
          <a:p>
            <a:pPr lvl="1"/>
            <a:r>
              <a:rPr lang="en-US" dirty="0"/>
              <a:t>Std = [0.229, 0.224, 0.225]</a:t>
            </a:r>
          </a:p>
          <a:p>
            <a:r>
              <a:rPr lang="en-US" dirty="0"/>
              <a:t>Images were also randomly translated by 10% and randomly rotated by 20% with bicubic interpolation</a:t>
            </a:r>
          </a:p>
        </p:txBody>
      </p:sp>
    </p:spTree>
    <p:extLst>
      <p:ext uri="{BB962C8B-B14F-4D97-AF65-F5344CB8AC3E}">
        <p14:creationId xmlns:p14="http://schemas.microsoft.com/office/powerpoint/2010/main" val="503910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903E-3C9E-7C71-1A92-373ABC63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Validation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95868-AD77-CA01-0465-F8A97FC62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training dataset consisted of only images from the frontal camera for each subject.</a:t>
            </a:r>
          </a:p>
          <a:p>
            <a:r>
              <a:rPr lang="en-US" dirty="0"/>
              <a:t>The validation dataset consisted of the angle 0 images taken from the orbital camera for each subject.</a:t>
            </a:r>
          </a:p>
          <a:p>
            <a:r>
              <a:rPr lang="en-US" dirty="0"/>
              <a:t> The frontal camera is obscured by the orbital camera when the orbital camera is at angle 0, which allows for a somewhat real-world result</a:t>
            </a:r>
          </a:p>
          <a:p>
            <a:pPr lvl="1"/>
            <a:r>
              <a:rPr lang="en-US" dirty="0"/>
              <a:t>This is because the model was never trained on any angle 0 images, meaning the eye dilation and other effects are likely to be different</a:t>
            </a:r>
          </a:p>
        </p:txBody>
      </p:sp>
    </p:spTree>
    <p:extLst>
      <p:ext uri="{BB962C8B-B14F-4D97-AF65-F5344CB8AC3E}">
        <p14:creationId xmlns:p14="http://schemas.microsoft.com/office/powerpoint/2010/main" val="581344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8FE41-E46D-7E72-3C94-231AE814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B8CE-CE97-0595-490C-E11FD0A00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941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4 Experiments were designed to test the effects of blinking on iris detection with each experiment following the previously outlined dataset and model parameters: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Experiment trains a baseline model on original dataset with no synthetic occlusion, meaning the occlusion amount for each subject follows the distribution shown previously. Validation will show how blinking affects a model that has not been exposed to blinked images during training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-4</a:t>
            </a:r>
            <a:r>
              <a:rPr lang="en-US" baseline="30000" dirty="0"/>
              <a:t>th</a:t>
            </a:r>
            <a:r>
              <a:rPr lang="en-US" dirty="0"/>
              <a:t> Experiments trains 3 new models. Each model is trained with the original dataset plus synthetically cropped images as a form of image augmentation. Validation will show how the model performance is affected when exposed to occluded images during training</a:t>
            </a:r>
          </a:p>
          <a:p>
            <a:pPr lvl="2"/>
            <a:r>
              <a:rPr lang="en-US" dirty="0"/>
              <a:t>The 1</a:t>
            </a:r>
            <a:r>
              <a:rPr lang="en-US" baseline="30000" dirty="0"/>
              <a:t>st</a:t>
            </a:r>
            <a:r>
              <a:rPr lang="en-US" dirty="0"/>
              <a:t> model is trained with original + 0-30% synthetically occluded images</a:t>
            </a:r>
          </a:p>
          <a:p>
            <a:pPr lvl="2"/>
            <a:r>
              <a:rPr lang="en-US" dirty="0"/>
              <a:t>The 2</a:t>
            </a:r>
            <a:r>
              <a:rPr lang="en-US" baseline="30000" dirty="0"/>
              <a:t>nd</a:t>
            </a:r>
            <a:r>
              <a:rPr lang="en-US" dirty="0"/>
              <a:t> model is trained with original + 0-60% synthetically occluded images</a:t>
            </a:r>
          </a:p>
          <a:p>
            <a:pPr lvl="2"/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model is trained with original + 0-90% synthetically occluded images</a:t>
            </a:r>
          </a:p>
        </p:txBody>
      </p:sp>
    </p:spTree>
    <p:extLst>
      <p:ext uri="{BB962C8B-B14F-4D97-AF65-F5344CB8AC3E}">
        <p14:creationId xmlns:p14="http://schemas.microsoft.com/office/powerpoint/2010/main" val="95765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0D05D2D-CB6A-431B-BE4A-2A7FCC9F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5">
            <a:extLst>
              <a:ext uri="{FF2B5EF4-FFF2-40B4-BE49-F238E27FC236}">
                <a16:creationId xmlns:a16="http://schemas.microsoft.com/office/drawing/2014/main" id="{E84CD6E5-269B-4A44-867D-78DBB4DFF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bar graph&#10;&#10;Description automatically generated">
            <a:extLst>
              <a:ext uri="{FF2B5EF4-FFF2-40B4-BE49-F238E27FC236}">
                <a16:creationId xmlns:a16="http://schemas.microsoft.com/office/drawing/2014/main" id="{DF0C5C91-F1EA-AC45-FD82-A855A1555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1379538"/>
            <a:ext cx="4792663" cy="3527425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32C2F51-722F-D401-C16F-00CEFA037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863" y="1379538"/>
            <a:ext cx="4770438" cy="3527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0D304C-4683-6537-BA83-01EE937B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Experiment 1 Results</a:t>
            </a:r>
          </a:p>
        </p:txBody>
      </p:sp>
    </p:spTree>
    <p:extLst>
      <p:ext uri="{BB962C8B-B14F-4D97-AF65-F5344CB8AC3E}">
        <p14:creationId xmlns:p14="http://schemas.microsoft.com/office/powerpoint/2010/main" val="4074970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19C91F84-6F96-436D-9107-A5B849C7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508B6-2321-1B4F-8BC5-BA44A04E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539" y="4243761"/>
            <a:ext cx="9797114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Experiment 1 Results Cont.</a:t>
            </a:r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B8AF30F-E283-F552-82F4-D59753A07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721" y="890536"/>
            <a:ext cx="4196279" cy="3147208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8A9FA29-FC50-F395-306A-B0587E493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890537"/>
            <a:ext cx="4196273" cy="3147204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EAC6155-9C48-8AC3-5655-0502657DFA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384" y="890536"/>
            <a:ext cx="4196274" cy="314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6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0D05D2D-CB6A-431B-BE4A-2A7FCC9F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5">
            <a:extLst>
              <a:ext uri="{FF2B5EF4-FFF2-40B4-BE49-F238E27FC236}">
                <a16:creationId xmlns:a16="http://schemas.microsoft.com/office/drawing/2014/main" id="{E84CD6E5-269B-4A44-867D-78DBB4DFF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5A7B6C9-0F2B-6570-838C-56D14EF11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6838"/>
            <a:ext cx="4781550" cy="3551238"/>
          </a:xfrm>
          <a:prstGeom prst="rect">
            <a:avLst/>
          </a:prstGeom>
        </p:spPr>
      </p:pic>
      <p:pic>
        <p:nvPicPr>
          <p:cNvPr id="5" name="Picture 4" descr="A graph of a bar graph&#10;&#10;Description automatically generated">
            <a:extLst>
              <a:ext uri="{FF2B5EF4-FFF2-40B4-BE49-F238E27FC236}">
                <a16:creationId xmlns:a16="http://schemas.microsoft.com/office/drawing/2014/main" id="{80E4C6D8-5C86-B2B4-29B3-28DDF569D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366838"/>
            <a:ext cx="4781550" cy="3551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BF15BD-C4C3-379C-ABDB-793BFD89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Experiment 2 Results</a:t>
            </a:r>
          </a:p>
        </p:txBody>
      </p:sp>
    </p:spTree>
    <p:extLst>
      <p:ext uri="{BB962C8B-B14F-4D97-AF65-F5344CB8AC3E}">
        <p14:creationId xmlns:p14="http://schemas.microsoft.com/office/powerpoint/2010/main" val="16576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C91F84-6F96-436D-9107-A5B849C7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11B3E-6757-B0B1-9709-209A1B29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539" y="4243761"/>
            <a:ext cx="9797114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Experiment 2 Results Cont.</a:t>
            </a:r>
          </a:p>
        </p:txBody>
      </p:sp>
      <p:pic>
        <p:nvPicPr>
          <p:cNvPr id="9" name="Picture 8" descr="A graph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97A5D14-CFA6-0A8A-D962-C218927F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342" y="890540"/>
            <a:ext cx="4035850" cy="3026886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E81F11B-BF86-4D5C-C95E-BB11010D9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0542"/>
            <a:ext cx="4031091" cy="3023317"/>
          </a:xfrm>
          <a:prstGeom prst="rect">
            <a:avLst/>
          </a:prstGeom>
        </p:spPr>
      </p:pic>
      <p:pic>
        <p:nvPicPr>
          <p:cNvPr id="7" name="Picture 6" descr="A graph of a number of different colored lines&#10;&#10;Description automatically generated">
            <a:extLst>
              <a:ext uri="{FF2B5EF4-FFF2-40B4-BE49-F238E27FC236}">
                <a16:creationId xmlns:a16="http://schemas.microsoft.com/office/drawing/2014/main" id="{E5C6F134-50D1-FA38-93A1-BD94CB3C34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51" y="890540"/>
            <a:ext cx="4112490" cy="308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655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0D05D2D-CB6A-431B-BE4A-2A7FCC9F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E84CD6E5-269B-4A44-867D-78DBB4DFF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blue bars&#10;&#10;Description automatically generated">
            <a:extLst>
              <a:ext uri="{FF2B5EF4-FFF2-40B4-BE49-F238E27FC236}">
                <a16:creationId xmlns:a16="http://schemas.microsoft.com/office/drawing/2014/main" id="{63D8FCC7-95B6-FADD-FB47-790BA18DF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1358900"/>
            <a:ext cx="4781550" cy="3568700"/>
          </a:xfrm>
          <a:prstGeom prst="rect">
            <a:avLst/>
          </a:prstGeom>
        </p:spPr>
      </p:pic>
      <p:pic>
        <p:nvPicPr>
          <p:cNvPr id="4" name="Picture 3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E25FD29D-6005-9964-AC6D-552C80D23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1358900"/>
            <a:ext cx="4781550" cy="3568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84B4-02CA-A319-B7C1-B9A07597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Experiment 3 Results</a:t>
            </a:r>
          </a:p>
        </p:txBody>
      </p:sp>
    </p:spTree>
    <p:extLst>
      <p:ext uri="{BB962C8B-B14F-4D97-AF65-F5344CB8AC3E}">
        <p14:creationId xmlns:p14="http://schemas.microsoft.com/office/powerpoint/2010/main" val="4133935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C91F84-6F96-436D-9107-A5B849C7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64D414-BFDA-FDE3-CD0B-6BF74C3F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539" y="4243761"/>
            <a:ext cx="9797114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Experiment 3 Results Cont.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14635B25-6AE4-7509-3E86-A390AC633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6" y="890542"/>
            <a:ext cx="4206237" cy="3154677"/>
          </a:xfrm>
          <a:prstGeom prst="rect">
            <a:avLst/>
          </a:prstGeom>
        </p:spPr>
      </p:pic>
      <p:pic>
        <p:nvPicPr>
          <p:cNvPr id="7" name="Picture 6" descr="A graph of a number of different colored lines&#10;&#10;Description automatically generated">
            <a:extLst>
              <a:ext uri="{FF2B5EF4-FFF2-40B4-BE49-F238E27FC236}">
                <a16:creationId xmlns:a16="http://schemas.microsoft.com/office/drawing/2014/main" id="{D9A8D6D8-868E-4050-9AEA-0D52D2C7A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77" y="890542"/>
            <a:ext cx="4206238" cy="3154677"/>
          </a:xfrm>
          <a:prstGeom prst="rect">
            <a:avLst/>
          </a:prstGeom>
        </p:spPr>
      </p:pic>
      <p:pic>
        <p:nvPicPr>
          <p:cNvPr id="9" name="Picture 8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5173013-E633-0C9E-CDDB-1B8F359D7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525" y="890542"/>
            <a:ext cx="4206236" cy="315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6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E90D-55E9-3DCD-7F13-356167BC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EDA97-173F-3530-A812-97920382F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 convolutional neural network such as Resnet50 or </a:t>
            </a:r>
            <a:r>
              <a:rPr lang="en-US" dirty="0" err="1"/>
              <a:t>Alexnet</a:t>
            </a:r>
            <a:r>
              <a:rPr lang="en-US" dirty="0"/>
              <a:t> has been shown to have promising results for subject recognition using the subject’s iris</a:t>
            </a:r>
          </a:p>
          <a:p>
            <a:r>
              <a:rPr lang="en-US" dirty="0"/>
              <a:t>The focus of this research is to determine what effects blinking has on iris recognition, and if the results can be improved.</a:t>
            </a:r>
          </a:p>
        </p:txBody>
      </p:sp>
    </p:spTree>
    <p:extLst>
      <p:ext uri="{BB962C8B-B14F-4D97-AF65-F5344CB8AC3E}">
        <p14:creationId xmlns:p14="http://schemas.microsoft.com/office/powerpoint/2010/main" val="684897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0D05D2D-CB6A-431B-BE4A-2A7FCC9F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1256"/>
            <a:ext cx="12192000" cy="6869256"/>
          </a:xfrm>
          <a:prstGeom prst="rect">
            <a:avLst/>
          </a:prstGeom>
          <a:solidFill>
            <a:schemeClr val="bg1">
              <a:lumMod val="8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E84CD6E5-269B-4A44-867D-78DBB4DFF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120" y="990600"/>
            <a:ext cx="10271760" cy="43053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blue bars&#10;&#10;Description automatically generated">
            <a:extLst>
              <a:ext uri="{FF2B5EF4-FFF2-40B4-BE49-F238E27FC236}">
                <a16:creationId xmlns:a16="http://schemas.microsoft.com/office/drawing/2014/main" id="{0CDFFCF8-578D-5F48-1F0F-125903D79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3" y="1357313"/>
            <a:ext cx="4778375" cy="3570288"/>
          </a:xfrm>
          <a:prstGeom prst="rect">
            <a:avLst/>
          </a:prstGeom>
        </p:spPr>
      </p:pic>
      <p:pic>
        <p:nvPicPr>
          <p:cNvPr id="7" name="Picture 6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77D48C24-CC12-D42B-5710-B44D49C36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5" y="1357313"/>
            <a:ext cx="4783138" cy="35702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40722B-557F-A155-8166-75AE9E7C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5419725"/>
            <a:ext cx="10271760" cy="93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Experiment 4 Results</a:t>
            </a:r>
          </a:p>
        </p:txBody>
      </p:sp>
    </p:spTree>
    <p:extLst>
      <p:ext uri="{BB962C8B-B14F-4D97-AF65-F5344CB8AC3E}">
        <p14:creationId xmlns:p14="http://schemas.microsoft.com/office/powerpoint/2010/main" val="190737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C91F84-6F96-436D-9107-A5B849C7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0400F-4F4F-610A-8F86-8546107F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539" y="4243761"/>
            <a:ext cx="9797114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Experiment 4 Results Cont.</a:t>
            </a:r>
          </a:p>
        </p:txBody>
      </p:sp>
      <p:pic>
        <p:nvPicPr>
          <p:cNvPr id="7" name="Picture 6" descr="A graph of a number of different colored lines&#10;&#10;Description automatically generated">
            <a:extLst>
              <a:ext uri="{FF2B5EF4-FFF2-40B4-BE49-F238E27FC236}">
                <a16:creationId xmlns:a16="http://schemas.microsoft.com/office/drawing/2014/main" id="{4A88C13E-47D2-D61E-023B-4AEF8A964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915" y="890542"/>
            <a:ext cx="4089118" cy="3066837"/>
          </a:xfrm>
          <a:prstGeom prst="rect">
            <a:avLst/>
          </a:prstGeom>
        </p:spPr>
      </p:pic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25E323F-D3F1-6BD8-EB99-E3AC67D1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" y="890542"/>
            <a:ext cx="4089117" cy="3066837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9F4186F-5DF6-205A-4EE0-27767E293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233" y="890541"/>
            <a:ext cx="4089118" cy="30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82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0A21-9345-781B-4D27-7458D9E4F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CC9B-E5D6-A833-00B2-4EF1F7BDF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model is only trained on eyes that are mostly open, performance falls proportionally to the amount that the eye is occluded</a:t>
            </a:r>
          </a:p>
          <a:p>
            <a:r>
              <a:rPr lang="en-US" dirty="0"/>
              <a:t>When a model is trained on synthetically occluded images, the performance curve becomes flatter as the training occlusion increases</a:t>
            </a:r>
          </a:p>
          <a:p>
            <a:pPr lvl="1"/>
            <a:r>
              <a:rPr lang="en-US" dirty="0"/>
              <a:t>The drawback is that the performance of fully open eye image recognition drops</a:t>
            </a:r>
          </a:p>
        </p:txBody>
      </p:sp>
    </p:spTree>
    <p:extLst>
      <p:ext uri="{BB962C8B-B14F-4D97-AF65-F5344CB8AC3E}">
        <p14:creationId xmlns:p14="http://schemas.microsoft.com/office/powerpoint/2010/main" val="3323550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F52D-B7AB-D3F2-E080-9B83686F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363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Additional Findings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F17A-62E5-7686-9A62-B8B19D598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363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1600" dirty="0"/>
              <a:t>During validation, the angle 0 orbital camera images were not the only images validated. Validation was split into each angle</a:t>
            </a:r>
          </a:p>
          <a:p>
            <a:r>
              <a:rPr lang="en-US" sz="1600" dirty="0"/>
              <a:t>It was found that the performance for angles -50 to 50, excluding angle 0 was better than the angle 0 images</a:t>
            </a:r>
          </a:p>
          <a:p>
            <a:pPr lvl="1"/>
            <a:r>
              <a:rPr lang="en-US" sz="1600" dirty="0"/>
              <a:t>This is despite the validation images being angled while the training images were always taken from the frontal camera</a:t>
            </a:r>
          </a:p>
          <a:p>
            <a:r>
              <a:rPr lang="en-US" sz="1600" dirty="0"/>
              <a:t>The running hypothesis is that training on different eye dilations can help model performance when validating on a range of angles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45BDEB-FBB5-E696-1DE6-D664A96E4E96}"/>
              </a:ext>
            </a:extLst>
          </p:cNvPr>
          <p:cNvGrpSpPr/>
          <p:nvPr/>
        </p:nvGrpSpPr>
        <p:grpSpPr>
          <a:xfrm>
            <a:off x="6082748" y="1429491"/>
            <a:ext cx="5334160" cy="4368350"/>
            <a:chOff x="6082748" y="1429491"/>
            <a:chExt cx="5334160" cy="4368350"/>
          </a:xfrm>
        </p:grpSpPr>
        <p:pic>
          <p:nvPicPr>
            <p:cNvPr id="5" name="Picture 4" descr="A graph of blue bars&#10;&#10;Description automatically generated with medium confidence">
              <a:extLst>
                <a:ext uri="{FF2B5EF4-FFF2-40B4-BE49-F238E27FC236}">
                  <a16:creationId xmlns:a16="http://schemas.microsoft.com/office/drawing/2014/main" id="{0D19CFE3-0B26-E317-8601-1284EB5D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748" y="1429491"/>
              <a:ext cx="5334160" cy="400061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EB5127-9CFD-E005-B4B2-5F9F995F1FB7}"/>
                </a:ext>
              </a:extLst>
            </p:cNvPr>
            <p:cNvSpPr txBox="1"/>
            <p:nvPr/>
          </p:nvSpPr>
          <p:spPr>
            <a:xfrm>
              <a:off x="6619370" y="5428509"/>
              <a:ext cx="4260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All occlusion levels validated at each angle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60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E2FAB-E73C-4DDD-31BD-AB07E06E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Dataset Creation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A5E55-4D7C-DDFD-8774-213A4BF1D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101 Valid Subjects</a:t>
            </a:r>
          </a:p>
          <a:p>
            <a:r>
              <a:rPr lang="en-US" sz="1700" dirty="0"/>
              <a:t>10 Images captured for each angle using orbital camera</a:t>
            </a:r>
          </a:p>
          <a:p>
            <a:pPr lvl="1"/>
            <a:r>
              <a:rPr lang="en-US" sz="1300" dirty="0"/>
              <a:t>Angles ranged from -50 to 50 with a step size of 10</a:t>
            </a:r>
          </a:p>
          <a:p>
            <a:r>
              <a:rPr lang="en-US" sz="1700" dirty="0"/>
              <a:t>100 Images captured at angle 0 using frontal camera</a:t>
            </a:r>
          </a:p>
          <a:p>
            <a:pPr lvl="1"/>
            <a:r>
              <a:rPr lang="en-US" sz="1300" dirty="0"/>
              <a:t>Images were taken in sync with orbital camera</a:t>
            </a:r>
          </a:p>
          <a:p>
            <a:pPr lvl="1"/>
            <a:r>
              <a:rPr lang="en-US" sz="1300" dirty="0"/>
              <a:t>Images were skipped when orbital camera at angle 0, as orbital camera obscured frontal camera</a:t>
            </a:r>
          </a:p>
        </p:txBody>
      </p:sp>
      <p:pic>
        <p:nvPicPr>
          <p:cNvPr id="5" name="Picture 4" descr="A diagram of a triangle&#10;&#10;Description automatically generated">
            <a:extLst>
              <a:ext uri="{FF2B5EF4-FFF2-40B4-BE49-F238E27FC236}">
                <a16:creationId xmlns:a16="http://schemas.microsoft.com/office/drawing/2014/main" id="{3F034CFE-257D-C485-C8F9-7415C004A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35" y="580904"/>
            <a:ext cx="7446001" cy="569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85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2D05657-94EE-4B2D-BC1B-A1D065063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586665A-47B3-4AEE-BC94-15D89FF70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5099" y="486184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0026A-07C7-41E0-6800-584EA5F25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852" y="469597"/>
            <a:ext cx="7363990" cy="1325563"/>
          </a:xfrm>
        </p:spPr>
        <p:txBody>
          <a:bodyPr>
            <a:normAutofit/>
          </a:bodyPr>
          <a:lstStyle/>
          <a:p>
            <a:r>
              <a:rPr lang="en-US" dirty="0"/>
              <a:t>Example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CE97-5337-E54B-7629-FECFE2B2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852" y="1930097"/>
            <a:ext cx="7363990" cy="4351338"/>
          </a:xfrm>
        </p:spPr>
        <p:txBody>
          <a:bodyPr>
            <a:normAutofit/>
          </a:bodyPr>
          <a:lstStyle/>
          <a:p>
            <a:r>
              <a:rPr lang="en-US" dirty="0"/>
              <a:t>The shown images were taken by the orbital camera and frontal camera at the same time</a:t>
            </a:r>
          </a:p>
          <a:p>
            <a:r>
              <a:rPr lang="en-US" dirty="0"/>
              <a:t>The subject shown is subject 1</a:t>
            </a:r>
          </a:p>
          <a:p>
            <a:r>
              <a:rPr lang="en-US" dirty="0"/>
              <a:t>The angle of the orbital camera was 50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231D66-BAEA-366D-14A8-A9B9D8FACEEF}"/>
              </a:ext>
            </a:extLst>
          </p:cNvPr>
          <p:cNvGrpSpPr/>
          <p:nvPr/>
        </p:nvGrpSpPr>
        <p:grpSpPr>
          <a:xfrm>
            <a:off x="873071" y="727484"/>
            <a:ext cx="2438400" cy="2802142"/>
            <a:chOff x="873071" y="727484"/>
            <a:chExt cx="2438400" cy="2802142"/>
          </a:xfrm>
        </p:grpSpPr>
        <p:pic>
          <p:nvPicPr>
            <p:cNvPr id="19" name="Picture 18" descr="A close-up of an eye&#10;&#10;Description automatically generated">
              <a:extLst>
                <a:ext uri="{FF2B5EF4-FFF2-40B4-BE49-F238E27FC236}">
                  <a16:creationId xmlns:a16="http://schemas.microsoft.com/office/drawing/2014/main" id="{80E8BBAA-E978-32C0-C67B-E3973B782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71" y="727484"/>
              <a:ext cx="2438400" cy="24384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6D8EB91-4802-814D-8D47-3BCC1F9F35C9}"/>
                </a:ext>
              </a:extLst>
            </p:cNvPr>
            <p:cNvSpPr txBox="1"/>
            <p:nvPr/>
          </p:nvSpPr>
          <p:spPr>
            <a:xfrm>
              <a:off x="1055322" y="3160294"/>
              <a:ext cx="2073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Frontal Camera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A56E8C-AD30-D9E9-0A5E-510424165EB4}"/>
              </a:ext>
            </a:extLst>
          </p:cNvPr>
          <p:cNvGrpSpPr/>
          <p:nvPr/>
        </p:nvGrpSpPr>
        <p:grpSpPr>
          <a:xfrm>
            <a:off x="873071" y="3692116"/>
            <a:ext cx="2438400" cy="2802142"/>
            <a:chOff x="873071" y="3692116"/>
            <a:chExt cx="2438400" cy="2802142"/>
          </a:xfrm>
        </p:grpSpPr>
        <p:pic>
          <p:nvPicPr>
            <p:cNvPr id="21" name="Picture 20" descr="A close-up of a number&#10;&#10;Description automatically generated">
              <a:extLst>
                <a:ext uri="{FF2B5EF4-FFF2-40B4-BE49-F238E27FC236}">
                  <a16:creationId xmlns:a16="http://schemas.microsoft.com/office/drawing/2014/main" id="{2C28D328-DBBB-64F6-5285-67E31CBD8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071" y="3692116"/>
              <a:ext cx="2438400" cy="2438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4D449E-22FD-9CF8-F55B-85158AA0DF37}"/>
                </a:ext>
              </a:extLst>
            </p:cNvPr>
            <p:cNvSpPr txBox="1"/>
            <p:nvPr/>
          </p:nvSpPr>
          <p:spPr>
            <a:xfrm>
              <a:off x="1159940" y="6124926"/>
              <a:ext cx="18646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Orbital Camera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092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E441F-4933-3BFE-14CF-6ECAC63A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Synthetic Blinking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9026-29A8-6AD4-327C-1972A99FA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To test the effects of blinking, the dataset needed to have new images generated with synthetic blinking</a:t>
            </a:r>
          </a:p>
          <a:p>
            <a:r>
              <a:rPr lang="en-US" sz="2200" dirty="0"/>
              <a:t>Original dataset mostly composed of eyes &gt; 80% open</a:t>
            </a:r>
          </a:p>
        </p:txBody>
      </p:sp>
      <p:pic>
        <p:nvPicPr>
          <p:cNvPr id="5" name="Picture 4" descr="A blue graph with black text&#10;&#10;Description automatically generated">
            <a:extLst>
              <a:ext uri="{FF2B5EF4-FFF2-40B4-BE49-F238E27FC236}">
                <a16:creationId xmlns:a16="http://schemas.microsoft.com/office/drawing/2014/main" id="{D832CF18-B676-BB96-5E98-EF6A1AD2B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2281"/>
            <a:ext cx="12192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0026A-07C7-41E0-6800-584EA5F2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Blinking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CE97-5337-E54B-7629-FECFE2B21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2"/>
            <a:ext cx="10515600" cy="31423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 simulate blinking, images were artificially masked using a traditional algorithm</a:t>
            </a:r>
          </a:p>
          <a:p>
            <a:r>
              <a:rPr lang="en-US" dirty="0"/>
              <a:t>The openness of each eye image was calculated and used to sort into a respective directory ranging from 0% occlusion to 90% occlusion, with a step size of 10%</a:t>
            </a:r>
          </a:p>
          <a:p>
            <a:pPr lvl="1"/>
            <a:r>
              <a:rPr lang="en-US" dirty="0"/>
              <a:t>The 0% occlusion directory contains images ranging from 0-2% occlusion, or else </a:t>
            </a:r>
          </a:p>
          <a:p>
            <a:r>
              <a:rPr lang="en-US" dirty="0"/>
              <a:t>Once sorted, images were then occluded with a step size of 10 and sorted into their corresponding directory for each occlusion level</a:t>
            </a:r>
          </a:p>
        </p:txBody>
      </p:sp>
    </p:spTree>
    <p:extLst>
      <p:ext uri="{BB962C8B-B14F-4D97-AF65-F5344CB8AC3E}">
        <p14:creationId xmlns:p14="http://schemas.microsoft.com/office/powerpoint/2010/main" val="381885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7C9C9E3-98B1-9B4E-1E85-B11CC66A3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8" y="774700"/>
            <a:ext cx="6638925" cy="4192588"/>
          </a:xfrm>
          <a:prstGeom prst="rect">
            <a:avLst/>
          </a:prstGeom>
        </p:spPr>
      </p:pic>
      <p:pic>
        <p:nvPicPr>
          <p:cNvPr id="4" name="Picture 3" descr="A close up of an eye&#10;&#10;Description automatically generated">
            <a:extLst>
              <a:ext uri="{FF2B5EF4-FFF2-40B4-BE49-F238E27FC236}">
                <a16:creationId xmlns:a16="http://schemas.microsoft.com/office/drawing/2014/main" id="{5524EE72-E631-A983-3901-B1DDA2CAC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75" y="774700"/>
            <a:ext cx="2058988" cy="2058988"/>
          </a:xfrm>
          <a:prstGeom prst="rect">
            <a:avLst/>
          </a:prstGeom>
        </p:spPr>
      </p:pic>
      <p:pic>
        <p:nvPicPr>
          <p:cNvPr id="5" name="Picture 4" descr="A close up of an eye&#10;&#10;Description automatically generated">
            <a:extLst>
              <a:ext uri="{FF2B5EF4-FFF2-40B4-BE49-F238E27FC236}">
                <a16:creationId xmlns:a16="http://schemas.microsoft.com/office/drawing/2014/main" id="{8D4661EB-709A-4F59-CC81-D9873AAC5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075" y="774700"/>
            <a:ext cx="2058988" cy="2058988"/>
          </a:xfrm>
          <a:prstGeom prst="rect">
            <a:avLst/>
          </a:prstGeom>
        </p:spPr>
      </p:pic>
      <p:pic>
        <p:nvPicPr>
          <p:cNvPr id="6" name="Picture 5" descr="A grey eye with a black background&#10;&#10;Description automatically generated">
            <a:extLst>
              <a:ext uri="{FF2B5EF4-FFF2-40B4-BE49-F238E27FC236}">
                <a16:creationId xmlns:a16="http://schemas.microsoft.com/office/drawing/2014/main" id="{DDECC45F-EF8E-5370-8FCE-0A6E00D2F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475" y="2906713"/>
            <a:ext cx="2057400" cy="2058988"/>
          </a:xfrm>
          <a:prstGeom prst="rect">
            <a:avLst/>
          </a:prstGeom>
        </p:spPr>
      </p:pic>
      <p:pic>
        <p:nvPicPr>
          <p:cNvPr id="7" name="Picture 6" descr="A close-up of an eye&#10;&#10;Description automatically generated">
            <a:extLst>
              <a:ext uri="{FF2B5EF4-FFF2-40B4-BE49-F238E27FC236}">
                <a16:creationId xmlns:a16="http://schemas.microsoft.com/office/drawing/2014/main" id="{885CE776-EEB7-4FE5-A291-CD8E25D6F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8488" y="2906713"/>
            <a:ext cx="2058988" cy="2058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D06F9C-9523-706B-52A0-11C509C90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 Layout and Example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D9939-0E02-97C3-7C3D-FFE1FC275049}"/>
              </a:ext>
            </a:extLst>
          </p:cNvPr>
          <p:cNvSpPr txBox="1"/>
          <p:nvPr/>
        </p:nvSpPr>
        <p:spPr>
          <a:xfrm>
            <a:off x="4760536" y="329938"/>
            <a:ext cx="6786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Images correspond with 0%, 30%, 60%, and 90% occlusion respectively</a:t>
            </a:r>
          </a:p>
        </p:txBody>
      </p:sp>
    </p:spTree>
    <p:extLst>
      <p:ext uri="{BB962C8B-B14F-4D97-AF65-F5344CB8AC3E}">
        <p14:creationId xmlns:p14="http://schemas.microsoft.com/office/powerpoint/2010/main" val="2344227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8C36-F558-BB16-4F17-901E38F6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1EA52-6D31-EEE2-0F51-390E07889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chosen for all experiments is Resnet50 as it has been shown to be effective in previous iris recognition experiments</a:t>
            </a:r>
          </a:p>
          <a:p>
            <a:r>
              <a:rPr lang="en-US" dirty="0" err="1"/>
              <a:t>Alexnet</a:t>
            </a:r>
            <a:r>
              <a:rPr lang="en-US" dirty="0"/>
              <a:t> was also considered, but proved to be around 10% worse than Resnet50</a:t>
            </a:r>
          </a:p>
          <a:p>
            <a:r>
              <a:rPr lang="en-US" dirty="0"/>
              <a:t>Resnet101 was also briefly tested, but showed to have extremely diminishing returns on performance, and was not worth the extra training time and VRAM</a:t>
            </a:r>
          </a:p>
        </p:txBody>
      </p:sp>
    </p:spTree>
    <p:extLst>
      <p:ext uri="{BB962C8B-B14F-4D97-AF65-F5344CB8AC3E}">
        <p14:creationId xmlns:p14="http://schemas.microsoft.com/office/powerpoint/2010/main" val="3018047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B003-D7C3-3ADB-FA27-336BE9A57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C343-E7F9-A6FE-7C6C-7338F11D0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29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library used was </a:t>
            </a:r>
            <a:r>
              <a:rPr lang="en-US" dirty="0" err="1"/>
              <a:t>PyTorch</a:t>
            </a:r>
            <a:r>
              <a:rPr lang="en-US" dirty="0"/>
              <a:t>, using the IMAGENET1K_V2 pretrained weights as a starting point for training</a:t>
            </a:r>
          </a:p>
          <a:p>
            <a:r>
              <a:rPr lang="en-US" dirty="0"/>
              <a:t>The output layer of Resnet50 was replaced to match the amount of iris subjects (101)</a:t>
            </a:r>
          </a:p>
          <a:p>
            <a:r>
              <a:rPr lang="en-US" dirty="0"/>
              <a:t>The criterion chosen was cross entropy loss and the optimizer chosen was stochastic gradient descent (SGD)</a:t>
            </a:r>
          </a:p>
          <a:p>
            <a:pPr lvl="1"/>
            <a:r>
              <a:rPr lang="en-US" dirty="0"/>
              <a:t>Learning rate: 0.001</a:t>
            </a:r>
          </a:p>
          <a:p>
            <a:pPr lvl="1"/>
            <a:r>
              <a:rPr lang="en-US" dirty="0"/>
              <a:t>Momentum: 0.9</a:t>
            </a:r>
          </a:p>
          <a:p>
            <a:pPr lvl="1"/>
            <a:r>
              <a:rPr lang="en-US" dirty="0"/>
              <a:t>Weight decay: 0.00002</a:t>
            </a:r>
          </a:p>
          <a:p>
            <a:r>
              <a:rPr lang="en-US" dirty="0"/>
              <a:t>Other optimizers such as Adam were tested, and while they trained faster, the resulting performance was worse</a:t>
            </a:r>
          </a:p>
        </p:txBody>
      </p:sp>
    </p:spTree>
    <p:extLst>
      <p:ext uri="{BB962C8B-B14F-4D97-AF65-F5344CB8AC3E}">
        <p14:creationId xmlns:p14="http://schemas.microsoft.com/office/powerpoint/2010/main" val="176045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1004</Words>
  <Application>Microsoft Office PowerPoint</Application>
  <PresentationFormat>Widescreen</PresentationFormat>
  <Paragraphs>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Effect of Blinking on AI Trained Iris Recognition</vt:lpstr>
      <vt:lpstr>Goals</vt:lpstr>
      <vt:lpstr>Dataset Creation</vt:lpstr>
      <vt:lpstr>Example Image</vt:lpstr>
      <vt:lpstr>Synthetic Blinking</vt:lpstr>
      <vt:lpstr>Synthetic Blinking</vt:lpstr>
      <vt:lpstr>Dataset Layout and Example Images</vt:lpstr>
      <vt:lpstr>Deep Learning Model</vt:lpstr>
      <vt:lpstr>Model Setup</vt:lpstr>
      <vt:lpstr>Training Algorithm</vt:lpstr>
      <vt:lpstr>Dataset Augmentation</vt:lpstr>
      <vt:lpstr>Training and Validation Datasets</vt:lpstr>
      <vt:lpstr>Experiment Design</vt:lpstr>
      <vt:lpstr>Experiment 1 Results</vt:lpstr>
      <vt:lpstr>Experiment 1 Results Cont.</vt:lpstr>
      <vt:lpstr>Experiment 2 Results</vt:lpstr>
      <vt:lpstr>Experiment 2 Results Cont.</vt:lpstr>
      <vt:lpstr>Experiment 3 Results</vt:lpstr>
      <vt:lpstr>Experiment 3 Results Cont.</vt:lpstr>
      <vt:lpstr>Experiment 4 Results</vt:lpstr>
      <vt:lpstr>Experiment 4 Results Cont.</vt:lpstr>
      <vt:lpstr>Conclusion</vt:lpstr>
      <vt:lpstr>Additional 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Blink on Iris Recognition</dc:title>
  <dc:creator>Daniel Tebor</dc:creator>
  <cp:lastModifiedBy>Daniel Tebor</cp:lastModifiedBy>
  <cp:revision>16</cp:revision>
  <dcterms:created xsi:type="dcterms:W3CDTF">2023-07-25T17:44:59Z</dcterms:created>
  <dcterms:modified xsi:type="dcterms:W3CDTF">2023-11-06T20:59:21Z</dcterms:modified>
</cp:coreProperties>
</file>