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7" r:id="rId5"/>
    <p:sldId id="26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5CC4-FFFD-B793-2003-A544A00E6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E1DCD-6CBD-047D-7AA3-CC63956C3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204DE-6132-7B11-8CB8-A4EC3A2A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03B9-3E95-4C77-9F5D-AE20B26DA2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1ED72-E6B4-13A1-0B6A-8A3CD474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0931-163D-F79A-653F-E58BA21D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24E9-E1D2-4D04-8FB1-57E19ABE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2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A951-46A0-1BFE-74BD-5762EC87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8D203-0399-F03B-3730-C0048925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D03B-0EBD-D3B8-D3CB-161E17E5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03B9-3E95-4C77-9F5D-AE20B26DA2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58CF-0C8D-5EB8-1280-AC320FF5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3F287-D04D-904F-32D7-7ABB1622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24E9-E1D2-4D04-8FB1-57E19ABE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6BBB3-6ACD-56D1-1818-4EAB8DFAB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4AC4F-31FF-44C1-10E7-414A7E584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AEF9-3268-3CA1-5F2B-09AA670A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03B9-3E95-4C77-9F5D-AE20B26DA2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7E64F-F27F-117F-8D18-30258490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450E-D1AC-BA50-4459-13BA4B3C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24E9-E1D2-4D04-8FB1-57E19ABE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8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92E8-AAA7-9E6A-C629-CE3546D5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017E-05F8-408E-C752-42C4F1C9B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71C31-E3AC-165F-8304-29260962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03B9-3E95-4C77-9F5D-AE20B26DA2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98D4-082B-B83E-9194-480F4D82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562CB-E792-B77E-E3B6-FE56C80B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24E9-E1D2-4D04-8FB1-57E19ABE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8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D5EB-D8BD-92CD-1260-CBD97349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EBDCF-57B0-C7FF-ADD4-63919679B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24DF8-8E7D-5EAD-7FC9-3AEAEA3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03B9-3E95-4C77-9F5D-AE20B26DA2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4BE6-2BC2-B7F8-4AB6-2FE42761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8B3D-AB4C-1719-54F4-9BCAB894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24E9-E1D2-4D04-8FB1-57E19ABE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5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AC2E-F5E4-19D5-5253-B94835F5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227C-7385-444F-0919-08BB6D853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3C63D-1B9F-5729-9460-0CB4A852B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48B16-6470-3694-5560-41F30C49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03B9-3E95-4C77-9F5D-AE20B26DA2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D36DD-A68B-336F-DFA8-9D7B3DA1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C5317-0F4A-9695-7BF8-7B76F057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24E9-E1D2-4D04-8FB1-57E19ABE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30CA-13B4-F661-9CBE-C6FEE2E6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C62F3-F353-3E60-413F-9A8110F0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C553B-00FE-C485-7D77-2D1F3C0F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BC15-2682-CB94-A59E-F3CC7FB67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703-6E09-CEE3-39D8-6B465C221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A2E34-19D8-B84C-61E4-467B0162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03B9-3E95-4C77-9F5D-AE20B26DA2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3160A-DC32-42D3-573F-6589C04E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F22F0-E214-B4B2-64C7-D834DA1E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24E9-E1D2-4D04-8FB1-57E19ABE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3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497D-E5A9-305B-92A9-0DD79C4E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3C41B-8AAB-85F6-1647-9BCF963C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03B9-3E95-4C77-9F5D-AE20B26DA2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14C1B-491C-0B9B-F8D1-FAF3B30F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FCAB2-268E-F7A5-D83C-B684A163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24E9-E1D2-4D04-8FB1-57E19ABE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4A252-5FFE-0C30-F4E5-313B200E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03B9-3E95-4C77-9F5D-AE20B26DA2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4F062-ED97-D5CD-0450-C8D970E4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B863F-7832-A4E6-E12C-AC37074B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24E9-E1D2-4D04-8FB1-57E19ABE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2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BF18-3A1D-5E8E-8856-F2A3010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C20F-5FFF-B9F2-8125-4FBDC900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F4674-CB02-C6EE-AA23-CA10FCEB4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AF720-0EDE-D15E-F7C6-F99EE12A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03B9-3E95-4C77-9F5D-AE20B26DA2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26E6-7E89-5860-9063-A0D5936D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C82D7-05F2-3A34-E745-6C77DEBC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24E9-E1D2-4D04-8FB1-57E19ABE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BACF-19F8-A781-01AC-E35A064F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F9DF3-80AE-78BC-DEE7-C9D421D57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C5561-4180-0A65-54A6-9301E6326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34EF1-6E5D-C6E3-DA09-7CE66A82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03B9-3E95-4C77-9F5D-AE20B26DA2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894B5-4DD7-63E8-741A-E17909B2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6ACFA-53D5-061E-1D0E-D2BE123F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24E9-E1D2-4D04-8FB1-57E19ABE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9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16062-9952-8C6C-C09B-A2774AC6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77EF-2545-E81D-89F3-BF9C384B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248EB-DE64-1068-9CB8-080CB6520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F203B9-3E95-4C77-9F5D-AE20B26DA2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07D7-12F4-AB79-EE48-C94523A4C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62B6-8531-EAE8-656B-8B79024FD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C24E9-E1D2-4D04-8FB1-57E19ABE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5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7B7B-22FC-00E3-E186-6586CD742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for Triplet Loss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10F89-6F90-9D61-D498-E9222BCA2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Tebor</a:t>
            </a:r>
          </a:p>
        </p:txBody>
      </p:sp>
    </p:spTree>
    <p:extLst>
      <p:ext uri="{BB962C8B-B14F-4D97-AF65-F5344CB8AC3E}">
        <p14:creationId xmlns:p14="http://schemas.microsoft.com/office/powerpoint/2010/main" val="189976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Left &amp; Right Eye Triplet Loss Network</a:t>
            </a:r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A4E9873B-8F30-976D-DA3A-353154273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6094475" cy="4570856"/>
          </a:xfrm>
          <a:prstGeom prst="rect">
            <a:avLst/>
          </a:prstGeom>
        </p:spPr>
      </p:pic>
      <p:pic>
        <p:nvPicPr>
          <p:cNvPr id="8" name="Picture 7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8182418B-7DE2-7549-AA35-5C805BA63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24" y="1234434"/>
            <a:ext cx="6094475" cy="45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44" y="39634"/>
            <a:ext cx="11697629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Left &amp; Right Eye Triplet Loss Network Cont.</a:t>
            </a:r>
          </a:p>
        </p:txBody>
      </p:sp>
      <p:pic>
        <p:nvPicPr>
          <p:cNvPr id="10" name="Picture 9" descr="A graph of a graph&#10;&#10;Description automatically generated">
            <a:extLst>
              <a:ext uri="{FF2B5EF4-FFF2-40B4-BE49-F238E27FC236}">
                <a16:creationId xmlns:a16="http://schemas.microsoft.com/office/drawing/2014/main" id="{04E2D537-2258-DA82-F9F8-93AE31050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4"/>
            <a:ext cx="6096000" cy="4572000"/>
          </a:xfrm>
          <a:prstGeom prst="rect">
            <a:avLst/>
          </a:prstGeom>
        </p:spPr>
      </p:pic>
      <p:pic>
        <p:nvPicPr>
          <p:cNvPr id="12" name="Picture 1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9A90141-8D5C-5906-53FD-9F6958199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34435"/>
            <a:ext cx="6095999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4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Wide Input Triplet Loss Network</a:t>
            </a:r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99248246-D7B0-CF9D-1496-ADC6C1F1B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34435"/>
            <a:ext cx="6094474" cy="4570855"/>
          </a:xfrm>
          <a:prstGeom prst="rect">
            <a:avLst/>
          </a:prstGeom>
        </p:spPr>
      </p:pic>
      <p:pic>
        <p:nvPicPr>
          <p:cNvPr id="8" name="Picture 7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8F271AC6-D7D6-20BB-BFD1-62C6CD63E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4" y="1234434"/>
            <a:ext cx="6094473" cy="45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5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Wide Input Triplet Loss Network Cont.</a:t>
            </a:r>
          </a:p>
        </p:txBody>
      </p:sp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13F66239-3143-922B-8A33-4941EEC45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6094475" cy="4570856"/>
          </a:xfrm>
          <a:prstGeom prst="rect">
            <a:avLst/>
          </a:prstGeom>
        </p:spPr>
      </p:pic>
      <p:pic>
        <p:nvPicPr>
          <p:cNvPr id="10" name="Picture 9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A6FC9D5F-C75E-5F69-BDFA-416AA7516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24" y="1234435"/>
            <a:ext cx="6094475" cy="45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0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7B7B-22FC-00E3-E186-6586CD742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for Open-World Triplet Loss Networks</a:t>
            </a:r>
          </a:p>
        </p:txBody>
      </p:sp>
    </p:spTree>
    <p:extLst>
      <p:ext uri="{BB962C8B-B14F-4D97-AF65-F5344CB8AC3E}">
        <p14:creationId xmlns:p14="http://schemas.microsoft.com/office/powerpoint/2010/main" val="374514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7867-13A7-1F9A-9B83-7546B7DD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0DE5-FBAD-63AF-4E30-0F14AF73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21347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80 subjects used during training</a:t>
            </a:r>
          </a:p>
          <a:p>
            <a:r>
              <a:rPr lang="en-US" dirty="0"/>
              <a:t>19 subjects used for testing and validation</a:t>
            </a:r>
          </a:p>
          <a:p>
            <a:r>
              <a:rPr lang="en-US" dirty="0"/>
              <a:t>Angles -50 thru 50, step size of 10 degrees</a:t>
            </a:r>
          </a:p>
          <a:p>
            <a:r>
              <a:rPr lang="en-US" dirty="0"/>
              <a:t>Anchor dataset has one image at each angle for each subject</a:t>
            </a:r>
          </a:p>
          <a:p>
            <a:r>
              <a:rPr lang="en-US" dirty="0"/>
              <a:t>Anchor image angle and positive image angle always within 10 degrees</a:t>
            </a:r>
          </a:p>
        </p:txBody>
      </p:sp>
      <p:pic>
        <p:nvPicPr>
          <p:cNvPr id="5" name="Picture 4" descr="A close-up of an eye&#10;&#10;Description automatically generated">
            <a:extLst>
              <a:ext uri="{FF2B5EF4-FFF2-40B4-BE49-F238E27FC236}">
                <a16:creationId xmlns:a16="http://schemas.microsoft.com/office/drawing/2014/main" id="{387D738F-5CD5-F4E5-1575-51912413A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8" y="3285076"/>
            <a:ext cx="1633222" cy="1633222"/>
          </a:xfrm>
          <a:prstGeom prst="rect">
            <a:avLst/>
          </a:prstGeom>
        </p:spPr>
      </p:pic>
      <p:pic>
        <p:nvPicPr>
          <p:cNvPr id="7" name="Picture 6" descr="A close-up of an eye&#10;&#10;Description automatically generated">
            <a:extLst>
              <a:ext uri="{FF2B5EF4-FFF2-40B4-BE49-F238E27FC236}">
                <a16:creationId xmlns:a16="http://schemas.microsoft.com/office/drawing/2014/main" id="{CB053BA5-FBA2-4733-ED47-68B7DDFD0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91" y="3285076"/>
            <a:ext cx="1633222" cy="1633222"/>
          </a:xfrm>
          <a:prstGeom prst="rect">
            <a:avLst/>
          </a:prstGeom>
        </p:spPr>
      </p:pic>
      <p:pic>
        <p:nvPicPr>
          <p:cNvPr id="9" name="Picture 8" descr="A close-up of an eye&#10;&#10;Description automatically generated">
            <a:extLst>
              <a:ext uri="{FF2B5EF4-FFF2-40B4-BE49-F238E27FC236}">
                <a16:creationId xmlns:a16="http://schemas.microsoft.com/office/drawing/2014/main" id="{27F283FE-B5F9-93E6-EE5D-02981B55A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123" y="3285075"/>
            <a:ext cx="1633222" cy="1633222"/>
          </a:xfrm>
          <a:prstGeom prst="rect">
            <a:avLst/>
          </a:prstGeom>
        </p:spPr>
      </p:pic>
      <p:pic>
        <p:nvPicPr>
          <p:cNvPr id="11" name="Picture 10" descr="A close-up of an eye&#10;&#10;Description automatically generated">
            <a:extLst>
              <a:ext uri="{FF2B5EF4-FFF2-40B4-BE49-F238E27FC236}">
                <a16:creationId xmlns:a16="http://schemas.microsoft.com/office/drawing/2014/main" id="{E831D0A3-4F37-6E27-D1AC-4EB6A0FD9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58" y="3285075"/>
            <a:ext cx="1633222" cy="1633222"/>
          </a:xfrm>
          <a:prstGeom prst="rect">
            <a:avLst/>
          </a:prstGeom>
        </p:spPr>
      </p:pic>
      <p:pic>
        <p:nvPicPr>
          <p:cNvPr id="13" name="Picture 12" descr="A close-up of an eye&#10;&#10;Description automatically generated">
            <a:extLst>
              <a:ext uri="{FF2B5EF4-FFF2-40B4-BE49-F238E27FC236}">
                <a16:creationId xmlns:a16="http://schemas.microsoft.com/office/drawing/2014/main" id="{D56AC264-57E5-DE20-205C-4549A07B5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90" y="3285074"/>
            <a:ext cx="1633221" cy="1633221"/>
          </a:xfrm>
          <a:prstGeom prst="rect">
            <a:avLst/>
          </a:prstGeom>
        </p:spPr>
      </p:pic>
      <p:pic>
        <p:nvPicPr>
          <p:cNvPr id="15" name="Picture 14" descr="A close-up of an eye&#10;&#10;Description automatically generated">
            <a:extLst>
              <a:ext uri="{FF2B5EF4-FFF2-40B4-BE49-F238E27FC236}">
                <a16:creationId xmlns:a16="http://schemas.microsoft.com/office/drawing/2014/main" id="{8C7251A1-AAE0-2E89-1235-8E2E216F87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22" y="3285073"/>
            <a:ext cx="1633221" cy="1633221"/>
          </a:xfrm>
          <a:prstGeom prst="rect">
            <a:avLst/>
          </a:prstGeom>
        </p:spPr>
      </p:pic>
      <p:pic>
        <p:nvPicPr>
          <p:cNvPr id="17" name="Picture 16" descr="A close-up of an eye&#10;&#10;Description automatically generated">
            <a:extLst>
              <a:ext uri="{FF2B5EF4-FFF2-40B4-BE49-F238E27FC236}">
                <a16:creationId xmlns:a16="http://schemas.microsoft.com/office/drawing/2014/main" id="{268A48BB-C4C7-F990-42E9-C14C9A89AC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9" y="5176005"/>
            <a:ext cx="1633221" cy="1633221"/>
          </a:xfrm>
          <a:prstGeom prst="rect">
            <a:avLst/>
          </a:prstGeom>
        </p:spPr>
      </p:pic>
      <p:pic>
        <p:nvPicPr>
          <p:cNvPr id="21" name="Picture 20" descr="A close-up of an eye&#10;&#10;Description automatically generated">
            <a:extLst>
              <a:ext uri="{FF2B5EF4-FFF2-40B4-BE49-F238E27FC236}">
                <a16:creationId xmlns:a16="http://schemas.microsoft.com/office/drawing/2014/main" id="{F7F13F2D-213A-C47E-0C7E-CACD8F0AFC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91" y="5176005"/>
            <a:ext cx="1633221" cy="1633221"/>
          </a:xfrm>
          <a:prstGeom prst="rect">
            <a:avLst/>
          </a:prstGeom>
        </p:spPr>
      </p:pic>
      <p:pic>
        <p:nvPicPr>
          <p:cNvPr id="23" name="Picture 22" descr="A close-up of an eye&#10;&#10;Description automatically generated">
            <a:extLst>
              <a:ext uri="{FF2B5EF4-FFF2-40B4-BE49-F238E27FC236}">
                <a16:creationId xmlns:a16="http://schemas.microsoft.com/office/drawing/2014/main" id="{44B0781B-7D44-E531-4852-044FC98236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123" y="5176005"/>
            <a:ext cx="1633221" cy="1633221"/>
          </a:xfrm>
          <a:prstGeom prst="rect">
            <a:avLst/>
          </a:prstGeom>
        </p:spPr>
      </p:pic>
      <p:pic>
        <p:nvPicPr>
          <p:cNvPr id="25" name="Picture 24" descr="A close-up of an eye&#10;&#10;Description automatically generated">
            <a:extLst>
              <a:ext uri="{FF2B5EF4-FFF2-40B4-BE49-F238E27FC236}">
                <a16:creationId xmlns:a16="http://schemas.microsoft.com/office/drawing/2014/main" id="{8A497ECA-3D22-DF19-1E0F-E5446106E2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55" y="5176005"/>
            <a:ext cx="1633221" cy="1633221"/>
          </a:xfrm>
          <a:prstGeom prst="rect">
            <a:avLst/>
          </a:prstGeom>
        </p:spPr>
      </p:pic>
      <p:pic>
        <p:nvPicPr>
          <p:cNvPr id="27" name="Picture 26" descr="A close-up of an eye&#10;&#10;Description automatically generated">
            <a:extLst>
              <a:ext uri="{FF2B5EF4-FFF2-40B4-BE49-F238E27FC236}">
                <a16:creationId xmlns:a16="http://schemas.microsoft.com/office/drawing/2014/main" id="{B413978B-E9D1-D9F2-1806-C5CB08E2D1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84" y="5176005"/>
            <a:ext cx="1633221" cy="16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6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Left Eye Triplet Loss Network</a:t>
            </a:r>
          </a:p>
        </p:txBody>
      </p:sp>
      <p:pic>
        <p:nvPicPr>
          <p:cNvPr id="4" name="Picture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DA6FBB7D-98D6-E055-FBEA-BC0E1B53F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1" y="1234435"/>
            <a:ext cx="6100696" cy="4575522"/>
          </a:xfrm>
          <a:prstGeom prst="rect">
            <a:avLst/>
          </a:prstGeom>
        </p:spPr>
      </p:pic>
      <p:pic>
        <p:nvPicPr>
          <p:cNvPr id="7" name="Picture 6" descr="A graph of 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2DE89CF7-AB11-61BE-2ED0-1DD08BA55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5" y="1234435"/>
            <a:ext cx="6100696" cy="45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3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Left Eye Triplet Loss Network Cont.</a:t>
            </a:r>
          </a:p>
        </p:txBody>
      </p:sp>
      <p:pic>
        <p:nvPicPr>
          <p:cNvPr id="5" name="Picture 4" descr="A graph of a person's body&#10;&#10;Description automatically generated">
            <a:extLst>
              <a:ext uri="{FF2B5EF4-FFF2-40B4-BE49-F238E27FC236}">
                <a16:creationId xmlns:a16="http://schemas.microsoft.com/office/drawing/2014/main" id="{840E033D-FF86-C690-D698-D109324E2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34434"/>
            <a:ext cx="6094473" cy="4570855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7293940C-46F9-A258-7E18-357B948F5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1" y="1234434"/>
            <a:ext cx="6094473" cy="45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1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Right Eye Triplet Loss Network</a:t>
            </a:r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96B791E-07EA-3835-9641-66D9A1062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1" y="1234435"/>
            <a:ext cx="6100695" cy="4575521"/>
          </a:xfrm>
          <a:prstGeom prst="rect">
            <a:avLst/>
          </a:prstGeom>
        </p:spPr>
      </p:pic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4F68655-3A31-3718-EADD-1222D9278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3" y="1234435"/>
            <a:ext cx="6100695" cy="45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5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Right Eye Triplet Loss Network Cont.</a:t>
            </a:r>
          </a:p>
        </p:txBody>
      </p:sp>
      <p:pic>
        <p:nvPicPr>
          <p:cNvPr id="4" name="Picture 3" descr="A graph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0DD07CF-5E32-525B-7E69-3E54133B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234434"/>
            <a:ext cx="6094473" cy="4570855"/>
          </a:xfrm>
          <a:prstGeom prst="rect">
            <a:avLst/>
          </a:prstGeom>
        </p:spPr>
      </p:pic>
      <p:pic>
        <p:nvPicPr>
          <p:cNvPr id="7" name="Picture 6" descr="A graph of 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C39B8F7-B9C8-0E43-FBAA-94E9DA6FF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0" y="1234434"/>
            <a:ext cx="6094473" cy="45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7867-13A7-1F9A-9B83-7546B7DD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0DE5-FBAD-63AF-4E30-0F14AF73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1906172"/>
          </a:xfrm>
        </p:spPr>
        <p:txBody>
          <a:bodyPr>
            <a:normAutofit fontScale="92500"/>
          </a:bodyPr>
          <a:lstStyle/>
          <a:p>
            <a:r>
              <a:rPr lang="en-US" dirty="0"/>
              <a:t>80/20 train-test split using orbital camera image</a:t>
            </a:r>
          </a:p>
          <a:p>
            <a:r>
              <a:rPr lang="en-US" dirty="0"/>
              <a:t>Angles -50 thru 50, step size of 10 degrees</a:t>
            </a:r>
          </a:p>
          <a:p>
            <a:r>
              <a:rPr lang="en-US" dirty="0"/>
              <a:t>Anchor dataset has one image at each angle for each subject</a:t>
            </a:r>
          </a:p>
          <a:p>
            <a:r>
              <a:rPr lang="en-US" dirty="0"/>
              <a:t>Anchor image angle and positive image angle always within 10 degrees</a:t>
            </a:r>
          </a:p>
        </p:txBody>
      </p:sp>
      <p:pic>
        <p:nvPicPr>
          <p:cNvPr id="5" name="Picture 4" descr="A close-up of an eye&#10;&#10;Description automatically generated">
            <a:extLst>
              <a:ext uri="{FF2B5EF4-FFF2-40B4-BE49-F238E27FC236}">
                <a16:creationId xmlns:a16="http://schemas.microsoft.com/office/drawing/2014/main" id="{387D738F-5CD5-F4E5-1575-51912413A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8" y="3285076"/>
            <a:ext cx="1633222" cy="1633222"/>
          </a:xfrm>
          <a:prstGeom prst="rect">
            <a:avLst/>
          </a:prstGeom>
        </p:spPr>
      </p:pic>
      <p:pic>
        <p:nvPicPr>
          <p:cNvPr id="7" name="Picture 6" descr="A close-up of an eye&#10;&#10;Description automatically generated">
            <a:extLst>
              <a:ext uri="{FF2B5EF4-FFF2-40B4-BE49-F238E27FC236}">
                <a16:creationId xmlns:a16="http://schemas.microsoft.com/office/drawing/2014/main" id="{CB053BA5-FBA2-4733-ED47-68B7DDFD0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91" y="3285076"/>
            <a:ext cx="1633222" cy="1633222"/>
          </a:xfrm>
          <a:prstGeom prst="rect">
            <a:avLst/>
          </a:prstGeom>
        </p:spPr>
      </p:pic>
      <p:pic>
        <p:nvPicPr>
          <p:cNvPr id="9" name="Picture 8" descr="A close-up of an eye&#10;&#10;Description automatically generated">
            <a:extLst>
              <a:ext uri="{FF2B5EF4-FFF2-40B4-BE49-F238E27FC236}">
                <a16:creationId xmlns:a16="http://schemas.microsoft.com/office/drawing/2014/main" id="{27F283FE-B5F9-93E6-EE5D-02981B55A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123" y="3285075"/>
            <a:ext cx="1633222" cy="1633222"/>
          </a:xfrm>
          <a:prstGeom prst="rect">
            <a:avLst/>
          </a:prstGeom>
        </p:spPr>
      </p:pic>
      <p:pic>
        <p:nvPicPr>
          <p:cNvPr id="11" name="Picture 10" descr="A close-up of an eye&#10;&#10;Description automatically generated">
            <a:extLst>
              <a:ext uri="{FF2B5EF4-FFF2-40B4-BE49-F238E27FC236}">
                <a16:creationId xmlns:a16="http://schemas.microsoft.com/office/drawing/2014/main" id="{E831D0A3-4F37-6E27-D1AC-4EB6A0FD9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58" y="3285075"/>
            <a:ext cx="1633222" cy="1633222"/>
          </a:xfrm>
          <a:prstGeom prst="rect">
            <a:avLst/>
          </a:prstGeom>
        </p:spPr>
      </p:pic>
      <p:pic>
        <p:nvPicPr>
          <p:cNvPr id="13" name="Picture 12" descr="A close-up of an eye&#10;&#10;Description automatically generated">
            <a:extLst>
              <a:ext uri="{FF2B5EF4-FFF2-40B4-BE49-F238E27FC236}">
                <a16:creationId xmlns:a16="http://schemas.microsoft.com/office/drawing/2014/main" id="{D56AC264-57E5-DE20-205C-4549A07B5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90" y="3285074"/>
            <a:ext cx="1633221" cy="1633221"/>
          </a:xfrm>
          <a:prstGeom prst="rect">
            <a:avLst/>
          </a:prstGeom>
        </p:spPr>
      </p:pic>
      <p:pic>
        <p:nvPicPr>
          <p:cNvPr id="15" name="Picture 14" descr="A close-up of an eye&#10;&#10;Description automatically generated">
            <a:extLst>
              <a:ext uri="{FF2B5EF4-FFF2-40B4-BE49-F238E27FC236}">
                <a16:creationId xmlns:a16="http://schemas.microsoft.com/office/drawing/2014/main" id="{8C7251A1-AAE0-2E89-1235-8E2E216F87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22" y="3285073"/>
            <a:ext cx="1633221" cy="1633221"/>
          </a:xfrm>
          <a:prstGeom prst="rect">
            <a:avLst/>
          </a:prstGeom>
        </p:spPr>
      </p:pic>
      <p:pic>
        <p:nvPicPr>
          <p:cNvPr id="17" name="Picture 16" descr="A close-up of an eye&#10;&#10;Description automatically generated">
            <a:extLst>
              <a:ext uri="{FF2B5EF4-FFF2-40B4-BE49-F238E27FC236}">
                <a16:creationId xmlns:a16="http://schemas.microsoft.com/office/drawing/2014/main" id="{268A48BB-C4C7-F990-42E9-C14C9A89AC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9" y="5176005"/>
            <a:ext cx="1633221" cy="1633221"/>
          </a:xfrm>
          <a:prstGeom prst="rect">
            <a:avLst/>
          </a:prstGeom>
        </p:spPr>
      </p:pic>
      <p:pic>
        <p:nvPicPr>
          <p:cNvPr id="21" name="Picture 20" descr="A close-up of an eye&#10;&#10;Description automatically generated">
            <a:extLst>
              <a:ext uri="{FF2B5EF4-FFF2-40B4-BE49-F238E27FC236}">
                <a16:creationId xmlns:a16="http://schemas.microsoft.com/office/drawing/2014/main" id="{F7F13F2D-213A-C47E-0C7E-CACD8F0AFC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91" y="5176005"/>
            <a:ext cx="1633221" cy="1633221"/>
          </a:xfrm>
          <a:prstGeom prst="rect">
            <a:avLst/>
          </a:prstGeom>
        </p:spPr>
      </p:pic>
      <p:pic>
        <p:nvPicPr>
          <p:cNvPr id="23" name="Picture 22" descr="A close-up of an eye&#10;&#10;Description automatically generated">
            <a:extLst>
              <a:ext uri="{FF2B5EF4-FFF2-40B4-BE49-F238E27FC236}">
                <a16:creationId xmlns:a16="http://schemas.microsoft.com/office/drawing/2014/main" id="{44B0781B-7D44-E531-4852-044FC98236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123" y="5176005"/>
            <a:ext cx="1633221" cy="1633221"/>
          </a:xfrm>
          <a:prstGeom prst="rect">
            <a:avLst/>
          </a:prstGeom>
        </p:spPr>
      </p:pic>
      <p:pic>
        <p:nvPicPr>
          <p:cNvPr id="25" name="Picture 24" descr="A close-up of an eye&#10;&#10;Description automatically generated">
            <a:extLst>
              <a:ext uri="{FF2B5EF4-FFF2-40B4-BE49-F238E27FC236}">
                <a16:creationId xmlns:a16="http://schemas.microsoft.com/office/drawing/2014/main" id="{8A497ECA-3D22-DF19-1E0F-E5446106E2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55" y="5176005"/>
            <a:ext cx="1633221" cy="1633221"/>
          </a:xfrm>
          <a:prstGeom prst="rect">
            <a:avLst/>
          </a:prstGeom>
        </p:spPr>
      </p:pic>
      <p:pic>
        <p:nvPicPr>
          <p:cNvPr id="27" name="Picture 26" descr="A close-up of an eye&#10;&#10;Description automatically generated">
            <a:extLst>
              <a:ext uri="{FF2B5EF4-FFF2-40B4-BE49-F238E27FC236}">
                <a16:creationId xmlns:a16="http://schemas.microsoft.com/office/drawing/2014/main" id="{B413978B-E9D1-D9F2-1806-C5CB08E2D1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84" y="5176005"/>
            <a:ext cx="1633221" cy="16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9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Left and Right Eye Triplet Loss Network</a:t>
            </a:r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EAB46339-28C6-6D51-090F-DF8DC4846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6094474" cy="4570856"/>
          </a:xfrm>
          <a:prstGeom prst="rect">
            <a:avLst/>
          </a:prstGeom>
        </p:spPr>
      </p:pic>
      <p:pic>
        <p:nvPicPr>
          <p:cNvPr id="8" name="Picture 7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18E3785B-5A04-FBC5-360F-CDD80296E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3" y="1234435"/>
            <a:ext cx="6094475" cy="45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2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972466" cy="9193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Left </a:t>
            </a:r>
            <a:r>
              <a:rPr lang="en-US" sz="5200" dirty="0"/>
              <a:t>and Right 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Eye Triplet Loss Network Cont.</a:t>
            </a:r>
          </a:p>
        </p:txBody>
      </p:sp>
      <p:pic>
        <p:nvPicPr>
          <p:cNvPr id="4" name="Picture 3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C35B2134-015A-3FB1-CCFC-EB09A332F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6094471" cy="4570853"/>
          </a:xfrm>
          <a:prstGeom prst="rect">
            <a:avLst/>
          </a:prstGeom>
        </p:spPr>
      </p:pic>
      <p:pic>
        <p:nvPicPr>
          <p:cNvPr id="7" name="Picture 6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CBC82D22-1CC3-7273-DE5E-493D07E76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0" y="1234435"/>
            <a:ext cx="6094471" cy="457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32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Left Eye Triplet Loss Network</a:t>
            </a:r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D004A888-11F0-DB5D-07DF-757BC0107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1" y="1234435"/>
            <a:ext cx="6100696" cy="4575522"/>
          </a:xfrm>
          <a:prstGeom prst="rect">
            <a:avLst/>
          </a:prstGeom>
        </p:spPr>
      </p:pic>
      <p:pic>
        <p:nvPicPr>
          <p:cNvPr id="8" name="Picture 7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0E0FFB2A-0A53-4F69-D9D1-DCCDD14E3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5" y="1234435"/>
            <a:ext cx="6100696" cy="45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6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Left Eye Triplet Loss Network Cont.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D829F3B-1698-4EC1-3AF8-5FD18BE7A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7"/>
            <a:ext cx="6094471" cy="4570853"/>
          </a:xfrm>
          <a:prstGeom prst="rect">
            <a:avLst/>
          </a:prstGeom>
        </p:spPr>
      </p:pic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4CF25CC-D039-11B1-569E-92B7E2835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0" y="1234434"/>
            <a:ext cx="6094471" cy="457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53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Right Eye Triplet Loss Network</a:t>
            </a:r>
          </a:p>
        </p:txBody>
      </p:sp>
      <p:pic>
        <p:nvPicPr>
          <p:cNvPr id="4" name="Picture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21D9A49-AA08-AA40-A0C0-B72154DC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0" y="1234436"/>
            <a:ext cx="6100693" cy="4575520"/>
          </a:xfrm>
          <a:prstGeom prst="rect">
            <a:avLst/>
          </a:prstGeom>
        </p:spPr>
      </p:pic>
      <p:pic>
        <p:nvPicPr>
          <p:cNvPr id="7" name="Picture 6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E04E9473-353C-32DC-4359-FF34A3E81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2" y="1234435"/>
            <a:ext cx="6097527" cy="45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99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Right Eye Triplet Loss Network Cont.</a:t>
            </a:r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D97F579D-38DD-8AA7-C443-E0685A4B2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7"/>
            <a:ext cx="6094470" cy="4570853"/>
          </a:xfrm>
          <a:prstGeom prst="rect">
            <a:avLst/>
          </a:prstGeom>
        </p:spPr>
      </p:pic>
      <p:pic>
        <p:nvPicPr>
          <p:cNvPr id="8" name="Picture 7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85F412B4-3380-B3A7-7B84-2952C94D5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69" y="1234434"/>
            <a:ext cx="6094471" cy="457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91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Left and Right Eye Triplet Loss Network</a:t>
            </a:r>
          </a:p>
        </p:txBody>
      </p:sp>
      <p:pic>
        <p:nvPicPr>
          <p:cNvPr id="4" name="Picture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00D63A0-7AF4-43C1-C10E-D1C490E60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234435"/>
            <a:ext cx="6094475" cy="4570856"/>
          </a:xfrm>
          <a:prstGeom prst="rect">
            <a:avLst/>
          </a:prstGeom>
        </p:spPr>
      </p:pic>
      <p:pic>
        <p:nvPicPr>
          <p:cNvPr id="7" name="Picture 6" descr="A graph with a line and numbers&#10;&#10;Description automatically generated with medium confidence">
            <a:extLst>
              <a:ext uri="{FF2B5EF4-FFF2-40B4-BE49-F238E27FC236}">
                <a16:creationId xmlns:a16="http://schemas.microsoft.com/office/drawing/2014/main" id="{2DB59E9E-E256-FC8D-CF45-C9D5D64C1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2" y="1234435"/>
            <a:ext cx="6094475" cy="45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9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972466" cy="9193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Left </a:t>
            </a:r>
            <a:r>
              <a:rPr lang="en-US" sz="5200" dirty="0"/>
              <a:t>and Right 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Eye Triplet Loss Network Cont.</a:t>
            </a:r>
          </a:p>
        </p:txBody>
      </p:sp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DE85C9DD-C657-24C3-D70F-E477A39C1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6"/>
            <a:ext cx="6094470" cy="4570853"/>
          </a:xfrm>
          <a:prstGeom prst="rect">
            <a:avLst/>
          </a:prstGeom>
        </p:spPr>
      </p:pic>
      <p:pic>
        <p:nvPicPr>
          <p:cNvPr id="8" name="Picture 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8269E579-C6C9-1B25-217D-10B597685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69" y="1234435"/>
            <a:ext cx="6094471" cy="457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4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AD0D-05FF-745C-6B62-881BF046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5" name="AutoShape 4" descr="d(\mathbf {p,q})= \sqrt{\sum \limits_{i=1}^n (q_i-p_i)^2}">
            <a:extLst>
              <a:ext uri="{FF2B5EF4-FFF2-40B4-BE49-F238E27FC236}">
                <a16:creationId xmlns:a16="http://schemas.microsoft.com/office/drawing/2014/main" id="{C48C22A9-DB74-D501-61DA-50F4F7C87606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3428999"/>
            <a:ext cx="10515600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 and q are feature vectors of different images</a:t>
            </a:r>
          </a:p>
          <a:p>
            <a:r>
              <a:rPr lang="en-US" dirty="0"/>
              <a:t>Euclidean distance is the sqrt of the sum of the squared differences between each value in the feature vectors</a:t>
            </a:r>
          </a:p>
          <a:p>
            <a:endParaRPr lang="en-US" dirty="0"/>
          </a:p>
        </p:txBody>
      </p:sp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BBCF5C9-954E-35F6-5D0B-70BB2C811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9632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1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5520-B6DB-3760-300E-8418A0F8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57B4-D24D-5D6A-014F-A246664E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Extract feature vectors for anchor dataset and pair each vector with its label</a:t>
            </a:r>
          </a:p>
          <a:p>
            <a:pPr marL="514350" indent="-514350">
              <a:buAutoNum type="arabicParenR"/>
            </a:pPr>
            <a:r>
              <a:rPr lang="en-US" dirty="0"/>
              <a:t>For each sample in validation dataset:</a:t>
            </a:r>
          </a:p>
          <a:p>
            <a:pPr marL="971550" lvl="1" indent="-514350">
              <a:buAutoNum type="arabicParenR"/>
            </a:pPr>
            <a:r>
              <a:rPr lang="en-US" dirty="0"/>
              <a:t>Extract feature vector</a:t>
            </a:r>
          </a:p>
          <a:p>
            <a:pPr marL="971550" lvl="1" indent="-514350">
              <a:buAutoNum type="arabicParenR"/>
            </a:pPr>
            <a:r>
              <a:rPr lang="en-US" dirty="0"/>
              <a:t>Build list of distances by comparing the sample feature vector to each feature vector from the anchor dataset. Comparison is done using Euclidean distance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en-US" dirty="0"/>
              <a:t>Select label for the comparison with smallest distance. This is the predicted label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en-US" dirty="0"/>
              <a:t>Update accuracy based on whether predicted label matches the actual label of the sample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5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3A90-A58F-CA4B-460E-31519AF7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ROC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28E0-1E74-4714-9300-0D9353EA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3165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arenR"/>
            </a:pPr>
            <a:r>
              <a:rPr lang="en-US" dirty="0"/>
              <a:t>Extract feature vectors for anchor dataset and pair each vector with its label</a:t>
            </a:r>
          </a:p>
          <a:p>
            <a:pPr marL="514350" indent="-514350">
              <a:buAutoNum type="arabicParenR"/>
            </a:pPr>
            <a:r>
              <a:rPr lang="en-US" dirty="0"/>
              <a:t>Create a list to store probabilities and predicted labels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For each sample in validation dataset:</a:t>
            </a:r>
          </a:p>
          <a:p>
            <a:pPr marL="971550" lvl="1" indent="-514350">
              <a:buAutoNum type="arabicParenR"/>
            </a:pPr>
            <a:r>
              <a:rPr lang="en-US" dirty="0"/>
              <a:t>Extract feature vector</a:t>
            </a:r>
          </a:p>
          <a:p>
            <a:pPr marL="971550" lvl="1" indent="-514350">
              <a:buAutoNum type="arabicParenR"/>
            </a:pPr>
            <a:r>
              <a:rPr lang="en-US" dirty="0"/>
              <a:t>Build list of distances by comparing the sample feature vector to each feature vector from the anchor dataset. Comparison is done using Euclidean distance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en-US" dirty="0"/>
              <a:t>Normalize the distances to values between 0 and 1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en-US" dirty="0"/>
              <a:t>Invert the distances to make a list of probabilities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en-US" dirty="0"/>
              <a:t>Extend list of probabilities and add label to list of predicted labels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Binarize labels list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Calculate FPR and TPR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8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Left Eye Triplet Loss Network</a:t>
            </a:r>
          </a:p>
        </p:txBody>
      </p:sp>
      <p:pic>
        <p:nvPicPr>
          <p:cNvPr id="11" name="Picture 10" descr="A graph of a bar chart&#10;&#10;Description automatically generated">
            <a:extLst>
              <a:ext uri="{FF2B5EF4-FFF2-40B4-BE49-F238E27FC236}">
                <a16:creationId xmlns:a16="http://schemas.microsoft.com/office/drawing/2014/main" id="{CE5D1421-062D-3AB8-C6CE-9AA898295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1" y="1234435"/>
            <a:ext cx="6100696" cy="4575522"/>
          </a:xfrm>
          <a:prstGeom prst="rect">
            <a:avLst/>
          </a:prstGeom>
        </p:spPr>
      </p:pic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DC963CA-42CC-5290-9D7B-CE2ED9948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5" y="1234435"/>
            <a:ext cx="6100696" cy="45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8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Left Eye Triplet Loss Network Cont.</a:t>
            </a:r>
          </a:p>
        </p:txBody>
      </p:sp>
      <p:pic>
        <p:nvPicPr>
          <p:cNvPr id="4" name="Picture 3" descr="A graph with a line and numbers&#10;&#10;Description automatically generated with medium confidence">
            <a:extLst>
              <a:ext uri="{FF2B5EF4-FFF2-40B4-BE49-F238E27FC236}">
                <a16:creationId xmlns:a16="http://schemas.microsoft.com/office/drawing/2014/main" id="{38338A60-CC29-C2C6-A335-F9096B71E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6094475" cy="4570856"/>
          </a:xfrm>
          <a:prstGeom prst="rect">
            <a:avLst/>
          </a:prstGeom>
        </p:spPr>
      </p:pic>
      <p:pic>
        <p:nvPicPr>
          <p:cNvPr id="6" name="Picture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BC1BD6C5-3D27-8725-F5D1-1F8BFB47B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4" y="1234434"/>
            <a:ext cx="6094475" cy="45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4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Right Eye Triplet Loss Network</a:t>
            </a:r>
          </a:p>
        </p:txBody>
      </p:sp>
      <p:pic>
        <p:nvPicPr>
          <p:cNvPr id="4" name="Picture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07154F47-D188-622C-E50B-17FB07016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6094475" cy="4570856"/>
          </a:xfrm>
          <a:prstGeom prst="rect">
            <a:avLst/>
          </a:prstGeom>
        </p:spPr>
      </p:pic>
      <p:pic>
        <p:nvPicPr>
          <p:cNvPr id="6" name="Picture 5" descr="A graph of 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FCB7315-1A7F-69AA-1F7F-185365A7A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24" y="1234435"/>
            <a:ext cx="6094475" cy="45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0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09F-B769-4F9C-AF78-BF36FDEC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634"/>
            <a:ext cx="10515600" cy="91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Right Eye Triplet Loss Network Cont.</a:t>
            </a:r>
          </a:p>
        </p:txBody>
      </p:sp>
      <p:pic>
        <p:nvPicPr>
          <p:cNvPr id="5" name="Picture 4" descr="A graph with a blue line&#10;&#10;Description automatically generated">
            <a:extLst>
              <a:ext uri="{FF2B5EF4-FFF2-40B4-BE49-F238E27FC236}">
                <a16:creationId xmlns:a16="http://schemas.microsoft.com/office/drawing/2014/main" id="{149A81B7-EBFB-4457-5222-1A3863194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6094475" cy="4570856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467D1F2A-3354-7351-2C83-D1179B1CB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4" y="1234434"/>
            <a:ext cx="6094475" cy="45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438</Words>
  <Application>Microsoft Office PowerPoint</Application>
  <PresentationFormat>Widescreen</PresentationFormat>
  <Paragraphs>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Results for Triplet Loss Networks</vt:lpstr>
      <vt:lpstr>Dataset</vt:lpstr>
      <vt:lpstr>Euclidean Distance</vt:lpstr>
      <vt:lpstr>Accuracy Calculation</vt:lpstr>
      <vt:lpstr>Accuracy ROC Calculation</vt:lpstr>
      <vt:lpstr>Left Eye Triplet Loss Network</vt:lpstr>
      <vt:lpstr>Left Eye Triplet Loss Network Cont.</vt:lpstr>
      <vt:lpstr>Right Eye Triplet Loss Network</vt:lpstr>
      <vt:lpstr>Right Eye Triplet Loss Network Cont.</vt:lpstr>
      <vt:lpstr>Left &amp; Right Eye Triplet Loss Network</vt:lpstr>
      <vt:lpstr>Left &amp; Right Eye Triplet Loss Network Cont.</vt:lpstr>
      <vt:lpstr>Wide Input Triplet Loss Network</vt:lpstr>
      <vt:lpstr>Wide Input Triplet Loss Network Cont.</vt:lpstr>
      <vt:lpstr>Results for Open-World Triplet Loss Networks</vt:lpstr>
      <vt:lpstr>Dataset</vt:lpstr>
      <vt:lpstr>Left Eye Triplet Loss Network</vt:lpstr>
      <vt:lpstr>Left Eye Triplet Loss Network Cont.</vt:lpstr>
      <vt:lpstr>Right Eye Triplet Loss Network</vt:lpstr>
      <vt:lpstr>Right Eye Triplet Loss Network Cont.</vt:lpstr>
      <vt:lpstr>Left and Right Eye Triplet Loss Network</vt:lpstr>
      <vt:lpstr>Left and Right Eye Triplet Loss Network Cont.</vt:lpstr>
      <vt:lpstr>Left Eye Triplet Loss Network</vt:lpstr>
      <vt:lpstr>Left Eye Triplet Loss Network Cont.</vt:lpstr>
      <vt:lpstr>Right Eye Triplet Loss Network</vt:lpstr>
      <vt:lpstr>Right Eye Triplet Loss Network Cont.</vt:lpstr>
      <vt:lpstr>Left and Right Eye Triplet Loss Network</vt:lpstr>
      <vt:lpstr>Left and Right Eye Triplet Loss Network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for Various Left and Right Eye Combining</dc:title>
  <dc:creator>Daniel Tebor</dc:creator>
  <cp:lastModifiedBy>Daniel Tebor</cp:lastModifiedBy>
  <cp:revision>15</cp:revision>
  <dcterms:created xsi:type="dcterms:W3CDTF">2024-04-23T07:06:03Z</dcterms:created>
  <dcterms:modified xsi:type="dcterms:W3CDTF">2024-09-17T06:17:26Z</dcterms:modified>
</cp:coreProperties>
</file>