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D5CC6-C11E-438C-9320-718E66E402C0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0F56E3-9CCA-4AC0-96B1-7D2C0E1156B1}">
      <dgm:prSet/>
      <dgm:spPr/>
      <dgm:t>
        <a:bodyPr/>
        <a:lstStyle/>
        <a:p>
          <a:r>
            <a:rPr lang="es-ES"/>
            <a:t>La propiedad  background-position se utiliza para especificar la posición de la imagen de fondo.</a:t>
          </a:r>
          <a:r>
            <a:rPr lang="en-US" b="0" i="0"/>
            <a:t> </a:t>
          </a:r>
          <a:endParaRPr lang="en-US"/>
        </a:p>
      </dgm:t>
    </dgm:pt>
    <dgm:pt modelId="{F53ED82E-61DA-400C-887B-887F679857A4}" type="parTrans" cxnId="{E006DFDD-B7EC-468B-BDE2-A53581EA1A4C}">
      <dgm:prSet/>
      <dgm:spPr/>
      <dgm:t>
        <a:bodyPr/>
        <a:lstStyle/>
        <a:p>
          <a:endParaRPr lang="en-US"/>
        </a:p>
      </dgm:t>
    </dgm:pt>
    <dgm:pt modelId="{396DC034-D44C-4F72-ABB9-13BA110A4425}" type="sibTrans" cxnId="{E006DFDD-B7EC-468B-BDE2-A53581EA1A4C}">
      <dgm:prSet/>
      <dgm:spPr/>
      <dgm:t>
        <a:bodyPr/>
        <a:lstStyle/>
        <a:p>
          <a:endParaRPr lang="en-US"/>
        </a:p>
      </dgm:t>
    </dgm:pt>
    <dgm:pt modelId="{5953D015-E9CD-4EF9-A34B-53160996ABDB}">
      <dgm:prSet/>
      <dgm:spPr/>
      <dgm:t>
        <a:bodyPr/>
        <a:lstStyle/>
        <a:p>
          <a:r>
            <a:rPr lang="en-US" b="0" i="0"/>
            <a:t>body {</a:t>
          </a:r>
          <a:br>
            <a:rPr lang="en-US" b="0" i="0"/>
          </a:br>
          <a:r>
            <a:rPr lang="en-US" b="0" i="0"/>
            <a:t>  background-image: url("img_tree.png");</a:t>
          </a:r>
          <a:br>
            <a:rPr lang="en-US" b="0" i="0"/>
          </a:br>
          <a:r>
            <a:rPr lang="en-US" b="0" i="0"/>
            <a:t>  background-repeat: no-repeat;</a:t>
          </a:r>
          <a:br>
            <a:rPr lang="en-US" b="0" i="0"/>
          </a:br>
          <a:r>
            <a:rPr lang="en-US" b="0" i="0"/>
            <a:t>  background-position: right top;</a:t>
          </a:r>
          <a:br>
            <a:rPr lang="en-US" b="0" i="0"/>
          </a:br>
          <a:r>
            <a:rPr lang="en-US" b="0" i="0"/>
            <a:t>}</a:t>
          </a:r>
          <a:endParaRPr lang="en-US"/>
        </a:p>
      </dgm:t>
    </dgm:pt>
    <dgm:pt modelId="{71778680-2195-4623-A864-FE65D1EFA339}" type="parTrans" cxnId="{0A16FD47-F19E-4F9A-A07E-2DD964C3BA78}">
      <dgm:prSet/>
      <dgm:spPr/>
      <dgm:t>
        <a:bodyPr/>
        <a:lstStyle/>
        <a:p>
          <a:endParaRPr lang="en-US"/>
        </a:p>
      </dgm:t>
    </dgm:pt>
    <dgm:pt modelId="{D9025BCD-7580-4C30-819E-8AEAABF2B9C9}" type="sibTrans" cxnId="{0A16FD47-F19E-4F9A-A07E-2DD964C3BA78}">
      <dgm:prSet/>
      <dgm:spPr/>
      <dgm:t>
        <a:bodyPr/>
        <a:lstStyle/>
        <a:p>
          <a:endParaRPr lang="en-US"/>
        </a:p>
      </dgm:t>
    </dgm:pt>
    <dgm:pt modelId="{C9AFA691-D659-4E0F-9AB3-50E9B5C44279}" type="pres">
      <dgm:prSet presAssocID="{FD8D5CC6-C11E-438C-9320-718E66E402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B3A73F-83E4-489F-AF2D-1F8CA8E91265}" type="pres">
      <dgm:prSet presAssocID="{450F56E3-9CCA-4AC0-96B1-7D2C0E1156B1}" presName="hierRoot1" presStyleCnt="0">
        <dgm:presLayoutVars>
          <dgm:hierBranch val="init"/>
        </dgm:presLayoutVars>
      </dgm:prSet>
      <dgm:spPr/>
    </dgm:pt>
    <dgm:pt modelId="{F5A2CD53-7575-4870-BBFE-FAAB4C7D9254}" type="pres">
      <dgm:prSet presAssocID="{450F56E3-9CCA-4AC0-96B1-7D2C0E1156B1}" presName="rootComposite1" presStyleCnt="0"/>
      <dgm:spPr/>
    </dgm:pt>
    <dgm:pt modelId="{5FE783CC-C51B-4647-950F-3647C900B0F7}" type="pres">
      <dgm:prSet presAssocID="{450F56E3-9CCA-4AC0-96B1-7D2C0E1156B1}" presName="rootText1" presStyleLbl="node0" presStyleIdx="0" presStyleCnt="2">
        <dgm:presLayoutVars>
          <dgm:chPref val="3"/>
        </dgm:presLayoutVars>
      </dgm:prSet>
      <dgm:spPr/>
    </dgm:pt>
    <dgm:pt modelId="{7609DFD8-6EBF-4CDB-8ADD-67FD02A45E04}" type="pres">
      <dgm:prSet presAssocID="{450F56E3-9CCA-4AC0-96B1-7D2C0E1156B1}" presName="rootConnector1" presStyleLbl="node1" presStyleIdx="0" presStyleCnt="0"/>
      <dgm:spPr/>
    </dgm:pt>
    <dgm:pt modelId="{50FAE955-8BE2-4C62-9593-7B236E2BAA43}" type="pres">
      <dgm:prSet presAssocID="{450F56E3-9CCA-4AC0-96B1-7D2C0E1156B1}" presName="hierChild2" presStyleCnt="0"/>
      <dgm:spPr/>
    </dgm:pt>
    <dgm:pt modelId="{D3EBB1B2-BE8A-4409-9726-83863E166B15}" type="pres">
      <dgm:prSet presAssocID="{450F56E3-9CCA-4AC0-96B1-7D2C0E1156B1}" presName="hierChild3" presStyleCnt="0"/>
      <dgm:spPr/>
    </dgm:pt>
    <dgm:pt modelId="{CED125C0-7AD3-4373-986F-BC6512168142}" type="pres">
      <dgm:prSet presAssocID="{5953D015-E9CD-4EF9-A34B-53160996ABDB}" presName="hierRoot1" presStyleCnt="0">
        <dgm:presLayoutVars>
          <dgm:hierBranch val="init"/>
        </dgm:presLayoutVars>
      </dgm:prSet>
      <dgm:spPr/>
    </dgm:pt>
    <dgm:pt modelId="{5F3FE4D2-1F30-4F15-A616-B25A414522EB}" type="pres">
      <dgm:prSet presAssocID="{5953D015-E9CD-4EF9-A34B-53160996ABDB}" presName="rootComposite1" presStyleCnt="0"/>
      <dgm:spPr/>
    </dgm:pt>
    <dgm:pt modelId="{9657D349-9515-4E0F-B966-8B62ECE1DA82}" type="pres">
      <dgm:prSet presAssocID="{5953D015-E9CD-4EF9-A34B-53160996ABDB}" presName="rootText1" presStyleLbl="node0" presStyleIdx="1" presStyleCnt="2">
        <dgm:presLayoutVars>
          <dgm:chPref val="3"/>
        </dgm:presLayoutVars>
      </dgm:prSet>
      <dgm:spPr/>
    </dgm:pt>
    <dgm:pt modelId="{2A9B578E-C676-45C5-BE18-D475CA4BAAED}" type="pres">
      <dgm:prSet presAssocID="{5953D015-E9CD-4EF9-A34B-53160996ABDB}" presName="rootConnector1" presStyleLbl="node1" presStyleIdx="0" presStyleCnt="0"/>
      <dgm:spPr/>
    </dgm:pt>
    <dgm:pt modelId="{D0E17068-E8E4-420A-869D-C211330AA223}" type="pres">
      <dgm:prSet presAssocID="{5953D015-E9CD-4EF9-A34B-53160996ABDB}" presName="hierChild2" presStyleCnt="0"/>
      <dgm:spPr/>
    </dgm:pt>
    <dgm:pt modelId="{DDE89A6D-2233-436B-82F1-78FC367B1767}" type="pres">
      <dgm:prSet presAssocID="{5953D015-E9CD-4EF9-A34B-53160996ABDB}" presName="hierChild3" presStyleCnt="0"/>
      <dgm:spPr/>
    </dgm:pt>
  </dgm:ptLst>
  <dgm:cxnLst>
    <dgm:cxn modelId="{3ED5BA2F-1642-4A96-9387-01534FEC07FB}" type="presOf" srcId="{5953D015-E9CD-4EF9-A34B-53160996ABDB}" destId="{9657D349-9515-4E0F-B966-8B62ECE1DA82}" srcOrd="0" destOrd="0" presId="urn:microsoft.com/office/officeart/2009/3/layout/HorizontalOrganizationChart"/>
    <dgm:cxn modelId="{C9038363-1149-44A8-9105-889A69B97F4E}" type="presOf" srcId="{FD8D5CC6-C11E-438C-9320-718E66E402C0}" destId="{C9AFA691-D659-4E0F-9AB3-50E9B5C44279}" srcOrd="0" destOrd="0" presId="urn:microsoft.com/office/officeart/2009/3/layout/HorizontalOrganizationChart"/>
    <dgm:cxn modelId="{0A16FD47-F19E-4F9A-A07E-2DD964C3BA78}" srcId="{FD8D5CC6-C11E-438C-9320-718E66E402C0}" destId="{5953D015-E9CD-4EF9-A34B-53160996ABDB}" srcOrd="1" destOrd="0" parTransId="{71778680-2195-4623-A864-FE65D1EFA339}" sibTransId="{D9025BCD-7580-4C30-819E-8AEAABF2B9C9}"/>
    <dgm:cxn modelId="{0D5B87D2-7D3A-4F64-9809-1D7D961A442E}" type="presOf" srcId="{5953D015-E9CD-4EF9-A34B-53160996ABDB}" destId="{2A9B578E-C676-45C5-BE18-D475CA4BAAED}" srcOrd="1" destOrd="0" presId="urn:microsoft.com/office/officeart/2009/3/layout/HorizontalOrganizationChart"/>
    <dgm:cxn modelId="{E006DFDD-B7EC-468B-BDE2-A53581EA1A4C}" srcId="{FD8D5CC6-C11E-438C-9320-718E66E402C0}" destId="{450F56E3-9CCA-4AC0-96B1-7D2C0E1156B1}" srcOrd="0" destOrd="0" parTransId="{F53ED82E-61DA-400C-887B-887F679857A4}" sibTransId="{396DC034-D44C-4F72-ABB9-13BA110A4425}"/>
    <dgm:cxn modelId="{9FAAF2E5-5C28-4A0B-921A-05277F62774A}" type="presOf" srcId="{450F56E3-9CCA-4AC0-96B1-7D2C0E1156B1}" destId="{7609DFD8-6EBF-4CDB-8ADD-67FD02A45E04}" srcOrd="1" destOrd="0" presId="urn:microsoft.com/office/officeart/2009/3/layout/HorizontalOrganizationChart"/>
    <dgm:cxn modelId="{56EB96EC-D1F4-4CEE-8049-4A7079EAF1F8}" type="presOf" srcId="{450F56E3-9CCA-4AC0-96B1-7D2C0E1156B1}" destId="{5FE783CC-C51B-4647-950F-3647C900B0F7}" srcOrd="0" destOrd="0" presId="urn:microsoft.com/office/officeart/2009/3/layout/HorizontalOrganizationChart"/>
    <dgm:cxn modelId="{13F9C9B5-D459-47F2-AC70-7A842F229CAE}" type="presParOf" srcId="{C9AFA691-D659-4E0F-9AB3-50E9B5C44279}" destId="{48B3A73F-83E4-489F-AF2D-1F8CA8E91265}" srcOrd="0" destOrd="0" presId="urn:microsoft.com/office/officeart/2009/3/layout/HorizontalOrganizationChart"/>
    <dgm:cxn modelId="{BF4A0248-2992-49F3-A47C-F6A2C62B054F}" type="presParOf" srcId="{48B3A73F-83E4-489F-AF2D-1F8CA8E91265}" destId="{F5A2CD53-7575-4870-BBFE-FAAB4C7D9254}" srcOrd="0" destOrd="0" presId="urn:microsoft.com/office/officeart/2009/3/layout/HorizontalOrganizationChart"/>
    <dgm:cxn modelId="{A660DF81-D887-4D1F-A9D8-A20246D68927}" type="presParOf" srcId="{F5A2CD53-7575-4870-BBFE-FAAB4C7D9254}" destId="{5FE783CC-C51B-4647-950F-3647C900B0F7}" srcOrd="0" destOrd="0" presId="urn:microsoft.com/office/officeart/2009/3/layout/HorizontalOrganizationChart"/>
    <dgm:cxn modelId="{B59EEF52-65CF-4360-B16D-292F721C0C8E}" type="presParOf" srcId="{F5A2CD53-7575-4870-BBFE-FAAB4C7D9254}" destId="{7609DFD8-6EBF-4CDB-8ADD-67FD02A45E04}" srcOrd="1" destOrd="0" presId="urn:microsoft.com/office/officeart/2009/3/layout/HorizontalOrganizationChart"/>
    <dgm:cxn modelId="{4D92051F-8981-442C-8321-036ABFD088C5}" type="presParOf" srcId="{48B3A73F-83E4-489F-AF2D-1F8CA8E91265}" destId="{50FAE955-8BE2-4C62-9593-7B236E2BAA43}" srcOrd="1" destOrd="0" presId="urn:microsoft.com/office/officeart/2009/3/layout/HorizontalOrganizationChart"/>
    <dgm:cxn modelId="{788C0776-DB63-466B-BBA7-F19DF3764BC5}" type="presParOf" srcId="{48B3A73F-83E4-489F-AF2D-1F8CA8E91265}" destId="{D3EBB1B2-BE8A-4409-9726-83863E166B15}" srcOrd="2" destOrd="0" presId="urn:microsoft.com/office/officeart/2009/3/layout/HorizontalOrganizationChart"/>
    <dgm:cxn modelId="{23D4CFF8-DBF9-4B70-B239-1CB9EA874998}" type="presParOf" srcId="{C9AFA691-D659-4E0F-9AB3-50E9B5C44279}" destId="{CED125C0-7AD3-4373-986F-BC6512168142}" srcOrd="1" destOrd="0" presId="urn:microsoft.com/office/officeart/2009/3/layout/HorizontalOrganizationChart"/>
    <dgm:cxn modelId="{218D2820-B3D3-450E-9119-6B8927BA9A02}" type="presParOf" srcId="{CED125C0-7AD3-4373-986F-BC6512168142}" destId="{5F3FE4D2-1F30-4F15-A616-B25A414522EB}" srcOrd="0" destOrd="0" presId="urn:microsoft.com/office/officeart/2009/3/layout/HorizontalOrganizationChart"/>
    <dgm:cxn modelId="{4DB4DEE1-603C-4050-A6D4-8BC5A4D47527}" type="presParOf" srcId="{5F3FE4D2-1F30-4F15-A616-B25A414522EB}" destId="{9657D349-9515-4E0F-B966-8B62ECE1DA82}" srcOrd="0" destOrd="0" presId="urn:microsoft.com/office/officeart/2009/3/layout/HorizontalOrganizationChart"/>
    <dgm:cxn modelId="{650E2EFC-89CD-48C0-8721-79A6E3419117}" type="presParOf" srcId="{5F3FE4D2-1F30-4F15-A616-B25A414522EB}" destId="{2A9B578E-C676-45C5-BE18-D475CA4BAAED}" srcOrd="1" destOrd="0" presId="urn:microsoft.com/office/officeart/2009/3/layout/HorizontalOrganizationChart"/>
    <dgm:cxn modelId="{2DDDDB5B-09C3-4268-8114-C41964A72E69}" type="presParOf" srcId="{CED125C0-7AD3-4373-986F-BC6512168142}" destId="{D0E17068-E8E4-420A-869D-C211330AA223}" srcOrd="1" destOrd="0" presId="urn:microsoft.com/office/officeart/2009/3/layout/HorizontalOrganizationChart"/>
    <dgm:cxn modelId="{332C3B7E-0B87-402A-B2FA-25B03485ECE9}" type="presParOf" srcId="{CED125C0-7AD3-4373-986F-BC6512168142}" destId="{DDE89A6D-2233-436B-82F1-78FC367B176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783CC-C51B-4647-950F-3647C900B0F7}">
      <dsp:nvSpPr>
        <dsp:cNvPr id="0" name=""/>
        <dsp:cNvSpPr/>
      </dsp:nvSpPr>
      <dsp:spPr>
        <a:xfrm>
          <a:off x="304736" y="1501"/>
          <a:ext cx="6402896" cy="19528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La propiedad  background-position se utiliza para especificar la posición de la imagen de fondo.</a:t>
          </a:r>
          <a:r>
            <a:rPr lang="en-US" sz="2800" b="0" i="0" kern="1200"/>
            <a:t> </a:t>
          </a:r>
          <a:endParaRPr lang="en-US" sz="2800" kern="1200"/>
        </a:p>
      </dsp:txBody>
      <dsp:txXfrm>
        <a:off x="304736" y="1501"/>
        <a:ext cx="6402896" cy="1952883"/>
      </dsp:txXfrm>
    </dsp:sp>
    <dsp:sp modelId="{9657D349-9515-4E0F-B966-8B62ECE1DA82}">
      <dsp:nvSpPr>
        <dsp:cNvPr id="0" name=""/>
        <dsp:cNvSpPr/>
      </dsp:nvSpPr>
      <dsp:spPr>
        <a:xfrm>
          <a:off x="304736" y="2754746"/>
          <a:ext cx="6402896" cy="19528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body {</a:t>
          </a:r>
          <a:br>
            <a:rPr lang="en-US" sz="2800" b="0" i="0" kern="1200"/>
          </a:br>
          <a:r>
            <a:rPr lang="en-US" sz="2800" b="0" i="0" kern="1200"/>
            <a:t>  background-image: url("img_tree.png");</a:t>
          </a:r>
          <a:br>
            <a:rPr lang="en-US" sz="2800" b="0" i="0" kern="1200"/>
          </a:br>
          <a:r>
            <a:rPr lang="en-US" sz="2800" b="0" i="0" kern="1200"/>
            <a:t>  background-repeat: no-repeat;</a:t>
          </a:r>
          <a:br>
            <a:rPr lang="en-US" sz="2800" b="0" i="0" kern="1200"/>
          </a:br>
          <a:r>
            <a:rPr lang="en-US" sz="2800" b="0" i="0" kern="1200"/>
            <a:t>  background-position: right top;</a:t>
          </a:r>
          <a:br>
            <a:rPr lang="en-US" sz="2800" b="0" i="0" kern="1200"/>
          </a:br>
          <a:r>
            <a:rPr lang="en-US" sz="2800" b="0" i="0" kern="1200"/>
            <a:t>}</a:t>
          </a:r>
          <a:endParaRPr lang="en-US" sz="2800" kern="1200"/>
        </a:p>
      </dsp:txBody>
      <dsp:txXfrm>
        <a:off x="304736" y="2754746"/>
        <a:ext cx="6402896" cy="1952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3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4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4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4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5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2AB98-70AA-5C48-F95E-0C343BC6E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s-ES" sz="6000">
                <a:solidFill>
                  <a:srgbClr val="FFFFFF"/>
                </a:solidFill>
              </a:rPr>
              <a:t>Fondos CSS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801A7-43D6-455E-4EB1-BC18E36EB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>
                <a:solidFill>
                  <a:srgbClr val="FFFFFF"/>
                </a:solidFill>
              </a:rPr>
              <a:t>Las propiedades de fondo de CSS se utilizan para agregar efectos de fondo a los elementos.</a:t>
            </a:r>
          </a:p>
        </p:txBody>
      </p:sp>
    </p:spTree>
    <p:extLst>
      <p:ext uri="{BB962C8B-B14F-4D97-AF65-F5344CB8AC3E}">
        <p14:creationId xmlns:p14="http://schemas.microsoft.com/office/powerpoint/2010/main" val="116562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B7E5-CFD7-764D-19FE-91BE87B9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Lados del borde						Propiedad abreviada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A5207-3985-527F-08A9-3017701C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416" y="1678234"/>
            <a:ext cx="5619584" cy="2982172"/>
          </a:xfrm>
        </p:spPr>
        <p:txBody>
          <a:bodyPr>
            <a:normAutofit/>
          </a:bodyPr>
          <a:lstStyle/>
          <a:p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-top-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border-right-style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border-left-style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81E0B6-5833-1C3E-6408-F77E705318C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95954" y="1920895"/>
            <a:ext cx="4717708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altLang="es-E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 una propiedad abreviada </a:t>
            </a:r>
            <a:endParaRPr kumimoji="0" lang="es-ES" altLang="es-E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border-width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(requerido)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-color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B52D8C-3522-C8A3-7E3F-284F63CE5F58}"/>
              </a:ext>
            </a:extLst>
          </p:cNvPr>
          <p:cNvSpPr txBox="1"/>
          <p:nvPr/>
        </p:nvSpPr>
        <p:spPr>
          <a:xfrm>
            <a:off x="6905625" y="3136921"/>
            <a:ext cx="4333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 </a:t>
            </a: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85C83C-4E26-E36B-6872-32EE3CF5258E}"/>
              </a:ext>
            </a:extLst>
          </p:cNvPr>
          <p:cNvSpPr txBox="1"/>
          <p:nvPr/>
        </p:nvSpPr>
        <p:spPr>
          <a:xfrm>
            <a:off x="809625" y="5082012"/>
            <a:ext cx="36195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Bordes redondeados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ECC604-F8EB-D98C-61D3-BC9EC493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904432"/>
            <a:ext cx="265747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895B3E-31A1-67A1-D309-61770EFBC583}"/>
              </a:ext>
            </a:extLst>
          </p:cNvPr>
          <p:cNvSpPr txBox="1"/>
          <p:nvPr/>
        </p:nvSpPr>
        <p:spPr>
          <a:xfrm>
            <a:off x="4610100" y="514001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</a:t>
            </a:r>
            <a:r>
              <a:rPr lang="es-E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896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7B3CA-C9CB-DA7F-1960-CC4236F3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accent2"/>
                </a:solidFill>
              </a:rPr>
              <a:t>La propiedad background-color especifica el color de fondo de un elemento.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66CF3-09B8-F1CC-BC28-C450BE75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s-ES" sz="2000"/>
              <a:t>Ejemplo</a:t>
            </a:r>
          </a:p>
          <a:p>
            <a:r>
              <a:rPr lang="es-ES" sz="2000"/>
              <a:t>El color de fondo de una página se establece así:</a:t>
            </a:r>
          </a:p>
          <a:p>
            <a:pPr marL="0" indent="0">
              <a:buNone/>
            </a:pPr>
            <a:r>
              <a:rPr lang="es-ES" sz="2000"/>
              <a:t>	body {</a:t>
            </a:r>
          </a:p>
          <a:p>
            <a:pPr marL="0" indent="0">
              <a:buNone/>
            </a:pPr>
            <a:r>
              <a:rPr lang="es-ES" sz="2000"/>
              <a:t>		background-color: lightblue;</a:t>
            </a:r>
          </a:p>
          <a:p>
            <a:pPr marL="0" indent="0">
              <a:buNone/>
            </a:pPr>
            <a:r>
              <a:rPr lang="es-ES" sz="2000"/>
              <a:t>		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B49D71-56D4-E3F4-DBCD-789894A9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Opacidad / Transparencia</a:t>
            </a:r>
            <a:br>
              <a:rPr lang="en-US">
                <a:solidFill>
                  <a:srgbClr val="FFFEFF"/>
                </a:solidFill>
              </a:rPr>
            </a:br>
            <a:r>
              <a:rPr lang="en-US">
                <a:solidFill>
                  <a:srgbClr val="FFFEFF"/>
                </a:solidFill>
              </a:rPr>
              <a:t>La propiedad opacity 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132C30F-5027-E307-90D3-A1C1D25FF07C}"/>
              </a:ext>
            </a:extLst>
          </p:cNvPr>
          <p:cNvSpPr>
            <a:spLocks/>
          </p:cNvSpPr>
          <p:nvPr/>
        </p:nvSpPr>
        <p:spPr>
          <a:xfrm>
            <a:off x="486033" y="1361440"/>
            <a:ext cx="3065810" cy="39460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288036">
              <a:spcAft>
                <a:spcPts val="600"/>
              </a:spcAft>
            </a:pPr>
            <a:r>
              <a:rPr lang="es-E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 la opacidad/transparencia de un elemento. Puede tomar un valor de 0.0 - 1.0. Cuanto menor sea el valor, más transparente</a:t>
            </a:r>
            <a:endParaRPr lang="es-ES" sz="36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5A5AC1C-D2A1-65EC-3F61-B2C6B2BA887B}"/>
              </a:ext>
            </a:extLst>
          </p:cNvPr>
          <p:cNvSpPr>
            <a:spLocks/>
          </p:cNvSpPr>
          <p:nvPr/>
        </p:nvSpPr>
        <p:spPr>
          <a:xfrm>
            <a:off x="4105507" y="3055730"/>
            <a:ext cx="3942403" cy="3093088"/>
          </a:xfrm>
          <a:prstGeom prst="rect">
            <a:avLst/>
          </a:prstGeom>
        </p:spPr>
        <p:txBody>
          <a:bodyPr/>
          <a:lstStyle/>
          <a:p>
            <a:pPr defTabSz="288036">
              <a:spcAft>
                <a:spcPts val="600"/>
              </a:spcAft>
            </a:pPr>
            <a:r>
              <a:rPr lang="en-US" sz="2000" kern="1200" dirty="0" err="1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+mn-cs"/>
              </a:rPr>
              <a:t>Ejemplo</a:t>
            </a:r>
            <a:endParaRPr lang="en-US" sz="2000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defTabSz="288036">
              <a:spcAft>
                <a:spcPts val="600"/>
              </a:spcAft>
            </a:pPr>
            <a:r>
              <a:rPr lang="en-US" sz="2000" kern="1200" dirty="0">
                <a:solidFill>
                  <a:srgbClr val="A52A2A"/>
                </a:solidFill>
                <a:latin typeface="Consolas" panose="020B0609020204030204" pitchFamily="49" charset="0"/>
                <a:ea typeface="+mn-ea"/>
                <a:cs typeface="+mn-cs"/>
              </a:rPr>
              <a:t>div </a:t>
            </a:r>
            <a:r>
              <a:rPr lang="en-US" sz="2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lang="en-US" sz="2000" kern="1200" dirty="0">
                <a:solidFill>
                  <a:srgbClr val="B3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2000" kern="1200" dirty="0">
                <a:solidFill>
                  <a:srgbClr val="B30000"/>
                </a:solidFill>
                <a:latin typeface="Consolas" panose="020B0609020204030204" pitchFamily="49" charset="0"/>
                <a:ea typeface="+mn-ea"/>
                <a:cs typeface="+mn-cs"/>
              </a:rPr>
              <a:t>  background-color</a:t>
            </a:r>
            <a:r>
              <a:rPr lang="en-US" sz="2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rgbClr val="0000CD"/>
                </a:solidFill>
                <a:latin typeface="Consolas" panose="020B0609020204030204" pitchFamily="49" charset="0"/>
                <a:ea typeface="+mn-ea"/>
                <a:cs typeface="+mn-cs"/>
              </a:rPr>
              <a:t> green</a:t>
            </a:r>
            <a:r>
              <a:rPr lang="en-US" sz="2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sz="2000" kern="1200" dirty="0">
                <a:solidFill>
                  <a:srgbClr val="B3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2000" kern="1200" dirty="0">
                <a:solidFill>
                  <a:srgbClr val="B30000"/>
                </a:solidFill>
                <a:latin typeface="Consolas" panose="020B0609020204030204" pitchFamily="49" charset="0"/>
                <a:ea typeface="+mn-ea"/>
                <a:cs typeface="+mn-cs"/>
              </a:rPr>
              <a:t>  opacity</a:t>
            </a:r>
            <a:r>
              <a:rPr lang="en-US" sz="2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rgbClr val="0000CD"/>
                </a:solidFill>
                <a:latin typeface="Consolas" panose="020B0609020204030204" pitchFamily="49" charset="0"/>
                <a:ea typeface="+mn-ea"/>
                <a:cs typeface="+mn-cs"/>
              </a:rPr>
              <a:t> 0.3</a:t>
            </a:r>
            <a:r>
              <a:rPr lang="en-US" sz="2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sz="2000" kern="1200" dirty="0">
                <a:solidFill>
                  <a:srgbClr val="B3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2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spcAft>
                <a:spcPts val="600"/>
              </a:spcAft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2829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52746-2DDE-A16D-8B93-9BCD966E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Imagen de fondo CSS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9BCDB8-AC42-4CB6-0609-C415EEA0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6" y="668740"/>
            <a:ext cx="3147043" cy="492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La propiedad background-image especifica una imagen para usar como fondo de un elemento.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De forma predeterminada, la imagen se repite para que cubra todo el elemento.</a:t>
            </a:r>
          </a:p>
        </p:txBody>
      </p:sp>
    </p:spTree>
    <p:extLst>
      <p:ext uri="{BB962C8B-B14F-4D97-AF65-F5344CB8AC3E}">
        <p14:creationId xmlns:p14="http://schemas.microsoft.com/office/powerpoint/2010/main" val="20419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6223CC-5977-3FA0-286E-38808839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Repetición IMAGEN  de fondo CSS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1EEA727-DE4A-5BC5-4100-F24C9E1F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81753"/>
          </a:xfrm>
        </p:spPr>
        <p:txBody>
          <a:bodyPr>
            <a:normAutofit fontScale="85000" lnSpcReduction="10000"/>
          </a:bodyPr>
          <a:lstStyle/>
          <a:p>
            <a:r>
              <a:rPr lang="es-ES" sz="2400" dirty="0"/>
              <a:t>Por defecto, la propiedad </a:t>
            </a:r>
            <a:r>
              <a:rPr lang="es-ES" sz="2400" dirty="0" err="1"/>
              <a:t>background-image</a:t>
            </a:r>
            <a:r>
              <a:rPr lang="es-ES" sz="2400" dirty="0"/>
              <a:t> repite una imagen tanto horizontal como verticalmente.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60ACCB-6643-34A0-C02A-55C85336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63670-A5E6-F51D-CA00-2410436E7F64}"/>
              </a:ext>
            </a:extLst>
          </p:cNvPr>
          <p:cNvSpPr txBox="1"/>
          <p:nvPr/>
        </p:nvSpPr>
        <p:spPr>
          <a:xfrm>
            <a:off x="1038225" y="2431418"/>
            <a:ext cx="6096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La propiedad </a:t>
            </a:r>
          </a:p>
          <a:p>
            <a:r>
              <a:rPr lang="es-ES" sz="2400" dirty="0" err="1"/>
              <a:t>background-repeat</a:t>
            </a:r>
            <a:r>
              <a:rPr lang="es-ES" sz="2400" dirty="0"/>
              <a:t>: </a:t>
            </a:r>
            <a:r>
              <a:rPr lang="es-ES" sz="2400" dirty="0" err="1"/>
              <a:t>repeat</a:t>
            </a:r>
            <a:r>
              <a:rPr lang="es-ES" sz="2400" dirty="0"/>
              <a:t>-x;</a:t>
            </a:r>
          </a:p>
          <a:p>
            <a:r>
              <a:rPr lang="es-ES" sz="2400" dirty="0"/>
              <a:t>Permite repetir la imagen de forma horizontal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321486-DCFB-B121-BE7E-C2E1FC1339E7}"/>
              </a:ext>
            </a:extLst>
          </p:cNvPr>
          <p:cNvSpPr txBox="1"/>
          <p:nvPr/>
        </p:nvSpPr>
        <p:spPr>
          <a:xfrm>
            <a:off x="971550" y="3882668"/>
            <a:ext cx="60960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La propiedad </a:t>
            </a:r>
          </a:p>
          <a:p>
            <a:r>
              <a:rPr lang="es-ES" sz="2400" dirty="0" err="1"/>
              <a:t>background-repeat</a:t>
            </a:r>
            <a:r>
              <a:rPr lang="es-ES" sz="2400" dirty="0"/>
              <a:t>: </a:t>
            </a:r>
            <a:r>
              <a:rPr lang="es-ES" sz="2400" dirty="0" err="1"/>
              <a:t>repeat</a:t>
            </a:r>
            <a:r>
              <a:rPr lang="es-ES" sz="2400" dirty="0"/>
              <a:t>-y;</a:t>
            </a:r>
          </a:p>
          <a:p>
            <a:r>
              <a:rPr lang="es-ES" sz="2400" dirty="0"/>
              <a:t>Permite repetir la imagen de forma vertical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618A49-A45F-89F0-0C4D-123794BE3C93}"/>
              </a:ext>
            </a:extLst>
          </p:cNvPr>
          <p:cNvSpPr txBox="1"/>
          <p:nvPr/>
        </p:nvSpPr>
        <p:spPr>
          <a:xfrm>
            <a:off x="7300828" y="2431418"/>
            <a:ext cx="414337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La propiedad </a:t>
            </a:r>
          </a:p>
          <a:p>
            <a:r>
              <a:rPr lang="es-ES" sz="2400" dirty="0" err="1"/>
              <a:t>background-repeat</a:t>
            </a:r>
            <a:r>
              <a:rPr lang="es-ES" sz="2400" dirty="0"/>
              <a:t>: </a:t>
            </a:r>
            <a:r>
              <a:rPr lang="es-ES" sz="2400" dirty="0" err="1"/>
              <a:t>repeat</a:t>
            </a:r>
            <a:r>
              <a:rPr lang="es-ES" sz="2400" dirty="0"/>
              <a:t>;</a:t>
            </a:r>
          </a:p>
          <a:p>
            <a:r>
              <a:rPr lang="es-ES" sz="2400" dirty="0"/>
              <a:t>Permite repetir la imagen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7805913-DAC4-CF5C-32BA-638A757977CF}"/>
              </a:ext>
            </a:extLst>
          </p:cNvPr>
          <p:cNvSpPr txBox="1"/>
          <p:nvPr/>
        </p:nvSpPr>
        <p:spPr>
          <a:xfrm>
            <a:off x="7300828" y="3882667"/>
            <a:ext cx="444817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La propiedad </a:t>
            </a:r>
          </a:p>
          <a:p>
            <a:r>
              <a:rPr lang="es-ES" sz="2400" dirty="0" err="1"/>
              <a:t>background-repeat</a:t>
            </a:r>
            <a:r>
              <a:rPr lang="es-ES" sz="2400" dirty="0"/>
              <a:t>: no-</a:t>
            </a:r>
            <a:r>
              <a:rPr lang="es-ES" sz="2400" dirty="0" err="1"/>
              <a:t>repeat</a:t>
            </a:r>
            <a:r>
              <a:rPr lang="es-ES" sz="2400" dirty="0"/>
              <a:t>;</a:t>
            </a:r>
          </a:p>
          <a:p>
            <a:r>
              <a:rPr lang="es-ES" sz="2400" dirty="0"/>
              <a:t>Permite no repetir la imagen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85FB232-45EE-4230-E654-EE7546B6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5142045"/>
            <a:ext cx="5722505" cy="1536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427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F4811B-1D65-CD65-16E7-44F933AA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accent1"/>
                </a:solidFill>
              </a:rPr>
              <a:t>Posición de fondo CSS</a:t>
            </a:r>
            <a:br>
              <a:rPr lang="es-ES">
                <a:solidFill>
                  <a:schemeClr val="accent1"/>
                </a:solidFill>
              </a:rPr>
            </a:br>
            <a:endParaRPr lang="es-ES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A75BC36-5543-D621-8715-D367E0FED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8301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00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D7794-2FD2-612F-13EA-9E82B4A0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adjunto de fondo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13E5F-D971-653E-4ACE-F53DA5F8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38487"/>
            <a:ext cx="5181432" cy="253437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2400" dirty="0"/>
              <a:t>La propiedad </a:t>
            </a:r>
            <a:r>
              <a:rPr lang="es-ES" sz="2400" dirty="0" err="1"/>
              <a:t>background-attachment</a:t>
            </a:r>
            <a:r>
              <a:rPr lang="es-ES" sz="2400" dirty="0"/>
              <a:t> especifica si la imagen de fondo debe desplazarse o ser fija.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59C4A5-7BF5-B445-D6C6-367A78065FD0}"/>
              </a:ext>
            </a:extLst>
          </p:cNvPr>
          <p:cNvSpPr txBox="1"/>
          <p:nvPr/>
        </p:nvSpPr>
        <p:spPr>
          <a:xfrm>
            <a:off x="6429377" y="2729984"/>
            <a:ext cx="4838698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imagen fija:</a:t>
            </a:r>
            <a:r>
              <a:rPr lang="es-ES" sz="2400" dirty="0"/>
              <a:t> </a:t>
            </a:r>
          </a:p>
          <a:p>
            <a:r>
              <a:rPr lang="es-ES" sz="2800" dirty="0" err="1"/>
              <a:t>background-attachment</a:t>
            </a:r>
            <a:r>
              <a:rPr lang="es-ES" sz="2400" dirty="0"/>
              <a:t>: </a:t>
            </a:r>
            <a:r>
              <a:rPr lang="es-ES" sz="2400" dirty="0" err="1"/>
              <a:t>fixed</a:t>
            </a:r>
            <a:r>
              <a:rPr lang="es-ES" sz="2400" dirty="0"/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3001C1-A1D0-6EE3-1806-73E9A6E76A46}"/>
              </a:ext>
            </a:extLst>
          </p:cNvPr>
          <p:cNvSpPr txBox="1"/>
          <p:nvPr/>
        </p:nvSpPr>
        <p:spPr>
          <a:xfrm>
            <a:off x="6429377" y="4210982"/>
            <a:ext cx="5000626" cy="1261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imagen se desplazarse con el resto de la página:</a:t>
            </a:r>
            <a:endParaRPr lang="es-ES" sz="2400" dirty="0"/>
          </a:p>
          <a:p>
            <a:r>
              <a:rPr lang="es-ES" sz="2800" dirty="0" err="1"/>
              <a:t>background-attachment</a:t>
            </a:r>
            <a:r>
              <a:rPr lang="es-ES" sz="2800" dirty="0"/>
              <a:t>: </a:t>
            </a:r>
            <a:r>
              <a:rPr lang="es-ES" sz="2800" dirty="0" err="1"/>
              <a:t>scroll</a:t>
            </a:r>
            <a:r>
              <a:rPr lang="es-ES" sz="2800" dirty="0"/>
              <a:t>;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977E5EA-437B-035E-BAD4-226B0893BBBB}"/>
              </a:ext>
            </a:extLst>
          </p:cNvPr>
          <p:cNvSpPr/>
          <p:nvPr/>
        </p:nvSpPr>
        <p:spPr>
          <a:xfrm>
            <a:off x="5762624" y="3324225"/>
            <a:ext cx="666753" cy="298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580D3D0-E0CE-0137-A05F-17A1710073D5}"/>
              </a:ext>
            </a:extLst>
          </p:cNvPr>
          <p:cNvSpPr/>
          <p:nvPr/>
        </p:nvSpPr>
        <p:spPr>
          <a:xfrm>
            <a:off x="5791199" y="4514850"/>
            <a:ext cx="666753" cy="298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3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EF70-073F-8845-660B-E8E919FD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Bordes: </a:t>
            </a:r>
            <a:r>
              <a:rPr lang="es-ES" sz="2000" dirty="0"/>
              <a:t>Permiten especificar el estilo, el ancho y el color del borde de un elemento.</a:t>
            </a:r>
            <a:br>
              <a:rPr lang="es-ES" sz="2000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EC995-21FC-D0E8-01D6-083779AF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27978"/>
            <a:ext cx="5422390" cy="1200997"/>
          </a:xfrm>
        </p:spPr>
        <p:txBody>
          <a:bodyPr>
            <a:normAutofit fontScale="70000" lnSpcReduction="20000"/>
          </a:bodyPr>
          <a:lstStyle/>
          <a:p>
            <a:r>
              <a:rPr lang="es-ES" sz="2800" dirty="0"/>
              <a:t>Estilo de borde</a:t>
            </a:r>
          </a:p>
          <a:p>
            <a:r>
              <a:rPr lang="es-ES" sz="2800" dirty="0"/>
              <a:t>La propiedad </a:t>
            </a:r>
            <a:r>
              <a:rPr lang="es-ES" sz="2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s-E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onsolas" panose="020B0609020204030204" pitchFamily="49" charset="0"/>
              </a:rPr>
              <a:t>especifica que tipo de borde mostrar</a:t>
            </a:r>
            <a:endParaRPr lang="es-ES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341277-8688-87AF-A97A-5C57E399B85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0142" y="3103489"/>
            <a:ext cx="93672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punteado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discontinuo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sólido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doble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groove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ranurado 3D. El efecto depende del valor del color del borde.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ridge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estriado 3D. El efecto depende del valor del color del borde.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de inserción 3D. El efecto depende del valor del color del borde.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outset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inicial 3D. El efecto depende del valor del color del borde.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No define ningún borde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Define un borde oculto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F7897-2E53-EED7-49C0-AF8BCC9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Ancho del borde						Color del borde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27A6E-F0C2-A2DF-062C-9D002983C0A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24068" y="2148446"/>
            <a:ext cx="3447882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especifica el ancho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los cuatro bordes.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1D5381-3873-A57D-27CC-97306EECEC9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83743" y="2107946"/>
            <a:ext cx="315560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establecer el color de los cuatro bordes.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4796FB-B48F-E7EA-B078-3FD283C7E8AA}"/>
              </a:ext>
            </a:extLst>
          </p:cNvPr>
          <p:cNvSpPr txBox="1"/>
          <p:nvPr/>
        </p:nvSpPr>
        <p:spPr>
          <a:xfrm>
            <a:off x="790659" y="3695883"/>
            <a:ext cx="3314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p.one 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E51508-27D3-7000-E802-E647FB474547}"/>
              </a:ext>
            </a:extLst>
          </p:cNvPr>
          <p:cNvSpPr txBox="1"/>
          <p:nvPr/>
        </p:nvSpPr>
        <p:spPr>
          <a:xfrm>
            <a:off x="6883743" y="3429000"/>
            <a:ext cx="40671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p.one 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6646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263</TotalTime>
  <Words>577</Words>
  <Application>Microsoft Office PowerPoint</Application>
  <PresentationFormat>Panorámica</PresentationFormat>
  <Paragraphs>68</Paragraphs>
  <Slides>10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Consolas</vt:lpstr>
      <vt:lpstr>Gill Sans MT</vt:lpstr>
      <vt:lpstr>Segoe UI</vt:lpstr>
      <vt:lpstr>Verdana</vt:lpstr>
      <vt:lpstr>Wingdings 2</vt:lpstr>
      <vt:lpstr>Dividendo</vt:lpstr>
      <vt:lpstr>Fondos CSS</vt:lpstr>
      <vt:lpstr>La propiedad background-color especifica el color de fondo de un elemento.</vt:lpstr>
      <vt:lpstr>Opacidad / Transparencia La propiedad opacity :</vt:lpstr>
      <vt:lpstr>Imagen de fondo CSS</vt:lpstr>
      <vt:lpstr>Repetición IMAGEN  de fondo CSS</vt:lpstr>
      <vt:lpstr>Posición de fondo CSS </vt:lpstr>
      <vt:lpstr>Archivo adjunto de fondo</vt:lpstr>
      <vt:lpstr>Bordes: Permiten especificar el estilo, el ancho y el color del borde de un elemento. </vt:lpstr>
      <vt:lpstr>Ancho del borde      Color del borde</vt:lpstr>
      <vt:lpstr>Lados del borde      Propiedad abreviada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Fondos CSS</dc:title>
  <dc:creator>Antony Pizarro</dc:creator>
  <cp:lastModifiedBy>JEAN PIERE PIZARRO VINUEZA</cp:lastModifiedBy>
  <cp:revision>8</cp:revision>
  <dcterms:created xsi:type="dcterms:W3CDTF">2022-11-15T12:00:32Z</dcterms:created>
  <dcterms:modified xsi:type="dcterms:W3CDTF">2024-03-22T02:34:59Z</dcterms:modified>
</cp:coreProperties>
</file>