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0"/>
  </p:normalViewPr>
  <p:slideViewPr>
    <p:cSldViewPr snapToGrid="0" snapToObjects="1">
      <p:cViewPr>
        <p:scale>
          <a:sx n="136" d="100"/>
          <a:sy n="136" d="100"/>
        </p:scale>
        <p:origin x="53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E4B1-BAF5-3B44-8402-48C4AC573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6250D-C27B-6146-BAEB-BF0FA14F1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9AB-4CFC-FD4B-91E5-DFFC3983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1658-29B3-FF4D-84DF-B8410176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CB19-F666-C547-BF26-B3FBFC7D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2586-68E5-FE4B-8070-C4E4E6AF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39014-B5ED-9444-9E35-4C8A57027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3235-CBDB-6B41-B8C7-478CBE52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9E71-97BC-A245-9101-7C0B4C0C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B31BA-6916-EE49-BCEB-09527118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0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4EB20-D81D-814D-9F43-F9DF6BDBC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87AB5-DCB4-1B4E-8424-599EB922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36BC-E4B0-DD4D-B8F2-E4B2E6D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B0A3-6A90-8B45-A265-51686229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EC06-AABF-E14A-90E1-7CF9BB19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1D7E-3D05-844E-A9BE-D65F6E63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D6FE-3E90-4B4F-8152-6579F780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F1E2-68F2-AD42-918D-A4B11718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9F33-14EA-514F-BB00-608DB375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3D09-655D-C144-B683-269AD02E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5612-F254-3C42-BF0D-D313FCCC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19F9-B314-204F-A1E2-C6989354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6EA0-A8FC-9243-BDA2-27199116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1954-90DD-7442-B266-7E6A25D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2328-86CC-6B49-A4F1-B3CFC386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23D4-D10D-2C4B-94DA-AD86AA56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9B7C-8D27-1748-8ADC-0560757A7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55CA5-F65F-0543-8D3B-B115C0928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5E45F-CBF0-B642-BD2F-43BD168B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F2BCB-E064-9E4A-A011-0383BBE4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A40D7-589C-EA49-A520-A0A69BDB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317F-4968-CD4C-855D-A8D6EB9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7C690-78C0-0A45-88D0-ECD96039F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AD417-FDF8-E843-AA0B-2DEC8CC1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6F85-98FE-6E43-9C7C-C2B969EE6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EFB69-9FE0-8B4A-B3E6-DEDFED2FB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15578-5027-4E47-89BA-66FD157D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5EA41-EC0F-6449-8715-EE2C7ED5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B1374-818F-5542-86C5-D9165ACB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C660-08C2-AB41-A943-1C522A07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3459D-465F-B44D-9A44-CDD8395F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0C05-35EC-AF46-9564-2F23514A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5FB6B-EFCA-5F48-8D73-15CD2B9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E1213-359A-A743-959F-F93CD237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BC785-C7D2-F047-8387-380A0BCB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871DA-268B-7D46-BEF3-CBC76CBE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1D29-0897-4046-BBA9-8A324AD4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3461-5A45-E645-A866-1FB8347C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A423-AF53-9B43-8E29-007A9CC0F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FF3D8-6B91-674F-AAC6-21541143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54B98-D9B1-7046-A8CA-CA0DF43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9C221-C8FA-C84B-A257-12DCD4A8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9E9-F005-774B-A9A6-9321A1A7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198B9-9DAF-AF45-83F8-F1A8C5BB5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F8127-D6C8-5244-B917-5A34B708D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467D7-A399-5A44-A95E-07347D09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1044-A990-F043-98BF-E473F532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287D0-C5FD-F143-BA7B-B4C229CB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BABE5-1E57-774A-9B50-DFEA3270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48CF-B91D-CC47-912E-991E507F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98E7-6B58-1D47-97FC-A9571785F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0615-3E05-1C4D-9B83-451D164A674B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34DF-D828-254E-AFB5-D3D5B233E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9759-F482-5F4A-8CA2-869004F9D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E941-E44E-014A-B732-878EB4892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C88-DDA2-3745-B9DD-4E79E02E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D1247-2DC4-924D-8A42-0DC484C6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 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 documentation data</a:t>
            </a:r>
          </a:p>
          <a:p>
            <a:endParaRPr lang="en-US" dirty="0"/>
          </a:p>
          <a:p>
            <a:r>
              <a:rPr lang="en-US" dirty="0"/>
              <a:t>Prototyping</a:t>
            </a:r>
          </a:p>
          <a:p>
            <a:pPr lvl="1"/>
            <a:r>
              <a:rPr lang="en-US" dirty="0"/>
              <a:t>API representation -&gt; Find similar APIs across libraries</a:t>
            </a:r>
          </a:p>
          <a:p>
            <a:pPr lvl="1"/>
            <a:r>
              <a:rPr lang="en-US" dirty="0" err="1"/>
              <a:t>Autotesting</a:t>
            </a:r>
            <a:r>
              <a:rPr lang="en-US" dirty="0"/>
              <a:t> -&gt; Automatically generate test cases to measure correctness of the generated code</a:t>
            </a:r>
          </a:p>
          <a:p>
            <a:pPr lvl="1"/>
            <a:r>
              <a:rPr lang="en-US" dirty="0"/>
              <a:t>Program Synthesizer -&gt; Enumerate through all combinations of the arguments with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241183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F028-AA76-E64B-98B0-D133685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6F2BD4-1F06-9540-B969-7FB025118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623" y="5494126"/>
            <a:ext cx="96774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87051-A051-E64E-B79B-25DD6E7F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23" y="1748403"/>
            <a:ext cx="6696379" cy="1188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CDF170-9F07-1847-A804-F2B982182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23" y="3301804"/>
            <a:ext cx="4004266" cy="1814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44326-AD0E-8D4D-9026-9708513E1426}"/>
              </a:ext>
            </a:extLst>
          </p:cNvPr>
          <p:cNvSpPr txBox="1"/>
          <p:nvPr/>
        </p:nvSpPr>
        <p:spPr>
          <a:xfrm>
            <a:off x="121508" y="3609055"/>
            <a:ext cx="172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Sketch of the target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560A6-74CA-6A4E-8526-77B1E710924B}"/>
              </a:ext>
            </a:extLst>
          </p:cNvPr>
          <p:cNvSpPr txBox="1"/>
          <p:nvPr/>
        </p:nvSpPr>
        <p:spPr>
          <a:xfrm>
            <a:off x="121508" y="1557791"/>
            <a:ext cx="1443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API call from source library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7C3EC-AEB2-D74A-9574-4C466C2D8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988" y="3312521"/>
            <a:ext cx="6464012" cy="1814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03C85-6C3A-EC49-A4CC-F8E2B1273B28}"/>
              </a:ext>
            </a:extLst>
          </p:cNvPr>
          <p:cNvSpPr txBox="1"/>
          <p:nvPr/>
        </p:nvSpPr>
        <p:spPr>
          <a:xfrm>
            <a:off x="87225" y="5930043"/>
            <a:ext cx="172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0601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1C5-14C1-6149-B03E-A9B9CC7D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 – API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C1DF-671E-9040-AB95-EFF8ED66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representation method</a:t>
            </a:r>
          </a:p>
          <a:p>
            <a:pPr lvl="1"/>
            <a:r>
              <a:rPr lang="en-US" dirty="0"/>
              <a:t>Count based method – count occurrences and normalize by total number</a:t>
            </a:r>
          </a:p>
          <a:p>
            <a:pPr lvl="1"/>
            <a:r>
              <a:rPr lang="en-US" dirty="0"/>
              <a:t>Embedding based method – weighted averaged on the pretrained embedding of words </a:t>
            </a:r>
          </a:p>
          <a:p>
            <a:endParaRPr lang="en-US" dirty="0"/>
          </a:p>
          <a:p>
            <a:r>
              <a:rPr lang="en-US" dirty="0"/>
              <a:t>Based on two sources</a:t>
            </a:r>
          </a:p>
          <a:p>
            <a:pPr lvl="1"/>
            <a:r>
              <a:rPr lang="en-US" dirty="0"/>
              <a:t>API signature</a:t>
            </a:r>
          </a:p>
          <a:p>
            <a:pPr lvl="1"/>
            <a:r>
              <a:rPr lang="en-US" dirty="0"/>
              <a:t>The natural language description of the API functionality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method I am using in the prototype:</a:t>
            </a:r>
          </a:p>
          <a:p>
            <a:pPr marL="0" indent="0">
              <a:buNone/>
            </a:pPr>
            <a:r>
              <a:rPr lang="en-US" dirty="0"/>
              <a:t>    -Count-based method on API signature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C86E-50DE-1145-ABE1-5CFA7383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 - </a:t>
            </a:r>
            <a:r>
              <a:rPr lang="en-US" dirty="0" err="1"/>
              <a:t>Autotesting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68A2-8D5A-634B-9426-0D35C41F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migration pair:</a:t>
            </a:r>
          </a:p>
          <a:p>
            <a:pPr lvl="1"/>
            <a:r>
              <a:rPr lang="en-US" dirty="0"/>
              <a:t>Automatically, and randomly generate test cases (I/O) with the API call from the source lib</a:t>
            </a:r>
          </a:p>
          <a:p>
            <a:pPr lvl="1"/>
            <a:r>
              <a:rPr lang="en-US" dirty="0"/>
              <a:t>Automatically test the generated code to measure its correctness</a:t>
            </a:r>
          </a:p>
        </p:txBody>
      </p:sp>
    </p:spTree>
    <p:extLst>
      <p:ext uri="{BB962C8B-B14F-4D97-AF65-F5344CB8AC3E}">
        <p14:creationId xmlns:p14="http://schemas.microsoft.com/office/powerpoint/2010/main" val="364978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676E-9940-9A40-AC7B-7993A883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Method -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4E75-345F-2D41-9A7B-B10BC143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enumeration-based synthesizer</a:t>
            </a:r>
          </a:p>
          <a:p>
            <a:pPr lvl="1"/>
            <a:r>
              <a:rPr lang="en-US" dirty="0"/>
              <a:t>With no constraints and heuristics (yet)</a:t>
            </a:r>
          </a:p>
          <a:p>
            <a:pPr lvl="1"/>
            <a:r>
              <a:rPr lang="en-US" dirty="0"/>
              <a:t>Typed. </a:t>
            </a:r>
          </a:p>
          <a:p>
            <a:pPr lvl="2"/>
            <a:r>
              <a:rPr lang="en-US" dirty="0"/>
              <a:t>Takes a pool of variables </a:t>
            </a:r>
          </a:p>
          <a:p>
            <a:pPr lvl="2"/>
            <a:r>
              <a:rPr lang="en-US" dirty="0"/>
              <a:t>e.g. pool = {int: [a, 1, 2, 3], float: [0.1], str: [], others: []}</a:t>
            </a:r>
          </a:p>
          <a:p>
            <a:pPr lvl="2"/>
            <a:r>
              <a:rPr lang="en-US" dirty="0"/>
              <a:t>The pool = vars mentioned in the source API call (e.g. Conv2d(</a:t>
            </a:r>
            <a:r>
              <a:rPr lang="en-US" b="1" dirty="0"/>
              <a:t>32</a:t>
            </a:r>
            <a:r>
              <a:rPr lang="en-US" dirty="0"/>
              <a:t>,</a:t>
            </a:r>
            <a:r>
              <a:rPr lang="en-US" b="1" dirty="0"/>
              <a:t> 3</a:t>
            </a:r>
            <a:r>
              <a:rPr lang="en-US" dirty="0"/>
              <a:t>, strides=</a:t>
            </a:r>
            <a:r>
              <a:rPr lang="en-US" b="1" dirty="0"/>
              <a:t>2</a:t>
            </a:r>
            <a:r>
              <a:rPr lang="en-US" dirty="0"/>
              <a:t>))</a:t>
            </a:r>
          </a:p>
          <a:p>
            <a:pPr marL="914400" lvl="2" indent="0">
              <a:buNone/>
            </a:pPr>
            <a:r>
              <a:rPr lang="en-US" dirty="0"/>
              <a:t>                        + default value (e.g. stride=</a:t>
            </a:r>
            <a:r>
              <a:rPr lang="en-US" b="1" dirty="0"/>
              <a:t>2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                        + some ad-hoc values (e.g. 0, 1, 2)</a:t>
            </a:r>
          </a:p>
          <a:p>
            <a:pPr lvl="1"/>
            <a:r>
              <a:rPr lang="en-US" dirty="0"/>
              <a:t>Shallow. Only variables/constants allowed in the argument field, no expression allowed (yet)</a:t>
            </a:r>
          </a:p>
          <a:p>
            <a:pPr lvl="1"/>
            <a:r>
              <a:rPr lang="en-US" dirty="0"/>
              <a:t>Simple. No objects allowed (yet), unless is default or mentioned in the source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EEDE-4FA6-3048-9401-152C376A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9681-D920-7040-BE03-AB5E35D39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047"/>
            <a:ext cx="10927976" cy="5257800"/>
          </a:xfrm>
        </p:spPr>
        <p:txBody>
          <a:bodyPr>
            <a:normAutofit/>
          </a:bodyPr>
          <a:lstStyle/>
          <a:p>
            <a:r>
              <a:rPr lang="en-US" dirty="0"/>
              <a:t>How to guide the search for the synthesizer</a:t>
            </a:r>
          </a:p>
          <a:p>
            <a:pPr lvl="1"/>
            <a:r>
              <a:rPr lang="en-US" dirty="0"/>
              <a:t>A way to know what to try first (ask Claire and Ruben)</a:t>
            </a:r>
          </a:p>
          <a:p>
            <a:pPr lvl="2"/>
            <a:r>
              <a:rPr lang="en-US" dirty="0"/>
              <a:t>Suppose we have a probability distribution over the candidate argument values for all arguments, is there an algorithm to find the best and next best thing to try? </a:t>
            </a:r>
          </a:p>
          <a:p>
            <a:pPr marL="914400" lvl="2" indent="0">
              <a:buNone/>
            </a:pPr>
            <a:r>
              <a:rPr lang="en-US" dirty="0"/>
              <a:t>    (note that they may not be all independent, the child node depends on the parent node)</a:t>
            </a:r>
          </a:p>
          <a:p>
            <a:pPr lvl="2"/>
            <a:r>
              <a:rPr lang="en-US" dirty="0"/>
              <a:t>We will skip all other tests when we found a match that passes all tests</a:t>
            </a:r>
          </a:p>
          <a:p>
            <a:pPr lvl="1"/>
            <a:r>
              <a:rPr lang="en-US" dirty="0"/>
              <a:t>Match up the arguments in the source</a:t>
            </a:r>
          </a:p>
          <a:p>
            <a:pPr lvl="2"/>
            <a:r>
              <a:rPr lang="en-US" dirty="0"/>
              <a:t>e.g. source: f(</a:t>
            </a:r>
            <a:r>
              <a:rPr lang="en-US" dirty="0" err="1"/>
              <a:t>in_c</a:t>
            </a:r>
            <a:r>
              <a:rPr lang="en-US" dirty="0"/>
              <a:t>=2, </a:t>
            </a:r>
            <a:r>
              <a:rPr lang="en-US" dirty="0" err="1"/>
              <a:t>out_c</a:t>
            </a:r>
            <a:r>
              <a:rPr lang="en-US" dirty="0"/>
              <a:t>=32), target(</a:t>
            </a:r>
            <a:r>
              <a:rPr lang="en-US" dirty="0" err="1"/>
              <a:t>input_channel</a:t>
            </a:r>
            <a:r>
              <a:rPr lang="en-US" dirty="0"/>
              <a:t>=?, </a:t>
            </a:r>
            <a:r>
              <a:rPr lang="en-US" dirty="0" err="1"/>
              <a:t>output_channel</a:t>
            </a:r>
            <a:r>
              <a:rPr lang="en-US" dirty="0"/>
              <a:t>=?)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Take advantage of the error information</a:t>
            </a:r>
          </a:p>
          <a:p>
            <a:pPr lvl="2"/>
            <a:r>
              <a:rPr lang="en-US" dirty="0"/>
              <a:t>e.g. error information is quite useful, it gives information about which argument you should change (if mis-typed or of wrong shape)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2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960A-D7B6-AD4A-97F8-42E1AAD8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3496B-2A8E-DA4E-815A-829F4B496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steps</a:t>
            </a:r>
          </a:p>
          <a:p>
            <a:pPr lvl="1"/>
            <a:r>
              <a:rPr lang="en-US" dirty="0"/>
              <a:t>Add more one-to-one migration test cases</a:t>
            </a:r>
          </a:p>
          <a:p>
            <a:pPr lvl="1"/>
            <a:r>
              <a:rPr lang="en-US" dirty="0"/>
              <a:t>Try to match up the arguments</a:t>
            </a:r>
          </a:p>
          <a:p>
            <a:pPr lvl="1"/>
            <a:r>
              <a:rPr lang="en-US" dirty="0"/>
              <a:t>Find out ways to better organize the search space</a:t>
            </a:r>
          </a:p>
          <a:p>
            <a:pPr lvl="1"/>
            <a:r>
              <a:rPr lang="en-US" dirty="0"/>
              <a:t>See if the error message can be useful</a:t>
            </a:r>
          </a:p>
          <a:p>
            <a:endParaRPr lang="en-US" dirty="0"/>
          </a:p>
          <a:p>
            <a:r>
              <a:rPr lang="en-US" dirty="0"/>
              <a:t>Larger steps</a:t>
            </a:r>
          </a:p>
          <a:p>
            <a:pPr lvl="1"/>
            <a:r>
              <a:rPr lang="en-US" dirty="0"/>
              <a:t>Going from Python to Java</a:t>
            </a:r>
          </a:p>
          <a:p>
            <a:pPr lvl="1"/>
            <a:r>
              <a:rPr lang="en-US" dirty="0"/>
              <a:t>From one-to-one to one-to-many</a:t>
            </a:r>
          </a:p>
          <a:p>
            <a:pPr lvl="1"/>
            <a:r>
              <a:rPr lang="en-US" dirty="0"/>
              <a:t>Even to many-to-many?</a:t>
            </a:r>
          </a:p>
        </p:txBody>
      </p:sp>
    </p:spTree>
    <p:extLst>
      <p:ext uri="{BB962C8B-B14F-4D97-AF65-F5344CB8AC3E}">
        <p14:creationId xmlns:p14="http://schemas.microsoft.com/office/powerpoint/2010/main" val="161698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505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 Done</vt:lpstr>
      <vt:lpstr>Prototype Result</vt:lpstr>
      <vt:lpstr>Prototype Method – API Representation</vt:lpstr>
      <vt:lpstr>Prototype Method - Autotesting</vt:lpstr>
      <vt:lpstr>Prototype Method - Synthesis</vt:lpstr>
      <vt:lpstr>The Key Challenges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倪 安松</dc:creator>
  <cp:lastModifiedBy>倪 安松</cp:lastModifiedBy>
  <cp:revision>7</cp:revision>
  <dcterms:created xsi:type="dcterms:W3CDTF">2020-04-24T16:51:16Z</dcterms:created>
  <dcterms:modified xsi:type="dcterms:W3CDTF">2020-04-25T02:44:26Z</dcterms:modified>
</cp:coreProperties>
</file>