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5" autoAdjust="0"/>
    <p:restoredTop sz="97474" autoAdjust="0"/>
  </p:normalViewPr>
  <p:slideViewPr>
    <p:cSldViewPr>
      <p:cViewPr varScale="1">
        <p:scale>
          <a:sx n="165" d="100"/>
          <a:sy n="165" d="100"/>
        </p:scale>
        <p:origin x="91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208" y="88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34" Type="http://schemas.openxmlformats.org/officeDocument/2006/relationships/handoutMaster" Target="handoutMasters/handout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295400"/>
            <a:ext cx="8077200" cy="9906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200" dirty="0">
                <a:solidFill>
                  <a:schemeClr val="bg1"/>
                </a:solidFill>
                <a:latin typeface="+mn-lt"/>
                <a:cs typeface="+mn-cs"/>
              </a:rPr>
              <a:t>Daniel </a:t>
            </a:r>
            <a:r>
              <a:rPr lang="hu-HU" sz="1200" dirty="0" err="1">
                <a:solidFill>
                  <a:schemeClr val="bg1"/>
                </a:solidFill>
                <a:latin typeface="+mn-lt"/>
                <a:cs typeface="+mn-cs"/>
              </a:rPr>
              <a:t>Tuzes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68505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hu-HU" dirty="0" err="1"/>
              <a:t>Presentation</a:t>
            </a:r>
            <a:r>
              <a:rPr lang="hu-HU" dirty="0"/>
              <a:t> </a:t>
            </a:r>
            <a:r>
              <a:rPr lang="hu-HU" dirty="0" err="1"/>
              <a:t>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499992" y="-12032"/>
            <a:ext cx="4644008" cy="560712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042" y="-12032"/>
            <a:ext cx="4516034" cy="5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895600" y="2819400"/>
            <a:ext cx="3429000" cy="18610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597352"/>
            <a:ext cx="4572000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597352"/>
            <a:ext cx="457200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016" y="-27384"/>
            <a:ext cx="9150016" cy="51152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597352"/>
            <a:ext cx="3500437" cy="260648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200" dirty="0">
                <a:solidFill>
                  <a:schemeClr val="bg1"/>
                </a:solidFill>
                <a:latin typeface="+mn-lt"/>
                <a:cs typeface="+mn-cs"/>
              </a:rPr>
              <a:t>Daniel </a:t>
            </a:r>
            <a:r>
              <a:rPr lang="hu-HU" sz="1200" dirty="0" err="1">
                <a:solidFill>
                  <a:schemeClr val="bg1"/>
                </a:solidFill>
                <a:latin typeface="+mn-lt"/>
                <a:cs typeface="+mn-cs"/>
              </a:rPr>
              <a:t>Tuzes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904656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000"/>
            </a:lvl1pPr>
            <a:lvl2pPr marL="914400" indent="-457200">
              <a:buSzPct val="100000"/>
              <a:buFont typeface="+mj-lt"/>
              <a:buAutoNum type="arabicPeriod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>
            <a:lvl1pPr marL="182880"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176464" cy="260648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hu-HU" dirty="0" err="1"/>
              <a:t>Presentation</a:t>
            </a:r>
            <a:r>
              <a:rPr lang="hu-HU" dirty="0"/>
              <a:t> </a:t>
            </a:r>
            <a:r>
              <a:rPr lang="hu-HU" dirty="0" err="1"/>
              <a:t>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8464" y="6597352"/>
            <a:ext cx="395536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 to Reciprocal Lattices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ouble_pendulum#/media/File:Trajektorie_eines_Doppelpendels.gif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6850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Random</a:t>
            </a:r>
            <a:r>
              <a:rPr/>
              <a:t> </a:t>
            </a:r>
            <a:r>
              <a:rPr/>
              <a:t>numbers</a:t>
            </a:r>
          </a:p>
        </p:txBody>
      </p:sp>
      <p:sp/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Monte</a:t>
            </a:r>
            <a:r>
              <a:rPr/>
              <a:t> </a:t>
            </a:r>
            <a:r>
              <a:rPr/>
              <a:t>Carlo</a:t>
            </a:r>
            <a:r>
              <a:rPr/>
              <a:t> </a:t>
            </a:r>
            <a:r>
              <a:rPr/>
              <a:t>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would like to predict the outcome of a stochastic process. We can investigate the outcomes by starting the system</a:t>
            </a:r>
          </a:p>
          <a:p>
            <a:pPr lvl="1"/>
            <a:r>
              <a:rPr/>
              <a:t>from identical initial settings and developing it in a non-deterministic way</a:t>
            </a:r>
          </a:p>
          <a:p>
            <a:pPr lvl="1"/>
            <a:r>
              <a:rPr/>
              <a:t>from </a:t>
            </a:r>
            <a:r>
              <a:rPr i="1"/>
              <a:t>statistically</a:t>
            </a:r>
            <a:r>
              <a:rPr/>
              <a:t> identical settings and developing it in (a deterministic or) non-deterministic way</a:t>
            </a:r>
          </a:p>
          <a:p>
            <a:pPr lvl="0" marL="0" indent="0">
              <a:buNone/>
            </a:pPr>
            <a:r>
              <a:rPr/>
              <a:t>How can a computer, that is deterministic, make non-deterministic calculation?</a:t>
            </a:r>
          </a:p>
          <a:p>
            <a:pPr lvl="1"/>
            <a:r>
              <a:rPr/>
              <a:t>include a non-deterministic hardware that generates true random numbers (digital amplifier, radioactive material)</a:t>
            </a:r>
          </a:p>
          <a:p>
            <a:pPr lvl="1"/>
            <a:r>
              <a:rPr/>
              <a:t>use strange functions that generates numbers that look like random, pseudo random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pseudo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John von Neumann (computer science, chemistry, physics, mathematics) worked in the Manhattan project:</a:t>
            </a:r>
          </a:p>
          <a:p>
            <a:pPr lvl="1"/>
            <a:r>
              <a:rPr/>
              <a:t>true random number generators are bad</a:t>
            </a:r>
          </a:p>
          <a:p>
            <a:pPr lvl="2"/>
            <a:r>
              <a:rPr/>
              <a:t>too slow</a:t>
            </a:r>
          </a:p>
          <a:p>
            <a:pPr lvl="2"/>
            <a:r>
              <a:rPr/>
              <a:t>cannot be reproduced for debugging</a:t>
            </a:r>
          </a:p>
          <a:p>
            <a:pPr lvl="1"/>
            <a:r>
              <a:rPr/>
              <a:t>to store them and read back is still slow and consumes a lot of space</a:t>
            </a:r>
          </a:p>
          <a:p>
            <a:pPr lvl="1"/>
            <a:r>
              <a:rPr/>
              <a:t>let’s invent pseudo random number generation!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middle-square</a:t>
            </a:r>
            <a:r>
              <a:rPr/>
              <a:t> </a:t>
            </a:r>
            <a:r>
              <a:rPr/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(Excel)</a:t>
                </a:r>
              </a:p>
              <a:p>
                <a:pPr lvl="1"/>
                <a:r>
                  <a:rPr/>
                  <a:t>very fast, can be easily implemented on binary numbers</a:t>
                </a:r>
              </a:p>
              <a:p>
                <a:pPr lvl="1"/>
                <a:r>
                  <a:rPr/>
                  <a:t>some values are prohibited</a:t>
                </a:r>
              </a:p>
              <a:p>
                <a:pPr lvl="1"/>
                <a:r>
                  <a:rPr/>
                  <a:t>loops (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→</m:t>
                    </m:r>
                    <m:r>
                      <m:t>b</m:t>
                    </m:r>
                    <m:r>
                      <m:t>→</m:t>
                    </m:r>
                    <m:r>
                      <m:t>a</m:t>
                    </m:r>
                  </m:oMath>
                </a14:m>
                <a:r>
                  <a:rPr/>
                  <a:t>) are frequent for smaller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can be improved with </a:t>
                </a:r>
                <a:r>
                  <a:rPr i="1"/>
                  <a:t>Weyl-sequence</a:t>
                </a:r>
                <a:r>
                  <a:rPr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sSup>
                        <m:e>
                          <m:r>
                            <m:t>s</m:t>
                          </m:r>
                        </m:e>
                        <m:sup>
                          <m:r>
                            <m:t>i</m:t>
                          </m:r>
                        </m:sup>
                      </m:sSup>
                      <m:r>
                        <m:t>%</m:t>
                      </m:r>
                      <m:r>
                        <m:t>m</m:t>
                      </m:r>
                    </m:oMath>
                  </m:oMathPara>
                </a14:m>
              </a:p>
              <a:p>
                <a:pPr lvl="2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/>
                  <a:t> are relative-primes (for 32-bit int,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32</m:t>
                        </m:r>
                      </m:sup>
                    </m:sSup>
                  </m:oMath>
                </a14:m>
                <a:r>
                  <a:rPr/>
                  <a:t>, and modulo is just cutting the surplus bits)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will be uniformly distributed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t>,</m:t>
                        </m:r>
                        <m:r>
                          <m:t>m</m:t>
                        </m:r>
                      </m:e>
                    </m:d>
                  </m:oMath>
                </a14:m>
              </a:p>
              <a:p>
                <a:pPr lvl="2"/>
                <a:r>
                  <a:rPr/>
                  <a:t>similar to the statement that 1, 2, </a:t>
                </a:r>
                <a14:m>
                  <m:oMath xmlns:m="http://schemas.openxmlformats.org/officeDocument/2006/math">
                    <m:r>
                      <m:t>…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…</m:t>
                    </m:r>
                  </m:oMath>
                </a14:m>
                <a:r>
                  <a:rPr/>
                  <a:t> are uniformly distributed on the unit circle</a:t>
                </a:r>
              </a:p>
              <a:p>
                <a:pPr lvl="2"/>
                <a:r>
                  <a:rPr/>
                  <a:t>improve middle-square method (apply modulo everywhere):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r>
                            <m:t>i</m:t>
                          </m:r>
                        </m:e>
                      </m:d>
                      <m:r>
                        <m:t>=</m:t>
                      </m:r>
                      <m:r>
                        <m:rPr>
                          <m:nor/>
                          <m:sty m:val="p"/>
                        </m:rPr>
                        <m:t>middle bits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r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+</m:t>
                          </m:r>
                          <m:sSup>
                            <m:e>
                              <m:r>
                                <m:t>s</m:t>
                              </m:r>
                            </m:e>
                            <m:sup>
                              <m:r>
                                <m:t>i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LCG</a:t>
            </a:r>
            <a:r>
              <a:rPr/>
              <a:t> </a:t>
            </a:r>
            <a:r>
              <a:rPr/>
              <a:t>class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Linear congruential generator (Excel)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r>
                            <m:t>a</m:t>
                          </m:r>
                          <m:r>
                            <m:t>⋅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−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t>+</m:t>
                          </m:r>
                          <m:r>
                            <m:t>b</m:t>
                          </m:r>
                        </m:e>
                      </m:d>
                      <m:r>
                        <m:t>%</m:t>
                      </m:r>
                      <m:r>
                        <m:t>m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Some set of values are exceptionally good. Periodic in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Generalizing prngs</a:t>
                </a:r>
              </a:p>
              <a:p>
                <a:pPr lvl="1"/>
                <a:r>
                  <a:rPr/>
                  <a:t>The </a:t>
                </a:r>
                <a:r>
                  <a:rPr i="1"/>
                  <a:t>i</a:t>
                </a:r>
                <a:r>
                  <a:rPr/>
                  <a:t>th random number is generated as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−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t>,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−</m:t>
                              </m:r>
                              <m:r>
                                <m:t>2</m:t>
                              </m:r>
                            </m:sub>
                          </m:sSub>
                          <m:r>
                            <m:t>,</m:t>
                          </m:r>
                          <m:r>
                            <m:t>…</m:t>
                          </m:r>
                          <m:r>
                            <m:t>,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−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The first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numbers are the seeds.</a:t>
                </a:r>
              </a:p>
              <a:p>
                <a:pPr lvl="1"/>
                <a:r>
                  <a:rPr/>
                  <a:t>Maximum length of period: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r>
                              <m:rPr>
                                <m:nor/>
                                <m:sty m:val="p"/>
                              </m:rPr>
                              <m:t>largest number</m:t>
                            </m:r>
                          </m:e>
                        </m:d>
                      </m:e>
                      <m:sup>
                        <m:r>
                          <m:t>n</m:t>
                        </m:r>
                      </m:sup>
                    </m:sSup>
                    <m: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32</m:t>
                        </m:r>
                        <m:r>
                          <m:t>n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LFSR,</a:t>
            </a:r>
            <a:r>
              <a:rPr/>
              <a:t> </a:t>
            </a:r>
            <a:r>
              <a:rPr/>
              <a:t>GFSR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TGFSR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Linear feedback shift registers (Excel): random sequence of 0 and 1</a:t>
                </a:r>
              </a:p>
              <a:p>
                <a:pPr lvl="1"/>
                <a:r>
                  <a:rPr/>
                  <a:t>Generalised feedback shift registers, not only 0 and 1</a:t>
                </a:r>
              </a:p>
              <a:p>
                <a:pPr lvl="2"/>
                <a:r>
                  <a:rPr/>
                  <a:t>group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=</m:t>
                    </m:r>
                    <m:r>
                      <m:t>32</m:t>
                    </m:r>
                  </m:oMath>
                </a14:m>
                <a:r>
                  <a:rPr/>
                  <a:t> bits into a group of units (words), interpret them as numbers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i</m:t>
                          </m:r>
                          <m:r>
                            <m:t>−</m:t>
                          </m:r>
                          <m:r>
                            <m:t>n</m:t>
                          </m:r>
                        </m:sub>
                      </m:sSub>
                      <m:r>
                        <m:t>⊕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i</m:t>
                          </m:r>
                          <m:r>
                            <m:t>−</m:t>
                          </m:r>
                          <m:r>
                            <m:t>m</m:t>
                          </m:r>
                        </m:sub>
                      </m:sSub>
                    </m:oMath>
                  </m:oMathPara>
                </a14:m>
              </a:p>
              <a:p>
                <a:pPr lvl="2"/>
                <a:r>
                  <a:rPr/>
                  <a:t>wlog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&gt;</m:t>
                    </m:r>
                    <m:r>
                      <m:t>m</m:t>
                    </m:r>
                  </m:oMath>
                </a14:m>
                <a:r>
                  <a:rPr/>
                  <a:t>, the period is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  <a:r>
                  <a:rPr/>
                  <a:t>, which is much smaller than the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w</m:t>
                        </m:r>
                        <m:r>
                          <m:t>⋅</m:t>
                        </m:r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TGFSR: twisted GFSR, twisting one of the parameter: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i</m:t>
                          </m:r>
                          <m:r>
                            <m:t>−</m:t>
                          </m:r>
                          <m:r>
                            <m:t>n</m:t>
                          </m:r>
                        </m:sub>
                      </m:sSub>
                      <m:r>
                        <m:t>⊕</m:t>
                      </m:r>
                      <m:r>
                        <m:t>A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i</m:t>
                          </m:r>
                          <m:r>
                            <m:t>−</m:t>
                          </m:r>
                          <m:r>
                            <m:t>m</m:t>
                          </m:r>
                        </m:sub>
                      </m:sSub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is a matrix with size of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×</m:t>
                    </m:r>
                    <m:r>
                      <m:t>w</m:t>
                    </m:r>
                    <m:r>
                      <m:t>=</m:t>
                    </m:r>
                    <m:r>
                      <m:t>32</m:t>
                    </m:r>
                    <m:r>
                      <m:t>×</m:t>
                    </m:r>
                    <m:r>
                      <m:t>32</m:t>
                    </m:r>
                  </m:oMath>
                </a14:m>
                <a:r>
                  <a:rPr/>
                  <a:t> consisting 0s and 1s.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Mersenne</a:t>
            </a:r>
            <a:r>
              <a:rPr/>
              <a:t> </a:t>
            </a:r>
            <a:r>
              <a:rPr/>
              <a:t>twister</a:t>
            </a:r>
            <a:r>
              <a:rPr/>
              <a:t> </a:t>
            </a:r>
            <a:r>
              <a:rPr/>
              <a:t>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tempered TGFSR.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i</m:t>
                          </m:r>
                          <m:r>
                            <m:t>−</m:t>
                          </m:r>
                          <m:r>
                            <m:t>n</m:t>
                          </m:r>
                        </m:sub>
                      </m:sSub>
                      <m:r>
                        <m:t>⊕</m:t>
                      </m:r>
                      <m:r>
                        <m:t>A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i</m:t>
                          </m:r>
                          <m:r>
                            <m:t>−</m:t>
                          </m:r>
                          <m:r>
                            <m:t>m</m:t>
                          </m:r>
                        </m:sub>
                      </m:sSub>
                      <m:r>
                        <m:t>,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random numbers are not the </a:t>
                </a:r>
                <a14:m>
                  <m:oMath xmlns:m="http://schemas.openxmlformats.org/officeDocument/2006/math">
                    <m:sSub>
                      <m:e>
                        <m:d>
                          <m:dPr>
                            <m:begChr m:val="("/>
                            <m:endChr m:val=")"/>
                            <m:grow/>
                          </m:dPr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t>i</m:t>
                        </m:r>
                        <m:r>
                          <m:t>∈</m:t>
                        </m:r>
                        <m:r>
                          <m:rPr>
                            <m:sty m:val="p"/>
                            <m:scr m:val="double-struck"/>
                          </m:rPr>
                          <m:t>N</m:t>
                        </m:r>
                      </m:sub>
                    </m:sSub>
                  </m:oMath>
                </a14:m>
                <a:r>
                  <a:rPr/>
                  <a:t>, but a set of bitwise functions (shifting, masking, modifying) are applied: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:</m:t>
                      </m:r>
                      <m:r>
                        <m:t>=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⊕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&gt;</m:t>
                          </m:r>
                          <m:r>
                            <m:t>&gt;</m:t>
                          </m:r>
                          <m:r>
                            <m:t>11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:</m:t>
                      </m:r>
                      <m:r>
                        <m:t>=</m:t>
                      </m:r>
                      <m:r>
                        <m:t>y</m:t>
                      </m:r>
                      <m:r>
                        <m:t>⊕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t>&lt;</m:t>
                              </m:r>
                              <m:r>
                                <m:t>&lt;</m:t>
                              </m:r>
                              <m:r>
                                <m:t>7</m:t>
                              </m:r>
                            </m:e>
                          </m:d>
                          <m:r>
                            <m:t>&amp;</m:t>
                          </m:r>
                          <m:r>
                            <m:t>b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:</m:t>
                      </m:r>
                      <m:r>
                        <m:t>=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⊕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t>&lt;</m:t>
                              </m:r>
                              <m:r>
                                <m:t>&lt;</m:t>
                              </m:r>
                              <m:r>
                                <m:t>15</m:t>
                              </m:r>
                            </m:e>
                          </m:d>
                          <m:r>
                            <m:t>&amp;</m:t>
                          </m:r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:</m:t>
                      </m:r>
                      <m:r>
                        <m:t>=</m:t>
                      </m:r>
                      <m:r>
                        <m:t>y</m:t>
                      </m:r>
                      <m:r>
                        <m:t>⊕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r>
                            <m:t>y</m:t>
                          </m:r>
                          <m:r>
                            <m:t>&gt;</m:t>
                          </m:r>
                          <m:r>
                            <m:t>&gt;</m:t>
                          </m:r>
                          <m:r>
                            <m:t>18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""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Mersenne</a:t>
            </a:r>
            <a:r>
              <a:rPr/>
              <a:t> </a:t>
            </a:r>
            <a:r>
              <a:rPr/>
              <a:t>twister</a:t>
            </a:r>
            <a:r>
              <a:rPr/>
              <a:t> </a:t>
            </a:r>
            <a:r>
              <a:rPr/>
              <a:t>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Properties (as of 1997):</a:t>
                </a:r>
              </a:p>
              <a:p>
                <a:pPr lvl="1"/>
                <a:r>
                  <a:rPr/>
                  <a:t>32-bit implementation</a:t>
                </a:r>
              </a:p>
              <a:p>
                <a:pPr lvl="1"/>
                <a:r>
                  <a:rPr/>
                  <a:t>the internal state consist of 623 numbers: period of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623</m:t>
                        </m:r>
                        <m:r>
                          <m:t>⋅</m:t>
                        </m:r>
                        <m:r>
                          <m:t>32</m:t>
                        </m:r>
                      </m:sup>
                    </m:sSup>
                    <m: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but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grow/>
                      </m:dPr>
                      <m:e>
                        <m:r>
                          <m:t>623</m:t>
                        </m:r>
                        <m:r>
                          <m:t>⋅</m:t>
                        </m:r>
                        <m:r>
                          <m:t>32</m:t>
                        </m:r>
                      </m:e>
                    </m:d>
                    <m:r>
                      <m:t>/</m:t>
                    </m:r>
                    <m:r>
                      <m:t>8</m:t>
                    </m:r>
                    <m:r>
                      <m:t>≈</m:t>
                    </m:r>
                    <m:r>
                      <m:t>2.5</m:t>
                    </m:r>
                  </m:oMath>
                </a14:m>
                <a:r>
                  <a:rPr/>
                  <a:t> KB memory</a:t>
                </a:r>
              </a:p>
              <a:p>
                <a:pPr lvl="1"/>
                <a:r>
                  <a:rPr/>
                  <a:t>pass most of the random number tests</a:t>
                </a:r>
              </a:p>
              <a:p>
                <a:pPr lvl="1"/>
                <a:r>
                  <a:rPr/>
                  <a:t>moderately fast</a:t>
                </a:r>
              </a:p>
              <a:p>
                <a:pPr lvl="1"/>
                <a:r>
                  <a:rPr/>
                  <a:t>if the initial seeds are not random enough, it takes a while to generate good random numbers</a:t>
                </a:r>
              </a:p>
              <a:p>
                <a:pPr lvl="1"/>
                <a:r>
                  <a:rPr/>
                  <a:t>similar states remains similar for a long period of time</a:t>
                </a:r>
              </a:p>
              <a:p>
                <a:pPr lvl="1"/>
                <a:r>
                  <a:rPr/>
                  <a:t>a sequence of 624 numbers will predict the upcoming numbers (cryptographically unsecure)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Mersenne</a:t>
            </a:r>
            <a:r>
              <a:rPr/>
              <a:t> </a:t>
            </a:r>
            <a:r>
              <a:rPr/>
              <a:t>twister</a:t>
            </a:r>
            <a:r>
              <a:rPr/>
              <a:t> </a:t>
            </a:r>
            <a:r>
              <a:rPr/>
              <a:t>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most tested and used prng</a:t>
            </a:r>
          </a:p>
          <a:p>
            <a:pPr lvl="1"/>
            <a:r>
              <a:rPr/>
              <a:t>limitations are well known and in most cases, not important</a:t>
            </a:r>
          </a:p>
          <a:p>
            <a:pPr lvl="1"/>
            <a:r>
              <a:rPr/>
              <a:t>implementations can be found in most programming languages</a:t>
            </a:r>
          </a:p>
          <a:p>
            <a:pPr lvl="1"/>
            <a:r>
              <a:rPr/>
              <a:t>there are variants with</a:t>
            </a:r>
          </a:p>
          <a:p>
            <a:pPr lvl="2"/>
            <a:r>
              <a:rPr/>
              <a:t>smaller state with a trade off of smaller period</a:t>
            </a:r>
          </a:p>
          <a:p>
            <a:pPr lvl="2"/>
            <a:r>
              <a:rPr/>
              <a:t>optimization for modern CPUs with SIMD instruction set</a:t>
            </a:r>
          </a:p>
          <a:p>
            <a:pPr lvl="2"/>
            <a:r>
              <a:rPr/>
              <a:t>optimization for GPU</a:t>
            </a:r>
          </a:p>
          <a:p>
            <a:pPr lvl="2"/>
            <a:r>
              <a:rPr/>
              <a:t>cryptographical capabilities (patented)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prng</a:t>
            </a:r>
            <a:r>
              <a:rPr/>
              <a:t> </a:t>
            </a:r>
            <a:r>
              <a:rPr/>
              <a:t>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 do we need prngs and what kind of do we need?</a:t>
            </a:r>
          </a:p>
          <a:p>
            <a:pPr lvl="1"/>
            <a:r>
              <a:rPr/>
              <a:t>computers became faster and cheaper</a:t>
            </a:r>
          </a:p>
          <a:p>
            <a:pPr lvl="2"/>
            <a:r>
              <a:rPr/>
              <a:t>computer simulation became an elementary tool in research and industry</a:t>
            </a:r>
          </a:p>
          <a:p>
            <a:pPr lvl="2"/>
            <a:r>
              <a:rPr/>
              <a:t>Monte Carlo simulations became feasible on larger scales</a:t>
            </a:r>
          </a:p>
          <a:p>
            <a:pPr lvl="2"/>
            <a:r>
              <a:rPr/>
              <a:t>need for better and faster prng is emerging</a:t>
            </a:r>
          </a:p>
          <a:p>
            <a:pPr lvl="1"/>
            <a:r>
              <a:rPr/>
              <a:t>Test the quality of the generated random numbers.</a:t>
            </a:r>
          </a:p>
          <a:p>
            <a:pPr lvl="1"/>
            <a:r>
              <a:rPr/>
              <a:t>List of standardized tests instead of visual inspection.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prng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passed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MT passes the Diehard tests and most from the Big Crush test. ""</a:t>
            </a:r>
            <a:br/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Diehard</a:t>
            </a:r>
          </a:p>
          <a:p>
            <a:pPr lvl="0" marL="0" indent="0">
              <a:buNone/>
            </a:pPr>
            <a:r>
              <a:rPr/>
              <a:t>A set of 12 tests published in 1995. A set of good random numbers are issued on a CD.</a:t>
            </a:r>
          </a:p>
          <a:p>
            <a:pPr lvl="1"/>
            <a:r>
              <a:rPr/>
              <a:t>Birthday spacings: Choose random points on a large interval. The spacings between the points should be asymptotically exponentially distributed</a:t>
            </a:r>
          </a:p>
          <a:p>
            <a:pPr lvl="1"/>
            <a:r>
              <a:rPr/>
              <a:t>Overlapping permutations: Analyze sequences of 5 consecutive random numbers. The possible orderings should occur with statistically equal probability. (How many orderings are possible?)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Deterministic,</a:t>
            </a:r>
            <a:r>
              <a:rPr/>
              <a:t> </a:t>
            </a:r>
            <a:r>
              <a:rPr/>
              <a:t>non-deterministic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stochastic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what’s the difference between deterministic, non-deterministic and stochastic?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deterministic processes</a:t>
            </a:r>
          </a:p>
          <a:p>
            <a:pPr lvl="0" marL="0" indent="0">
              <a:buNone/>
            </a:pPr>
            <a:r>
              <a:rPr/>
              <a:t>Classical (non-quantum) physics is deterministic:</a:t>
            </a:r>
          </a:p>
          <a:p>
            <a:pPr lvl="1"/>
            <a:r>
              <a:rPr/>
              <a:t>rolling and colliding balls, planets and pendulums</a:t>
            </a:r>
          </a:p>
          <a:p>
            <a:pPr lvl="1"/>
            <a:r>
              <a:rPr/>
              <a:t>cars, computers, AI driven robots</a:t>
            </a:r>
          </a:p>
          <a:p>
            <a:pPr lvl="0" marL="0" indent="0">
              <a:buNone/>
            </a:pPr>
            <a:r>
              <a:rPr b="1"/>
              <a:t>hard</a:t>
            </a:r>
            <a:r>
              <a:rPr/>
              <a:t> to predict (would be possible):</a:t>
            </a:r>
          </a:p>
          <a:p>
            <a:pPr lvl="1"/>
            <a:r>
              <a:rPr/>
              <a:t>gravitational N-body problem (N&gt;2)</a:t>
            </a:r>
          </a:p>
          <a:p>
            <a:pPr lvl="1"/>
            <a:r>
              <a:rPr/>
              <a:t>double pendulum</a:t>
            </a:r>
          </a:p>
          <a:p>
            <a:pPr lvl="1"/>
            <a:r>
              <a:rPr/>
              <a:t>pollen particles making random walks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prng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passed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MT</a:t>
            </a:r>
            <a:r>
              <a:rPr/>
              <a:t> </a:t>
            </a:r>
            <a:r>
              <a:rPr/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MT fails on 2 similar tests from the Big Crush test set measuring complexity:</a:t>
            </a:r>
          </a:p>
          <a:p>
            <a:pPr lvl="1"/>
            <a:r>
              <a:rPr/>
              <a:t>select some of the bits of the random numbers (e.g. the 5th and the 11th)</a:t>
            </a:r>
          </a:p>
          <a:p>
            <a:pPr lvl="1"/>
            <a:r>
              <a:rPr/>
              <a:t>concetanate the same bits from the subsequent random numbers (e.g. 2 bits from every random number)</a:t>
            </a:r>
          </a:p>
          <a:p>
            <a:pPr lvl="1"/>
            <a:r>
              <a:rPr/>
              <a:t>resulting sequence should be also random, but more precisely, this test checks for its linear complexity</a:t>
            </a:r>
          </a:p>
          <a:p>
            <a:pPr lvl="2"/>
            <a:r>
              <a:rPr/>
              <a:t>how many bits of information is required to regenerate the sequence (how large the sequence is if we compress it with a zip algorithm?)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prng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passed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MT</a:t>
            </a:r>
            <a:r>
              <a:rPr/>
              <a:t> </a:t>
            </a:r>
            <a:r>
              <a:rPr/>
              <a:t>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Fail I</a:t>
                </a:r>
              </a:p>
              <a:p>
                <a:pPr lvl="0" marL="0" indent="0">
                  <a:buNone/>
                </a:pPr>
                <a:r>
                  <a:rPr/>
                  <a:t>The number of jumps to reach a bit-length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(e.g. by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/</m:t>
                    </m:r>
                    <m:r>
                      <m:t>2</m:t>
                    </m:r>
                  </m:oMath>
                </a14:m>
                <a:r>
                  <a:rPr/>
                  <a:t> random numbers) must be a normal-distribution for large enough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Fail II</a:t>
                </a:r>
              </a:p>
              <a:p>
                <a:pPr lvl="0" marL="0" indent="0">
                  <a:buNone/>
                </a:pPr>
                <a:r>
                  <a:rPr/>
                  <a:t>As the bit-length increases, the size of the jumps will increase too. To reach a bit-length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(e.g. by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/</m:t>
                    </m:r>
                    <m:r>
                      <m:t>2</m:t>
                    </m:r>
                  </m:oMath>
                </a14:m>
                <a:r>
                  <a:rPr/>
                  <a:t> random numbers), jumps with different sizes will occur. Its distribution must be a geometric distribution with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implementations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 languages offer a simple, old way to generate random numbers, and a newer, better way too.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import random</a:t>
            </a:r>
            <a:br/>
            <a:br/>
            <a:r>
              <a:rPr>
                <a:latin typeface="Courier"/>
              </a:rPr>
              <a:t>  random.seed(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random.random() </a:t>
            </a:r>
            <a:r>
              <a:rPr i="1">
                <a:solidFill>
                  <a:srgbClr val="60A0B0"/>
                </a:solidFill>
                <a:latin typeface="Courier"/>
              </a:rPr>
              <a:t># 0.967...</a:t>
            </a:r>
            <a:br/>
            <a:r>
              <a:rPr>
                <a:latin typeface="Courier"/>
              </a:rPr>
              <a:t>  random.random() </a:t>
            </a:r>
            <a:r>
              <a:rPr i="1">
                <a:solidFill>
                  <a:srgbClr val="60A0B0"/>
                </a:solidFill>
                <a:latin typeface="Courier"/>
              </a:rPr>
              <a:t># 0.305...</a:t>
            </a:r>
          </a:p>
          <a:p>
            <a:pPr lvl="0" marL="0" indent="0">
              <a:buNone/>
            </a:pPr>
            <a:r>
              <a:rPr/>
              <a:t>If seed is not provided, time is used. Don’t do that!</a:t>
            </a:r>
          </a:p>
          <a:p>
            <a:pPr lvl="0" marL="0" indent="0">
              <a:buNone/>
            </a:pPr>
            <a:r>
              <a:rPr/>
              <a:t>Drowback: only 1 prng instance can be used.</a:t>
            </a:r>
          </a:p>
          <a:p>
            <a:pPr lvl="0" marL="0" indent="0">
              <a:buNone/>
            </a:pPr>
            <a:r>
              <a:rPr/>
              <a:t>Only 1 seed value is provided, how about the remaining 623?</a:t>
            </a:r>
          </a:p>
          <a:p>
            <a:pPr lvl="0" marL="0" indent="0">
              <a:buNone/>
            </a:pPr>
            <a:r>
              <a:rPr/>
              <a:t>The underlying engine is the MT and is OS independent, but can be Python-dependent.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import numpy as n</a:t>
            </a:r>
            <a:br/>
            <a:br/>
            <a:r>
              <a:rPr>
                <a:latin typeface="Courier"/>
              </a:rPr>
              <a:t>  inst1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n.random.Generator(n.random.MT19937(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inst2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n.random.Generator(n.random.MT19937(</a:t>
            </a:r>
            <a:r>
              <a:rPr>
                <a:solidFill>
                  <a:srgbClr val="40A070"/>
                </a:solidFill>
                <a:latin typeface="Courier"/>
              </a:rPr>
              <a:t>1001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inst1.random()  </a:t>
            </a:r>
            <a:r>
              <a:rPr i="1">
                <a:solidFill>
                  <a:srgbClr val="60A0B0"/>
                </a:solidFill>
                <a:latin typeface="Courier"/>
              </a:rPr>
              <a:t># 0.861..., advances the state</a:t>
            </a:r>
            <a:br/>
            <a:r>
              <a:rPr>
                <a:latin typeface="Courier"/>
              </a:rPr>
              <a:t>  inst2.random()  </a:t>
            </a:r>
            <a:r>
              <a:rPr i="1">
                <a:solidFill>
                  <a:srgbClr val="60A0B0"/>
                </a:solidFill>
                <a:latin typeface="Courier"/>
              </a:rPr>
              <a:t># 0.750..., advances the state</a:t>
            </a:r>
            <a:br/>
            <a:r>
              <a:rPr>
                <a:latin typeface="Courier"/>
              </a:rPr>
              <a:t>  inst1.random(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generates 100 random numbers</a:t>
            </a:r>
          </a:p>
          <a:p>
            <a:pPr lvl="0" marL="0" indent="0">
              <a:buNone/>
            </a:pPr>
            <a:r>
              <a:rPr/>
              <a:t>The default underlying engine is not MT, but a not so well tested, much faster engine. Given the seed and engine type, the sequence should be the same.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C++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</a:t>
            </a:r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&lt;cstdlib&gt;</a:t>
            </a:r>
            <a:br/>
            <a:r>
              <a:rPr>
                <a:latin typeface="Courier"/>
              </a:rPr>
              <a:t>  ...</a:t>
            </a:r>
            <a:br/>
            <a:r>
              <a:rPr>
                <a:latin typeface="Courier"/>
              </a:rPr>
              <a:t>  srand(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   </a:t>
            </a:r>
            <a:r>
              <a:rPr i="1">
                <a:solidFill>
                  <a:srgbClr val="60A0B0"/>
                </a:solidFill>
                <a:latin typeface="Courier"/>
              </a:rPr>
              <a:t>// seed</a:t>
            </a:r>
            <a:br/>
            <a:r>
              <a:rPr>
                <a:latin typeface="Courier"/>
              </a:rPr>
              <a:t>  std::cout &lt;&lt; rand() &lt;&lt; </a:t>
            </a:r>
            <a:r>
              <a:rPr>
                <a:solidFill>
                  <a:srgbClr val="4070A0"/>
                </a:solidFill>
                <a:latin typeface="Courier"/>
              </a:rPr>
              <a:t>"\n"</a:t>
            </a:r>
            <a:r>
              <a:rPr>
                <a:latin typeface="Courier"/>
              </a:rPr>
              <a:t> &lt;&lt; rand();</a:t>
            </a:r>
          </a:p>
          <a:p>
            <a:pPr lvl="0" marL="0" indent="0">
              <a:buNone/>
            </a:pPr>
            <a:r>
              <a:rPr/>
              <a:t>No guarantee that different stl implementations give the same sequence. (e.g. MSVC vs GCC)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C++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C++11</a:t>
            </a:r>
            <a:r>
              <a:rPr/>
              <a:t> </a:t>
            </a:r>
            <a:r>
              <a:rPr/>
              <a:t>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</a:t>
            </a:r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&lt;random&gt;</a:t>
            </a:r>
            <a:br/>
            <a:r>
              <a:rPr>
                <a:latin typeface="Courier"/>
              </a:rPr>
              <a:t>  ...</a:t>
            </a:r>
            <a:br/>
            <a:r>
              <a:rPr>
                <a:latin typeface="Courier"/>
              </a:rPr>
              <a:t>  std::mt19937 inst1(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); </a:t>
            </a:r>
            <a:r>
              <a:rPr i="1">
                <a:solidFill>
                  <a:srgbClr val="60A0B0"/>
                </a:solidFill>
                <a:latin typeface="Courier"/>
              </a:rPr>
              <a:t>// prng</a:t>
            </a:r>
            <a:br/>
            <a:r>
              <a:rPr>
                <a:latin typeface="Courier"/>
              </a:rPr>
              <a:t>  std::mt19937 inst2(</a:t>
            </a:r>
            <a:r>
              <a:rPr>
                <a:solidFill>
                  <a:srgbClr val="40A070"/>
                </a:solidFill>
                <a:latin typeface="Courier"/>
              </a:rPr>
              <a:t>1001</a:t>
            </a:r>
            <a:r>
              <a:rPr>
                <a:latin typeface="Courier"/>
              </a:rPr>
              <a:t>); </a:t>
            </a:r>
            <a:r>
              <a:rPr i="1">
                <a:solidFill>
                  <a:srgbClr val="60A0B0"/>
                </a:solidFill>
                <a:latin typeface="Courier"/>
              </a:rPr>
              <a:t>// prng</a:t>
            </a:r>
            <a:br/>
            <a:r>
              <a:rPr>
                <a:latin typeface="Courier"/>
              </a:rPr>
              <a:t>  std::cout &lt;&lt; inst1() &lt;&lt; </a:t>
            </a:r>
            <a:r>
              <a:rPr>
                <a:solidFill>
                  <a:srgbClr val="4070A0"/>
                </a:solidFill>
                <a:latin typeface="Courier"/>
              </a:rPr>
              <a:t>"\n"</a:t>
            </a:r>
            <a:r>
              <a:rPr>
                <a:latin typeface="Courier"/>
              </a:rPr>
              <a:t> &lt;&lt; inst2();</a:t>
            </a:r>
          </a:p>
          <a:p>
            <a:pPr lvl="0" marL="0" indent="0">
              <a:buNone/>
            </a:pPr>
            <a:r>
              <a:rPr/>
              <a:t>No guarantee that different compilers give the same sequence. To ensure that, use the same library, even with different compilers (e.g. boost with MSVC or GCC)</a:t>
            </a:r>
          </a:p>
          <a:p>
            <a:pPr lvl="0" marL="0" indent="0">
              <a:buNone/>
            </a:pPr>
            <a:r>
              <a:rPr/>
              <a:t>The internal state can be advanced by 1 without generating the random numbers.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naiive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case of </a:t>
            </a:r>
            <a:r>
              <a:rPr b="1"/>
              <a:t>non-interacting</a:t>
            </a:r>
            <a:r>
              <a:rPr/>
              <a:t> entities (particles):</a:t>
            </a:r>
          </a:p>
          <a:p>
            <a:pPr lvl="0" indent="0">
              <a:buNone/>
            </a:pPr>
            <a:r>
              <a:rPr>
                <a:latin typeface="Courier"/>
              </a:rPr>
              <a:t>  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    </a:t>
            </a:r>
            <a:r>
              <a:rPr i="1">
                <a:solidFill>
                  <a:srgbClr val="60A0B0"/>
                </a:solidFill>
                <a:latin typeface="Courier"/>
              </a:rPr>
              <a:t># number of particles</a:t>
            </a:r>
            <a:br/>
            <a:r>
              <a:rPr>
                <a:latin typeface="Courier"/>
              </a:rPr>
              <a:t>  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time steps</a:t>
            </a:r>
            <a:br/>
            <a:br/>
            <a:r>
              <a:rPr>
                <a:latin typeface="Courier"/>
              </a:rPr>
              <a:t>  prng_inst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n.random.Generator(n.random.MT19937(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pos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range(P)]           </a:t>
            </a:r>
            <a:r>
              <a:rPr i="1">
                <a:solidFill>
                  <a:srgbClr val="60A0B0"/>
                </a:solidFill>
                <a:latin typeface="Courier"/>
              </a:rPr>
              <a:t># particles' pos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T):     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time evol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range(P):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prng_inst.random()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:    </a:t>
            </a:r>
            <a:r>
              <a:rPr i="1">
                <a:solidFill>
                  <a:srgbClr val="60A0B0"/>
                </a:solidFill>
                <a:latin typeface="Courier"/>
              </a:rPr>
              <a:t># move up</a:t>
            </a:r>
            <a:br/>
            <a:r>
              <a:rPr>
                <a:latin typeface="Courier"/>
              </a:rPr>
              <a:t>              pos[j].append(pos[j][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             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move down</a:t>
            </a:r>
            <a:br/>
            <a:r>
              <a:rPr>
                <a:latin typeface="Courier"/>
              </a:rPr>
              <a:t>              pos[j].append(pos[j][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naiive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increasing the number of particles produces completely different result</a:t>
            </a:r>
          </a:p>
          <a:p>
            <a:pPr lvl="2"/>
            <a:r>
              <a:rPr/>
              <a:t>simulations cannot be compared directly</a:t>
            </a:r>
          </a:p>
          <a:p>
            <a:pPr lvl="2"/>
            <a:r>
              <a:rPr/>
              <a:t>only statistical comparison can be made</a:t>
            </a:r>
          </a:p>
          <a:p>
            <a:pPr lvl="1">
              <a:buAutoNum type="arabicPeriod"/>
            </a:pPr>
            <a:r>
              <a:rPr/>
              <a:t>simulation cannot be parallelized, because different particles share the same prng instance.</a:t>
            </a:r>
          </a:p>
          <a:p>
            <a:pPr lvl="1">
              <a:buNone/>
            </a:pPr>
            <a:r>
              <a:rPr b="1"/>
              <a:t>Assign a prng instance to a particle!</a:t>
            </a:r>
          </a:p>
          <a:p>
            <a:pPr lvl="1">
              <a:buAutoNum type="arabicPeriod"/>
            </a:pPr>
            <a:r>
              <a:rPr/>
              <a:t>If the time evolution depends on the actual state, there is no need to store previous states.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/brownian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" y="673100"/>
            <a:ext cx="8636000" cy="527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41300" y="5994400"/>
            <a:ext cx="86360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Random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particles,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particles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time.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Deterministic,</a:t>
            </a:r>
            <a:r>
              <a:rPr/>
              <a:t> </a:t>
            </a:r>
            <a:r>
              <a:rPr/>
              <a:t>non-deterministic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stochastic</a:t>
            </a:r>
            <a:r>
              <a:rPr/>
              <a:t> </a:t>
            </a:r>
            <a:r>
              <a:rPr/>
              <a:t>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non-deterministic processes</a:t>
            </a:r>
          </a:p>
          <a:p>
            <a:pPr lvl="0" marL="0" indent="0">
              <a:buNone/>
            </a:pPr>
            <a:r>
              <a:rPr/>
              <a:t>In quantum physics, some behaviour is not deterministic:</a:t>
            </a:r>
          </a:p>
          <a:p>
            <a:pPr lvl="1"/>
            <a:r>
              <a:rPr/>
              <a:t>measuring the position after measuring the speed, or vica versa</a:t>
            </a:r>
          </a:p>
          <a:p>
            <a:pPr lvl="1"/>
            <a:r>
              <a:rPr/>
              <a:t>measuring the spin of an electron in the axis x after mesuring it in another axis</a:t>
            </a:r>
          </a:p>
          <a:p>
            <a:pPr lvl="1"/>
            <a:r>
              <a:rPr/>
              <a:t>radioactive decay</a:t>
            </a:r>
          </a:p>
          <a:p>
            <a:pPr lvl="0" marL="0" indent="0">
              <a:buNone/>
            </a:pPr>
            <a:r>
              <a:rPr/>
              <a:t>Even knowing all the details of the system does not predict the behavior of the system completely.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Is finance truly non-deterministic?</a:t>
            </a:r>
          </a:p>
          <a:p>
            <a:pPr lvl="1"/>
            <a:r>
              <a:rPr/>
              <a:t>Chlorophyll uses quantum effects to produce oxigen</a:t>
            </a:r>
          </a:p>
          <a:p>
            <a:pPr lvl="1"/>
            <a:r>
              <a:rPr/>
              <a:t>maybe the human brain also has quantum effects, therefore it can be non-deterministic, and finance is influenced by human behavior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/brownian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" y="673100"/>
            <a:ext cx="8636000" cy="527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41300" y="5994400"/>
            <a:ext cx="86360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Random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particles,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particles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particles</a:t>
            </a:r>
            <a:r>
              <a:rPr/>
              <a:t> </a:t>
            </a:r>
            <a:r>
              <a:rPr/>
              <a:t>changes.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 improved random walk implementation</a:t>
            </a:r>
          </a:p>
          <a:p>
            <a:pPr lvl="0" indent="0">
              <a:buNone/>
            </a:pPr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range(P):          </a:t>
            </a:r>
            <a:r>
              <a:rPr i="1">
                <a:solidFill>
                  <a:srgbClr val="60A0B0"/>
                </a:solidFill>
                <a:latin typeface="Courier"/>
              </a:rPr>
              <a:t># for every particle</a:t>
            </a:r>
            <a:br/>
            <a:r>
              <a:rPr>
                <a:latin typeface="Courier"/>
              </a:rPr>
              <a:t>      pos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  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particle's pos</a:t>
            </a:r>
            <a:br/>
            <a:r>
              <a:rPr>
                <a:latin typeface="Courier"/>
              </a:rPr>
              <a:t>      prng_inst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n.random.Generator(n.random.MT19937(P))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T):   </a:t>
            </a:r>
            <a:r>
              <a:rPr i="1">
                <a:solidFill>
                  <a:srgbClr val="60A0B0"/>
                </a:solidFill>
                <a:latin typeface="Courier"/>
              </a:rPr>
              <a:t># time evolution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prng_inst.random()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:  </a:t>
            </a:r>
            <a:r>
              <a:rPr i="1">
                <a:solidFill>
                  <a:srgbClr val="60A0B0"/>
                </a:solidFill>
                <a:latin typeface="Courier"/>
              </a:rPr>
              <a:t># move up</a:t>
            </a:r>
            <a:br/>
            <a:r>
              <a:rPr>
                <a:latin typeface="Courier"/>
              </a:rPr>
              <a:t>              pos.append(pos[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           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move down</a:t>
            </a:r>
            <a:br/>
            <a:r>
              <a:rPr>
                <a:latin typeface="Courier"/>
              </a:rPr>
              <a:t>              pos.append(pos[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This version is better in:</a:t>
            </a:r>
          </a:p>
          <a:p>
            <a:pPr lvl="1"/>
            <a:r>
              <a:rPr/>
              <a:t>saving memory, because only 1 particle’s position is stored in the memory at a time</a:t>
            </a:r>
          </a:p>
          <a:p>
            <a:pPr lvl="1"/>
            <a:r>
              <a:rPr/>
              <a:t>adding further particles does not affect the previously investigated particles</a:t>
            </a:r>
          </a:p>
          <a:p>
            <a:pPr lvl="1"/>
            <a:r>
              <a:rPr/>
              <a:t>can be parallelized easily, because particles are computationally independent too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seed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it a good practice to seed the different simulations from ajdacents seed values? E.g. particle 1, 2, 3 from seed values 1, 2 and 3?</a:t>
            </a:r>
          </a:p>
          <a:p>
            <a:pPr lvl="1"/>
            <a:r>
              <a:rPr/>
              <a:t>close seed values can produce correlated values (how correlated?), but still better than using</a:t>
            </a:r>
          </a:p>
          <a:p>
            <a:pPr lvl="2"/>
            <a:r>
              <a:rPr/>
              <a:t>time</a:t>
            </a:r>
          </a:p>
          <a:p>
            <a:pPr lvl="2"/>
            <a:r>
              <a:rPr/>
              <a:t>user input</a:t>
            </a:r>
          </a:p>
          <a:p>
            <a:pPr lvl="2"/>
            <a:r>
              <a:rPr/>
              <a:t>write a faulty seed-generating engine that produces the same random numbers</a:t>
            </a:r>
          </a:p>
          <a:p>
            <a:pPr lvl="1"/>
            <a:r>
              <a:rPr/>
              <a:t>maybe the seed is to pre-seed a pre-prng to generate proper seed values</a:t>
            </a:r>
          </a:p>
          <a:p>
            <a:pPr lvl="1"/>
            <a:r>
              <a:rPr/>
              <a:t>implementation-specific</a:t>
            </a:r>
          </a:p>
          <a:p>
            <a:pPr lvl="1"/>
            <a:r>
              <a:rPr/>
              <a:t>seed sequence solves this problem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Deterministic,</a:t>
            </a:r>
            <a:r>
              <a:rPr/>
              <a:t> </a:t>
            </a:r>
            <a:r>
              <a:rPr/>
              <a:t>non-deterministic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stochastic</a:t>
            </a:r>
            <a:r>
              <a:rPr/>
              <a:t> </a:t>
            </a:r>
            <a:r>
              <a:rPr/>
              <a:t>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Stochastic process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galton_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200" y="609600"/>
            <a:ext cx="4648200" cy="538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41300" y="5994400"/>
            <a:ext cx="86360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""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  <a:p>
            <a:pPr lvl="1"/>
            <a:r>
              <a:rPr/>
              <a:t>a process is stochastic, if one of the properties of the system, for an observer, </a:t>
            </a:r>
            <a:r>
              <a:rPr i="1"/>
              <a:t>cannot be determined</a:t>
            </a:r>
            <a:r>
              <a:rPr/>
              <a:t> by the system and its interaction with its environment, and therefore the property is considered as a random variable</a:t>
            </a:r>
          </a:p>
          <a:p>
            <a:pPr lvl="2"/>
            <a:r>
              <a:rPr b="1"/>
              <a:t>deterministic</a:t>
            </a:r>
            <a:r>
              <a:rPr/>
              <a:t> but we don’t have precise enough info (Galton Board)</a:t>
            </a:r>
          </a:p>
          <a:p>
            <a:pPr lvl="2"/>
            <a:r>
              <a:rPr b="1"/>
              <a:t>non-deterministic</a:t>
            </a:r>
            <a:r>
              <a:rPr/>
              <a:t> (electron scattering - model for electrical resistance)</a:t>
            </a:r>
          </a:p>
          <a:p>
            <a:pPr lvl="1"/>
            <a:r>
              <a:rPr/>
              <a:t>only partially stochastic: we detach the part we can describe in a deterministic manner, and suppose that the leftover is purely stochastic (decoupling)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classical physical problems:</a:t>
            </a:r>
          </a:p>
          <a:p>
            <a:pPr lvl="2"/>
            <a:r>
              <a:rPr>
                <a:hlinkClick r:id="rId2"/>
              </a:rPr>
              <a:t>double pendulum</a:t>
            </a:r>
            <a:r>
              <a:rPr/>
              <a:t>: after long time, we cannot tell the position of the pendulums (chaos)</a:t>
            </a:r>
          </a:p>
          <a:p>
            <a:pPr lvl="2"/>
            <a:r>
              <a:rPr/>
              <a:t>random walk of pollen particles</a:t>
            </a:r>
          </a:p>
          <a:p>
            <a:pPr lvl="2"/>
            <a:r>
              <a:rPr/>
              <a:t>PhD topic: collective motion of crystalline defects</a:t>
            </a:r>
          </a:p>
          <a:p>
            <a:pPr lvl="1"/>
            <a:r>
              <a:rPr/>
              <a:t>financial systems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s/../images/double_pendulu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8100" y="609600"/>
            <a:ext cx="3975100" cy="538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41300" y="5994400"/>
            <a:ext cx="86360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pendulum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16" y="-27384"/>
            <a:ext cx="9150016" cy="508873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stochastic</a:t>
            </a:r>
            <a:r>
              <a:rPr/>
              <a:t> </a:t>
            </a:r>
            <a:r>
              <a:rPr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Type of prediction</a:t>
            </a:r>
          </a:p>
          <a:p>
            <a:pPr lvl="1"/>
            <a:r>
              <a:rPr/>
              <a:t>one cannot predict exactly what happens with 1 system, but</a:t>
            </a:r>
          </a:p>
          <a:p>
            <a:pPr lvl="1"/>
            <a:r>
              <a:rPr/>
              <a:t>statistical statements can be still be made.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Type of calculation</a:t>
            </a:r>
          </a:p>
          <a:p>
            <a:pPr lvl="1"/>
            <a:r>
              <a:rPr/>
              <a:t>analytical predictions are rare (Brownian motion)</a:t>
            </a:r>
          </a:p>
          <a:p>
            <a:pPr lvl="1"/>
            <a:r>
              <a:rPr/>
              <a:t>discrete, case-base calculations: Monte Carlo simulations</a:t>
            </a:r>
          </a:p>
        </p:txBody>
      </p:sp>
    </p:spTree>
  </p:cSld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F833B5-B737-4A63-A442-C85626456313}" vid="{AEE45F08-F3A3-4315-8DA9-52771DE862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Beamer_Presentation_template</vt:lpstr>
      <vt:lpstr>Beamer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numbers</dc:title>
  <dc:creator>Daniel Tuzes</dc:creator>
  <cp:keywords/>
  <dcterms:created xsi:type="dcterms:W3CDTF">2021-02-20T17:54:45Z</dcterms:created>
  <dcterms:modified xsi:type="dcterms:W3CDTF">2021-02-20T17:54:45Z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19th of Febr, 2021</vt:lpwstr>
  </property>
</Properties>
</file>