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8" r:id="rId2"/>
    <p:sldId id="274" r:id="rId3"/>
    <p:sldId id="271" r:id="rId4"/>
    <p:sldId id="259" r:id="rId5"/>
    <p:sldId id="269" r:id="rId6"/>
    <p:sldId id="273" r:id="rId7"/>
    <p:sldId id="270" r:id="rId8"/>
    <p:sldId id="272" r:id="rId9"/>
    <p:sldId id="275" r:id="rId1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E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6433" autoAdjust="0"/>
  </p:normalViewPr>
  <p:slideViewPr>
    <p:cSldViewPr snapToGrid="0" showGuides="1">
      <p:cViewPr varScale="1">
        <p:scale>
          <a:sx n="123" d="100"/>
          <a:sy n="123" d="100"/>
        </p:scale>
        <p:origin x="96" y="139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91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2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8000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full screen, light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This is an example of a black headline on a white 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Rechte verbindingslijn 6"/>
          <p:cNvCxnSpPr/>
          <p:nvPr userDrawn="1"/>
        </p:nvCxnSpPr>
        <p:spPr>
          <a:xfrm>
            <a:off x="0" y="4563782"/>
            <a:ext cx="9144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8591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195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This is an example of 19,5 </a:t>
            </a:r>
            <a:r>
              <a:rPr lang="en-GB" dirty="0" err="1"/>
              <a:t>pt</a:t>
            </a:r>
            <a:r>
              <a:rPr lang="en-GB" dirty="0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A 27pt headline on a slide with three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5100"/>
          </a:xfrm>
          <a:prstGeom prst="rect">
            <a:avLst/>
          </a:prstGeom>
          <a:solidFill>
            <a:schemeClr val="bg1"/>
          </a:solidFill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This is an example of a 27 </a:t>
            </a:r>
            <a:r>
              <a:rPr lang="en-GB" dirty="0" err="1"/>
              <a:t>pt</a:t>
            </a:r>
            <a:r>
              <a:rPr lang="en-GB" dirty="0"/>
              <a:t> headline with 27 </a:t>
            </a:r>
            <a:r>
              <a:rPr lang="en-GB" dirty="0" err="1"/>
              <a:t>pt</a:t>
            </a:r>
            <a:r>
              <a:rPr lang="en-GB" dirty="0"/>
              <a:t> line spacing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2286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Timo Matray</a:t>
            </a:r>
            <a:endParaRPr lang="en-GB" dirty="0"/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.m.matray@tue.n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g.radulov@tue.nl" TargetMode="External"/><Relationship Id="rId7" Type="http://schemas.openxmlformats.org/officeDocument/2006/relationships/image" Target="../media/image8.jpeg"/><Relationship Id="rId2" Type="http://schemas.openxmlformats.org/officeDocument/2006/relationships/hyperlink" Target="mailto:t.m.matray@tue.nl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hyperlink" Target="mailto:m.fattori@tue.nl" TargetMode="Externa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BEP Daniel Tyukov 2024-2025 B</a:t>
            </a:r>
          </a:p>
        </p:txBody>
      </p:sp>
      <p:sp>
        <p:nvSpPr>
          <p:cNvPr id="7" name="Ond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717EDFA8-3651-4B50-8416-AB032137A6FC}" type="datetime2">
              <a:rPr lang="en-GB" smtClean="0"/>
              <a:t>Monday, 10 February 2025</a:t>
            </a:fld>
            <a:endParaRPr lang="en-GB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Timo Matray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IC group, 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134709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CD9E1B-B4B4-E92C-FF84-FA2FC7BD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chip technology [1]</a:t>
            </a:r>
            <a:endParaRPr lang="en-NL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082DE3A7-171A-8D15-9D8F-225C8333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Shorter connections </a:t>
            </a:r>
            <a:r>
              <a:rPr lang="en-US" dirty="0">
                <a:sym typeface="Wingdings" panose="05000000000000000000" pitchFamily="2" charset="2"/>
              </a:rPr>
              <a:t> increased speed/bandwidth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Higher pad density  enables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Co-integration of different substrates  electronic/photonic integration</a:t>
            </a:r>
            <a:endParaRPr lang="en-N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3E787F-2033-8BC9-9EC6-E682EF0E8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67" y="2481754"/>
            <a:ext cx="3272480" cy="16944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6B1411B-B01B-EA37-4F84-D2E179F2202F}"/>
              </a:ext>
            </a:extLst>
          </p:cNvPr>
          <p:cNvSpPr txBox="1"/>
          <p:nvPr/>
        </p:nvSpPr>
        <p:spPr>
          <a:xfrm>
            <a:off x="385012" y="2621312"/>
            <a:ext cx="1144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Wire bonding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E8BF9-3F42-1724-0D9D-B6E3822CBC53}"/>
              </a:ext>
            </a:extLst>
          </p:cNvPr>
          <p:cNvSpPr txBox="1"/>
          <p:nvPr/>
        </p:nvSpPr>
        <p:spPr>
          <a:xfrm>
            <a:off x="3596757" y="4182104"/>
            <a:ext cx="11442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Flip chip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059723-A752-5BEE-C925-DA91F5976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137" y="3223105"/>
            <a:ext cx="3015916" cy="125488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A20307-C163-C8CC-10D3-2EAE063332A1}"/>
              </a:ext>
            </a:extLst>
          </p:cNvPr>
          <p:cNvCxnSpPr>
            <a:cxnSpLocks/>
          </p:cNvCxnSpPr>
          <p:nvPr/>
        </p:nvCxnSpPr>
        <p:spPr>
          <a:xfrm>
            <a:off x="4572000" y="3850549"/>
            <a:ext cx="1107233" cy="1422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90CA358C-886F-E9F3-7207-F412B27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2286"/>
          </a:xfrm>
        </p:spPr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27" name="Slide Number Placeholder 4">
            <a:extLst>
              <a:ext uri="{FF2B5EF4-FFF2-40B4-BE49-F238E27FC236}">
                <a16:creationId xmlns:a16="http://schemas.microsoft.com/office/drawing/2014/main" id="{CBD3BAB0-D7C8-0B8B-C4B3-E304FC75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5100"/>
          </a:xfrm>
        </p:spPr>
        <p:txBody>
          <a:bodyPr/>
          <a:lstStyle/>
          <a:p>
            <a:fld id="{C194BDB0-F4EA-4DD6-8281-CCE2440D0CE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56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4952-5C44-B63E-8C7D-F405435B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gold bumps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BCBB-6DE7-05C9-1590-14633795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attach the die to the package, we use gold ball bumps. These act as a glue and connection between the pads of the die and the package.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 previous setup we’ve attached these gold bumps to the package and flip the chip onto it to attach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ball bumps are created using the wire bonding machine and placing the start and end of the wire in the same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combination of heat, pressure and ultrasound can be used the attach the die to the package.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A523F-4984-CE96-58DA-2C1C0E4E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FDCEA-11D4-80ED-4BC7-5C2680A7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063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8824" y="506270"/>
            <a:ext cx="7556500" cy="539038"/>
          </a:xfrm>
        </p:spPr>
        <p:txBody>
          <a:bodyPr/>
          <a:lstStyle/>
          <a:p>
            <a:r>
              <a:rPr lang="da-DK" dirty="0"/>
              <a:t>The interposer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 integration of large arrays of DACs and connecting them to a photonic beamformer, we require an interposer</a:t>
            </a:r>
          </a:p>
          <a:p>
            <a:pPr marL="523875" lvl="2" indent="-342900"/>
            <a:r>
              <a:rPr lang="en-GB" dirty="0"/>
              <a:t>The DAC array is a 2D grid, whereas the beamformer is a 1D array. Implementing the DAC in a 1D array is possible in theory, but the cost of the silicon chips makes this unviable.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950" dirty="0"/>
              <a:t>An interposer is comparable to a PCB, but higher quality. At the TU/e we can produce single gold layer interposers on a glass substrate.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1950" dirty="0"/>
              <a:t>Compared to PCBs the interposer is much flatter. This allows for the use of flip chipping.</a:t>
            </a:r>
            <a:endParaRPr lang="en-GB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114426" y="4568400"/>
            <a:ext cx="7042149" cy="575100"/>
          </a:xfrm>
          <a:ln>
            <a:noFill/>
          </a:ln>
        </p:spPr>
        <p:txBody>
          <a:bodyPr/>
          <a:lstStyle/>
          <a:p>
            <a:r>
              <a:rPr lang="en-GB" dirty="0"/>
              <a:t>Timo Matray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16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07A0-B437-D344-938C-35B088DE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E3C65-9A31-5832-7008-8CDC8345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Characterization of interposer</a:t>
            </a:r>
          </a:p>
          <a:p>
            <a:pPr marL="523875" lvl="2" indent="-342900"/>
            <a:r>
              <a:rPr lang="en-US" dirty="0"/>
              <a:t>How do different production methods impact</a:t>
            </a:r>
          </a:p>
          <a:p>
            <a:pPr marL="702900" lvl="3" indent="-342900"/>
            <a:r>
              <a:rPr lang="en-US" dirty="0"/>
              <a:t>the interposers performance?</a:t>
            </a:r>
          </a:p>
          <a:p>
            <a:pPr marL="702900" lvl="3" indent="-342900"/>
            <a:r>
              <a:rPr lang="en-US" dirty="0"/>
              <a:t>the connection yield?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Flip chip</a:t>
            </a:r>
          </a:p>
          <a:p>
            <a:pPr marL="523875" lvl="2" indent="-342900"/>
            <a:r>
              <a:rPr lang="en-US" dirty="0"/>
              <a:t>What is the typical yield of the connections during flip chipping? </a:t>
            </a:r>
          </a:p>
          <a:p>
            <a:pPr marL="523875" lvl="2" indent="-342900"/>
            <a:r>
              <a:rPr lang="en-US" dirty="0"/>
              <a:t>What is the quality of the connections between the chip and interposer?</a:t>
            </a:r>
          </a:p>
          <a:p>
            <a:pPr marL="702900" lvl="3" indent="-342900"/>
            <a:r>
              <a:rPr lang="en-US" dirty="0"/>
              <a:t>DC resistance (statistical distribution?)</a:t>
            </a:r>
          </a:p>
          <a:p>
            <a:pPr marL="702900" lvl="3" indent="-342900"/>
            <a:r>
              <a:rPr lang="en-US" dirty="0"/>
              <a:t>Frequency 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152D-B915-4B38-3D7F-48160829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23B30-0796-924B-FBAF-D1F1BF5F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14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39254-92D0-76E5-0686-92F773C3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26C5-B4B2-A8A4-D724-EAB0B6B8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meetings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1F357-D640-CB19-58C2-E090EB71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BEP marketplace</a:t>
            </a:r>
          </a:p>
          <a:p>
            <a:pPr marL="523875" lvl="2" indent="-342900"/>
            <a:r>
              <a:rPr lang="en-US" dirty="0"/>
              <a:t>Code of conduct</a:t>
            </a:r>
          </a:p>
          <a:p>
            <a:pPr marL="523875" lvl="2" indent="-342900"/>
            <a:r>
              <a:rPr lang="en-US" dirty="0"/>
              <a:t>Initial planning		(PRV 52)</a:t>
            </a:r>
          </a:p>
          <a:p>
            <a:pPr marL="523875" lvl="2" indent="-342900"/>
            <a:r>
              <a:rPr lang="en-US" b="0" i="0" dirty="0">
                <a:solidFill>
                  <a:srgbClr val="000000"/>
                </a:solidFill>
                <a:effectLst/>
              </a:rPr>
              <a:t>Revised planning		(PRV 53)</a:t>
            </a:r>
          </a:p>
          <a:p>
            <a:pPr marL="523875" lvl="2" indent="-342900"/>
            <a:r>
              <a:rPr lang="en-US" b="0" i="0" dirty="0">
                <a:solidFill>
                  <a:srgbClr val="000000"/>
                </a:solidFill>
                <a:effectLst/>
              </a:rPr>
              <a:t>Intermediate Paper	(graded, but weight 0%)</a:t>
            </a:r>
            <a:endParaRPr lang="en-US" dirty="0">
              <a:solidFill>
                <a:srgbClr val="000000"/>
              </a:solidFill>
            </a:endParaRPr>
          </a:p>
          <a:p>
            <a:pPr marL="523875" lvl="2" indent="-342900"/>
            <a:r>
              <a:rPr lang="en-US" b="0" i="0" dirty="0">
                <a:solidFill>
                  <a:srgbClr val="000000"/>
                </a:solidFill>
                <a:effectLst/>
              </a:rPr>
              <a:t>Reflection report		(PRV43)</a:t>
            </a:r>
          </a:p>
          <a:p>
            <a:pPr marL="523875" lvl="2" indent="-342900"/>
            <a:r>
              <a:rPr lang="en-US" b="0" i="0" dirty="0">
                <a:solidFill>
                  <a:srgbClr val="000000"/>
                </a:solidFill>
                <a:effectLst/>
              </a:rPr>
              <a:t>Final paper		(PRV33)</a:t>
            </a:r>
          </a:p>
          <a:p>
            <a:pPr marL="523875" lvl="2" indent="-342900"/>
            <a:r>
              <a:rPr lang="en-US" dirty="0"/>
              <a:t>Presentation		(PRV23)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F92B6-91F4-5F8B-356A-C0D56A2D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54288-D141-4095-61A7-E643EEB9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9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CA57-CCBE-1100-C4F3-BBA3C254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and meetings – cont’d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6EB20-742D-817B-E343-B486D181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meetings with Timo, bi-weekly meetings with Marco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 drafts are possible and advised but not required.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Academic writing workshop	(PRV33)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skills session	(PRV63)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Please send your specific dates and deadlines to </a:t>
            </a:r>
            <a:r>
              <a:rPr lang="en-US" dirty="0">
                <a:hlinkClick r:id="rId2"/>
              </a:rPr>
              <a:t>t.m.matray@tue.nl</a:t>
            </a:r>
            <a:r>
              <a:rPr lang="en-US" dirty="0"/>
              <a:t>, as these change for each BEP project.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5D8B7-B9AF-8358-F825-DE5D8146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CE436-1CE8-CB6C-E7B9-D8D51419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8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E41C41-AFDC-E8FC-79B5-C0F30452B4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80896" y="1057749"/>
            <a:ext cx="2437860" cy="636458"/>
          </a:xfrm>
        </p:spPr>
        <p:txBody>
          <a:bodyPr/>
          <a:lstStyle/>
          <a:p>
            <a:pPr algn="ctr"/>
            <a:r>
              <a:rPr lang="en-US" b="1" dirty="0" err="1"/>
              <a:t>ir.</a:t>
            </a:r>
            <a:r>
              <a:rPr lang="en-US" b="1" dirty="0"/>
              <a:t> Timo Matray</a:t>
            </a:r>
          </a:p>
          <a:p>
            <a:pPr algn="ctr"/>
            <a:r>
              <a:rPr lang="en-US" dirty="0"/>
              <a:t>Assistant/daily supervisor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2"/>
              </a:rPr>
              <a:t>t.m.matray@tue.nl</a:t>
            </a:r>
            <a:endParaRPr lang="en-US" dirty="0"/>
          </a:p>
          <a:p>
            <a:pPr algn="ctr"/>
            <a:r>
              <a:rPr lang="en-US" dirty="0"/>
              <a:t>Flux 7.085</a:t>
            </a:r>
            <a:endParaRPr lang="en-NL" dirty="0"/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B476D026-D367-18D0-67E7-EA9FC1CD9CAF}"/>
              </a:ext>
            </a:extLst>
          </p:cNvPr>
          <p:cNvSpPr txBox="1">
            <a:spLocks/>
          </p:cNvSpPr>
          <p:nvPr/>
        </p:nvSpPr>
        <p:spPr>
          <a:xfrm>
            <a:off x="6223002" y="1061730"/>
            <a:ext cx="2084389" cy="636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/>
              <a:t>prof. Georgi Radulov</a:t>
            </a:r>
          </a:p>
          <a:p>
            <a:pPr algn="ctr"/>
            <a:r>
              <a:rPr lang="en-US"/>
              <a:t>Responsible supervisor</a:t>
            </a:r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endParaRPr lang="en-US"/>
          </a:p>
          <a:p>
            <a:pPr algn="ctr"/>
            <a:r>
              <a:rPr lang="en-US">
                <a:hlinkClick r:id="rId3"/>
              </a:rPr>
              <a:t>g.radulov@tue.nl</a:t>
            </a:r>
            <a:endParaRPr lang="en-US"/>
          </a:p>
          <a:p>
            <a:pPr algn="ctr"/>
            <a:r>
              <a:rPr lang="en-US"/>
              <a:t>Flux 7.089</a:t>
            </a:r>
            <a:endParaRPr lang="en-NL" dirty="0"/>
          </a:p>
        </p:txBody>
      </p:sp>
      <p:pic>
        <p:nvPicPr>
          <p:cNvPr id="28" name="Picture 2" descr="Georgi Radulov">
            <a:extLst>
              <a:ext uri="{FF2B5EF4-FFF2-40B4-BE49-F238E27FC236}">
                <a16:creationId xmlns:a16="http://schemas.microsoft.com/office/drawing/2014/main" id="{BA3A648B-AE1B-C22D-A9C3-F1DE4258E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r="3490"/>
          <a:stretch>
            <a:fillRect/>
          </a:stretch>
        </p:blipFill>
        <p:spPr bwMode="auto">
          <a:xfrm>
            <a:off x="6543777" y="1694273"/>
            <a:ext cx="1439666" cy="181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A4BB89-6984-79F2-6A39-829343BF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26066-4EEB-4386-848A-3782413E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E2305-6CBD-DDA4-AA97-5E5C0A69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5E9BC-1E51-5B74-E7AA-1AF0A56890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90913" y="1057749"/>
            <a:ext cx="2084389" cy="636458"/>
          </a:xfrm>
        </p:spPr>
        <p:txBody>
          <a:bodyPr/>
          <a:lstStyle/>
          <a:p>
            <a:pPr algn="ctr"/>
            <a:r>
              <a:rPr lang="en-US" b="1" dirty="0"/>
              <a:t>prof. Marco Fattori</a:t>
            </a:r>
          </a:p>
          <a:p>
            <a:pPr algn="ctr"/>
            <a:r>
              <a:rPr lang="en-US" dirty="0"/>
              <a:t>Assistant supervisor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hlinkClick r:id="rId5"/>
              </a:rPr>
              <a:t>m.fattori@tue.nl</a:t>
            </a:r>
            <a:endParaRPr lang="en-US" dirty="0"/>
          </a:p>
          <a:p>
            <a:pPr algn="ctr"/>
            <a:r>
              <a:rPr lang="en-US" dirty="0"/>
              <a:t>Flux 7.096</a:t>
            </a:r>
            <a:endParaRPr lang="en-NL" dirty="0"/>
          </a:p>
        </p:txBody>
      </p:sp>
      <p:pic>
        <p:nvPicPr>
          <p:cNvPr id="13" name="Picture Placeholder 12" descr="A person in a suit&#10;&#10;AI-generated content may be incorrect.">
            <a:extLst>
              <a:ext uri="{FF2B5EF4-FFF2-40B4-BE49-F238E27FC236}">
                <a16:creationId xmlns:a16="http://schemas.microsoft.com/office/drawing/2014/main" id="{EC176DAA-B21F-02AC-280C-255CCE0E9BB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8" r="10248"/>
          <a:stretch>
            <a:fillRect/>
          </a:stretch>
        </p:blipFill>
        <p:spPr>
          <a:xfrm>
            <a:off x="1081580" y="1694207"/>
            <a:ext cx="1439666" cy="181051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631C49-B70E-9ED4-D5D6-CC61355D1952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" r="3490"/>
          <a:stretch>
            <a:fillRect/>
          </a:stretch>
        </p:blipFill>
        <p:spPr bwMode="auto">
          <a:xfrm>
            <a:off x="3811688" y="1694207"/>
            <a:ext cx="1439666" cy="181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9E970C5-40A2-AC06-BB32-3145A82D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NL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697823-3A47-1A38-0924-497033C1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J. Jordan, "Gold stud bump in flip-chip applications," 27th Annual IEEE/SEMI International Electronics Manufacturing Technology Symposium, San Jose, CA, USA, 2002, pp. 110-114, </a:t>
            </a:r>
            <a:r>
              <a:rPr lang="en-US" dirty="0" err="1"/>
              <a:t>doi</a:t>
            </a:r>
            <a:r>
              <a:rPr lang="en-US" dirty="0"/>
              <a:t>: 10.1109/IEMT.2002.1032735.</a:t>
            </a:r>
            <a:endParaRPr lang="en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51365-EC6F-9706-8476-0019FA70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Timo Matray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8004B-4FAA-50F9-F1B5-A6B4401A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4BDB0-F4EA-4DD6-8281-CCE2440D0CE0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77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CD6BA0C-4AB6-493D-A9BF-1894E7C23DB8}" vid="{34B09DF8-D299-4EF6-A302-B0A5D87DC4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huisstijl</Template>
  <TotalTime>180</TotalTime>
  <Words>546</Words>
  <Application>Microsoft Office PowerPoint</Application>
  <PresentationFormat>On-screen Show (16:9)</PresentationFormat>
  <Paragraphs>105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Kantoorthema</vt:lpstr>
      <vt:lpstr>BEP Daniel Tyukov 2024-2025 B</vt:lpstr>
      <vt:lpstr>Flip chip technology [1]</vt:lpstr>
      <vt:lpstr>The gold bumps</vt:lpstr>
      <vt:lpstr>The interposer</vt:lpstr>
      <vt:lpstr>Objectives</vt:lpstr>
      <vt:lpstr>Deliverables and meetings</vt:lpstr>
      <vt:lpstr>Deliverables and meetings – cont’d</vt:lpstr>
      <vt:lpstr>Contact info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Matray, Timo</dc:creator>
  <cp:lastModifiedBy>Matray, Timo</cp:lastModifiedBy>
  <cp:revision>1</cp:revision>
  <dcterms:created xsi:type="dcterms:W3CDTF">2025-02-10T10:16:05Z</dcterms:created>
  <dcterms:modified xsi:type="dcterms:W3CDTF">2025-02-10T13:16:49Z</dcterms:modified>
</cp:coreProperties>
</file>