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3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4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8FDB-431D-474A-A737-42579A0BC199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621" y="3794543"/>
            <a:ext cx="9144000" cy="1655762"/>
          </a:xfrm>
        </p:spPr>
        <p:txBody>
          <a:bodyPr>
            <a:normAutofit/>
          </a:bodyPr>
          <a:lstStyle/>
          <a:p>
            <a:r>
              <a:rPr lang="nl-NL" sz="4000" b="1" dirty="0"/>
              <a:t>s</a:t>
            </a:r>
            <a:r>
              <a:rPr lang="nl-NL" sz="4000" b="1" dirty="0" smtClean="0"/>
              <a:t>trings</a:t>
            </a:r>
          </a:p>
          <a:p>
            <a:r>
              <a:rPr lang="nl-NL" sz="4000" b="1" dirty="0" smtClean="0"/>
              <a:t>arrays</a:t>
            </a:r>
            <a:endParaRPr lang="nl-NL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9787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containing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key</a:t>
            </a:r>
            <a:r>
              <a:rPr lang="nl-NL" sz="2400" b="1" dirty="0" smtClean="0"/>
              <a:t> of MAX_MESSAGE_LEN </a:t>
            </a:r>
            <a:r>
              <a:rPr lang="nl-NL" sz="2400" b="1" dirty="0" err="1" smtClean="0"/>
              <a:t>characters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8" y="1652337"/>
            <a:ext cx="3958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#</a:t>
            </a:r>
            <a:r>
              <a:rPr lang="nl-NL" dirty="0" err="1" smtClean="0"/>
              <a:t>define</a:t>
            </a:r>
            <a:r>
              <a:rPr lang="nl-NL" dirty="0" smtClean="0"/>
              <a:t>  MAX_MESSAGE_LEN  </a:t>
            </a:r>
            <a:r>
              <a:rPr lang="nl-NL" dirty="0" smtClean="0"/>
              <a:t>3</a:t>
            </a:r>
            <a:endParaRPr lang="nl-NL" dirty="0" smtClean="0"/>
          </a:p>
          <a:p>
            <a:r>
              <a:rPr lang="nl-NL" dirty="0"/>
              <a:t>#</a:t>
            </a:r>
            <a:r>
              <a:rPr lang="nl-NL" dirty="0" err="1"/>
              <a:t>define</a:t>
            </a:r>
            <a:r>
              <a:rPr lang="nl-NL" dirty="0"/>
              <a:t>  ALPHABET_START_CHAR  'a'</a:t>
            </a:r>
          </a:p>
          <a:p>
            <a:r>
              <a:rPr lang="nl-NL" dirty="0"/>
              <a:t>#</a:t>
            </a:r>
            <a:r>
              <a:rPr lang="nl-NL" dirty="0" err="1"/>
              <a:t>define</a:t>
            </a:r>
            <a:r>
              <a:rPr lang="nl-NL" dirty="0"/>
              <a:t>  ALPHABET_END_CHAR  'c' </a:t>
            </a:r>
          </a:p>
          <a:p>
            <a:endParaRPr lang="nl-NL" dirty="0"/>
          </a:p>
          <a:p>
            <a:r>
              <a:rPr lang="nl-NL" dirty="0" err="1" smtClean="0"/>
              <a:t>char</a:t>
            </a:r>
            <a:r>
              <a:rPr lang="nl-NL" dirty="0" smtClean="0"/>
              <a:t> m[MAX_MESSAGE_LEN + 1];</a:t>
            </a:r>
          </a:p>
          <a:p>
            <a:endParaRPr lang="nl-NL" dirty="0" smtClean="0"/>
          </a:p>
          <a:p>
            <a:r>
              <a:rPr lang="nl-NL" dirty="0"/>
              <a:t>m</a:t>
            </a:r>
            <a:r>
              <a:rPr lang="nl-NL" dirty="0" smtClean="0"/>
              <a:t>[0</a:t>
            </a:r>
            <a:r>
              <a:rPr lang="nl-NL" dirty="0"/>
              <a:t>] = </a:t>
            </a:r>
            <a:r>
              <a:rPr lang="nl-NL" dirty="0" smtClean="0"/>
              <a:t>'a</a:t>
            </a:r>
            <a:r>
              <a:rPr lang="nl-NL" dirty="0"/>
              <a:t>';</a:t>
            </a:r>
            <a:endParaRPr lang="nl-NL" dirty="0" smtClean="0"/>
          </a:p>
          <a:p>
            <a:r>
              <a:rPr lang="nl-NL" dirty="0" smtClean="0"/>
              <a:t>m[1] </a:t>
            </a:r>
            <a:r>
              <a:rPr lang="nl-NL" dirty="0"/>
              <a:t>= </a:t>
            </a:r>
            <a:r>
              <a:rPr lang="nl-NL" dirty="0"/>
              <a:t>'</a:t>
            </a:r>
            <a:r>
              <a:rPr lang="nl-NL" dirty="0" smtClean="0"/>
              <a:t>b</a:t>
            </a:r>
            <a:r>
              <a:rPr lang="nl-NL" dirty="0"/>
              <a:t>';</a:t>
            </a:r>
            <a:endParaRPr lang="nl-NL" dirty="0"/>
          </a:p>
          <a:p>
            <a:r>
              <a:rPr lang="nl-NL" dirty="0"/>
              <a:t>m</a:t>
            </a:r>
            <a:r>
              <a:rPr lang="nl-NL" dirty="0" smtClean="0"/>
              <a:t>[2] </a:t>
            </a:r>
            <a:r>
              <a:rPr lang="nl-NL" dirty="0"/>
              <a:t>= </a:t>
            </a:r>
            <a:r>
              <a:rPr lang="nl-NL" dirty="0" smtClean="0"/>
              <a:t>'b</a:t>
            </a:r>
            <a:r>
              <a:rPr lang="nl-NL" dirty="0"/>
              <a:t>';</a:t>
            </a:r>
            <a:endParaRPr lang="nl-NL" dirty="0" smtClean="0"/>
          </a:p>
          <a:p>
            <a:r>
              <a:rPr lang="nl-NL" dirty="0" smtClean="0"/>
              <a:t>m[3] </a:t>
            </a:r>
            <a:r>
              <a:rPr lang="nl-NL" dirty="0"/>
              <a:t>= </a:t>
            </a:r>
            <a:r>
              <a:rPr lang="nl-NL" dirty="0"/>
              <a:t>'\0';</a:t>
            </a:r>
            <a:endParaRPr lang="nl-NL" dirty="0" smtClean="0"/>
          </a:p>
          <a:p>
            <a:endParaRPr lang="nl-NL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6480000" y="2160000"/>
            <a:ext cx="3437685" cy="1433665"/>
            <a:chOff x="5328315" y="2160000"/>
            <a:chExt cx="3437685" cy="1433665"/>
          </a:xfrm>
        </p:grpSpPr>
        <p:sp>
          <p:nvSpPr>
            <p:cNvPr id="26" name="TextBox 25"/>
            <p:cNvSpPr txBox="1"/>
            <p:nvPr/>
          </p:nvSpPr>
          <p:spPr>
            <a:xfrm>
              <a:off x="5328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20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8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4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32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2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18000" y="2160000"/>
              <a:ext cx="2448000" cy="540000"/>
              <a:chOff x="5400000" y="2160000"/>
              <a:chExt cx="2448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562484" y="5675426"/>
            <a:ext cx="370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abc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484" y="5033487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will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be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next </a:t>
            </a:r>
            <a:r>
              <a:rPr lang="nl-NL" sz="2000" b="1" dirty="0" err="1" smtClean="0"/>
              <a:t>generated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key</a:t>
            </a:r>
            <a:r>
              <a:rPr lang="nl-NL" sz="2000" b="1" dirty="0" smtClean="0"/>
              <a:t>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350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containing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key</a:t>
            </a:r>
            <a:r>
              <a:rPr lang="nl-NL" sz="2400" b="1" dirty="0" smtClean="0"/>
              <a:t> of MAX_MESSAGE_LEN </a:t>
            </a:r>
            <a:r>
              <a:rPr lang="nl-NL" sz="2400" b="1" dirty="0" err="1" smtClean="0"/>
              <a:t>characters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8" y="1527736"/>
            <a:ext cx="3958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char</a:t>
            </a:r>
            <a:r>
              <a:rPr lang="nl-NL" dirty="0" smtClean="0"/>
              <a:t> m[MAX_MESSAGE_LEN + 1];</a:t>
            </a:r>
          </a:p>
          <a:p>
            <a:endParaRPr lang="nl-NL" dirty="0" smtClean="0"/>
          </a:p>
          <a:p>
            <a:r>
              <a:rPr lang="nl-NL" dirty="0"/>
              <a:t>m[0] = 'a';</a:t>
            </a:r>
          </a:p>
          <a:p>
            <a:r>
              <a:rPr lang="nl-NL" dirty="0"/>
              <a:t>m[1] = 'b';</a:t>
            </a:r>
          </a:p>
          <a:p>
            <a:r>
              <a:rPr lang="nl-NL" dirty="0"/>
              <a:t>m[2] = 'b';</a:t>
            </a:r>
          </a:p>
          <a:p>
            <a:r>
              <a:rPr lang="nl-NL" dirty="0"/>
              <a:t>m[3] = '\0';</a:t>
            </a:r>
          </a:p>
          <a:p>
            <a:endParaRPr lang="nl-NL" dirty="0"/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m[2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] =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'c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';</a:t>
            </a:r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[2]++;</a:t>
            </a:r>
          </a:p>
          <a:p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("%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s\n",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m);</a:t>
            </a:r>
          </a:p>
          <a:p>
            <a:endParaRPr lang="nl-NL" dirty="0" smtClean="0"/>
          </a:p>
          <a:p>
            <a:endParaRPr lang="nl-NL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62484" y="5675426"/>
            <a:ext cx="370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 smtClean="0"/>
              <a:t>abd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62484" y="5021000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print statement?</a:t>
            </a:r>
            <a:endParaRPr lang="en-US" sz="20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6480000" y="2160000"/>
            <a:ext cx="3437685" cy="1433665"/>
            <a:chOff x="5328315" y="2160000"/>
            <a:chExt cx="3437685" cy="1433665"/>
          </a:xfrm>
        </p:grpSpPr>
        <p:sp>
          <p:nvSpPr>
            <p:cNvPr id="47" name="TextBox 46"/>
            <p:cNvSpPr txBox="1"/>
            <p:nvPr/>
          </p:nvSpPr>
          <p:spPr>
            <a:xfrm>
              <a:off x="5328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20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08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244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32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2</a:t>
              </a:r>
              <a:endParaRPr lang="en-US" sz="2400" b="1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318000" y="2160000"/>
              <a:ext cx="2448000" cy="540000"/>
              <a:chOff x="5400000" y="2160000"/>
              <a:chExt cx="2448000" cy="540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6480000" y="3132000"/>
            <a:ext cx="3437685" cy="1433665"/>
            <a:chOff x="5328315" y="2160000"/>
            <a:chExt cx="3437685" cy="1433665"/>
          </a:xfrm>
        </p:grpSpPr>
        <p:sp>
          <p:nvSpPr>
            <p:cNvPr id="58" name="TextBox 57"/>
            <p:cNvSpPr txBox="1"/>
            <p:nvPr/>
          </p:nvSpPr>
          <p:spPr>
            <a:xfrm>
              <a:off x="5328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20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08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244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32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2</a:t>
              </a:r>
              <a:endParaRPr lang="en-US" sz="2400" b="1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318000" y="2160000"/>
              <a:ext cx="2448000" cy="540000"/>
              <a:chOff x="5400000" y="2160000"/>
              <a:chExt cx="2448000" cy="540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c</a:t>
                </a:r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95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containing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key</a:t>
            </a:r>
            <a:r>
              <a:rPr lang="nl-NL" sz="2400" b="1" dirty="0" smtClean="0"/>
              <a:t> of MAX_MESSAGE_LEN </a:t>
            </a:r>
            <a:r>
              <a:rPr lang="nl-NL" sz="2400" b="1" dirty="0" err="1" smtClean="0"/>
              <a:t>characters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8" y="1527736"/>
            <a:ext cx="3958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#</a:t>
            </a:r>
            <a:r>
              <a:rPr lang="nl-NL" dirty="0" err="1"/>
              <a:t>define</a:t>
            </a:r>
            <a:r>
              <a:rPr lang="nl-NL" dirty="0"/>
              <a:t>  MAX_MESSAGE_LEN  </a:t>
            </a:r>
            <a:r>
              <a:rPr lang="nl-NL" dirty="0" smtClean="0"/>
              <a:t>3</a:t>
            </a:r>
          </a:p>
          <a:p>
            <a:endParaRPr lang="nl-NL" dirty="0"/>
          </a:p>
          <a:p>
            <a:r>
              <a:rPr lang="nl-NL" dirty="0" err="1" smtClean="0"/>
              <a:t>char</a:t>
            </a:r>
            <a:r>
              <a:rPr lang="nl-NL" dirty="0" smtClean="0"/>
              <a:t> </a:t>
            </a:r>
            <a:r>
              <a:rPr lang="nl-NL" dirty="0" smtClean="0"/>
              <a:t>m[MAX_MESSAGE_LEN + 1];</a:t>
            </a:r>
          </a:p>
          <a:p>
            <a:endParaRPr lang="nl-NL" dirty="0" smtClean="0"/>
          </a:p>
          <a:p>
            <a:r>
              <a:rPr lang="nl-NL" dirty="0"/>
              <a:t>m[0] = 'a';</a:t>
            </a:r>
          </a:p>
          <a:p>
            <a:r>
              <a:rPr lang="nl-NL" dirty="0"/>
              <a:t>m[1] = 'b';</a:t>
            </a:r>
          </a:p>
          <a:p>
            <a:r>
              <a:rPr lang="nl-NL" dirty="0"/>
              <a:t>m[2] = 'b';</a:t>
            </a:r>
          </a:p>
          <a:p>
            <a:r>
              <a:rPr lang="nl-NL" dirty="0"/>
              <a:t>m[3] = '\0';</a:t>
            </a:r>
          </a:p>
          <a:p>
            <a:endParaRPr lang="nl-NL" dirty="0"/>
          </a:p>
          <a:p>
            <a:r>
              <a:rPr lang="nl-NL" dirty="0"/>
              <a:t>m[2] = 'c';</a:t>
            </a:r>
          </a:p>
          <a:p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2484" y="5675426"/>
            <a:ext cx="370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 smtClean="0"/>
              <a:t>ac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26547" y="4909631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will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be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next </a:t>
            </a:r>
            <a:r>
              <a:rPr lang="nl-NL" sz="2000" b="1" dirty="0" err="1" smtClean="0"/>
              <a:t>generated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key</a:t>
            </a:r>
            <a:r>
              <a:rPr lang="nl-NL" sz="2000" b="1" dirty="0" smtClean="0"/>
              <a:t>?</a:t>
            </a:r>
            <a:endParaRPr lang="en-US" sz="20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480000" y="2160000"/>
            <a:ext cx="3437685" cy="1433665"/>
            <a:chOff x="5328315" y="2160000"/>
            <a:chExt cx="3437685" cy="1433665"/>
          </a:xfrm>
        </p:grpSpPr>
        <p:sp>
          <p:nvSpPr>
            <p:cNvPr id="23" name="TextBox 22"/>
            <p:cNvSpPr txBox="1"/>
            <p:nvPr/>
          </p:nvSpPr>
          <p:spPr>
            <a:xfrm>
              <a:off x="5328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0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08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244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32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2</a:t>
              </a:r>
              <a:endParaRPr lang="en-US" sz="2400" b="1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318000" y="2160000"/>
              <a:ext cx="2448000" cy="540000"/>
              <a:chOff x="5400000" y="2160000"/>
              <a:chExt cx="2448000" cy="5400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c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6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containing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key</a:t>
            </a:r>
            <a:r>
              <a:rPr lang="nl-NL" sz="2400" b="1" dirty="0" smtClean="0"/>
              <a:t> of MAX_MESSAGE_LEN </a:t>
            </a:r>
            <a:r>
              <a:rPr lang="nl-NL" sz="2400" b="1" dirty="0" err="1" smtClean="0"/>
              <a:t>characters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7" y="1527737"/>
            <a:ext cx="3995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char</a:t>
            </a:r>
            <a:r>
              <a:rPr lang="nl-NL" dirty="0" smtClean="0"/>
              <a:t> m[MAX_MESSAGE_LEN + 1];</a:t>
            </a:r>
          </a:p>
          <a:p>
            <a:endParaRPr lang="nl-NL" dirty="0" smtClean="0"/>
          </a:p>
          <a:p>
            <a:r>
              <a:rPr lang="nl-NL" dirty="0"/>
              <a:t>m[0] = 'a';</a:t>
            </a:r>
          </a:p>
          <a:p>
            <a:r>
              <a:rPr lang="nl-NL" dirty="0"/>
              <a:t>m[1] = 'b';</a:t>
            </a:r>
          </a:p>
          <a:p>
            <a:r>
              <a:rPr lang="nl-NL" dirty="0" smtClean="0"/>
              <a:t>m[2] </a:t>
            </a:r>
            <a:r>
              <a:rPr lang="nl-NL" dirty="0"/>
              <a:t>= </a:t>
            </a:r>
            <a:r>
              <a:rPr lang="nl-NL" dirty="0" smtClean="0"/>
              <a:t>'c';</a:t>
            </a:r>
            <a:endParaRPr lang="nl-NL" dirty="0"/>
          </a:p>
          <a:p>
            <a:r>
              <a:rPr lang="nl-NL" dirty="0" smtClean="0"/>
              <a:t>m[3</a:t>
            </a:r>
            <a:r>
              <a:rPr lang="nl-NL" dirty="0"/>
              <a:t>] = '\0';</a:t>
            </a:r>
          </a:p>
          <a:p>
            <a:endParaRPr lang="nl-NL" dirty="0"/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m[1]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= 'c';</a:t>
            </a:r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m[2]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= '\0';</a:t>
            </a:r>
          </a:p>
          <a:p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("%s\n", m);</a:t>
            </a:r>
          </a:p>
          <a:p>
            <a:endParaRPr lang="nl-NL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6480000" y="2160000"/>
            <a:ext cx="3437685" cy="1433665"/>
            <a:chOff x="5328315" y="2160000"/>
            <a:chExt cx="3437685" cy="1433665"/>
          </a:xfrm>
        </p:grpSpPr>
        <p:sp>
          <p:nvSpPr>
            <p:cNvPr id="36" name="TextBox 35"/>
            <p:cNvSpPr txBox="1"/>
            <p:nvPr/>
          </p:nvSpPr>
          <p:spPr>
            <a:xfrm>
              <a:off x="5328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20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08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44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2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2</a:t>
              </a:r>
              <a:endParaRPr lang="en-US" sz="2400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318000" y="2160000"/>
              <a:ext cx="2448000" cy="540000"/>
              <a:chOff x="5400000" y="2160000"/>
              <a:chExt cx="2448000" cy="540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c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480000" y="3132000"/>
            <a:ext cx="3437685" cy="1433665"/>
            <a:chOff x="5328315" y="2160000"/>
            <a:chExt cx="3437685" cy="1433665"/>
          </a:xfrm>
        </p:grpSpPr>
        <p:sp>
          <p:nvSpPr>
            <p:cNvPr id="56" name="TextBox 55"/>
            <p:cNvSpPr txBox="1"/>
            <p:nvPr/>
          </p:nvSpPr>
          <p:spPr>
            <a:xfrm>
              <a:off x="5328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20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08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44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32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2</a:t>
              </a:r>
              <a:endParaRPr lang="en-US" sz="2400" b="1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318000" y="2160000"/>
              <a:ext cx="2448000" cy="540000"/>
              <a:chOff x="5400000" y="2160000"/>
              <a:chExt cx="2448000" cy="540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c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53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containing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key</a:t>
            </a:r>
            <a:r>
              <a:rPr lang="nl-NL" sz="2400" b="1" dirty="0" smtClean="0"/>
              <a:t> of MAX_MESSAGE_LEN </a:t>
            </a:r>
            <a:r>
              <a:rPr lang="nl-NL" sz="2400" b="1" dirty="0" err="1" smtClean="0"/>
              <a:t>characters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7" y="1495653"/>
            <a:ext cx="45004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char</a:t>
            </a:r>
            <a:r>
              <a:rPr lang="nl-NL" dirty="0" smtClean="0"/>
              <a:t> m[MAX_MESSAGE_LEN + 1];</a:t>
            </a:r>
          </a:p>
          <a:p>
            <a:r>
              <a:rPr lang="nl-NL" dirty="0" smtClean="0"/>
              <a:t>m[0</a:t>
            </a:r>
            <a:r>
              <a:rPr lang="nl-NL" dirty="0"/>
              <a:t>] = 'a';</a:t>
            </a:r>
          </a:p>
          <a:p>
            <a:r>
              <a:rPr lang="nl-NL" dirty="0"/>
              <a:t>m[1] = 'b';</a:t>
            </a:r>
          </a:p>
          <a:p>
            <a:r>
              <a:rPr lang="nl-NL" dirty="0" smtClean="0"/>
              <a:t>m[2] </a:t>
            </a:r>
            <a:r>
              <a:rPr lang="nl-NL" dirty="0"/>
              <a:t>= </a:t>
            </a:r>
            <a:r>
              <a:rPr lang="nl-NL" dirty="0" smtClean="0"/>
              <a:t>'c';</a:t>
            </a:r>
            <a:endParaRPr lang="nl-NL" dirty="0"/>
          </a:p>
          <a:p>
            <a:r>
              <a:rPr lang="nl-NL" dirty="0"/>
              <a:t>m[3] = '\0';</a:t>
            </a:r>
          </a:p>
          <a:p>
            <a:endParaRPr lang="nl-NL" dirty="0" smtClean="0"/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int 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strlen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(m) - 1;</a:t>
            </a:r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(m[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] == ALPHABET_END_CHAR)</a:t>
            </a:r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+ 1 == MAX_MESSAGE_LEN)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  { 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       m[mlen-1]++;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      m[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len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'\0';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("%s\n", m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  }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//    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What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do in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situation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  }</a:t>
            </a:r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480000" y="2160000"/>
            <a:ext cx="3437685" cy="1433665"/>
            <a:chOff x="5328315" y="2160000"/>
            <a:chExt cx="3437685" cy="1433665"/>
          </a:xfrm>
        </p:grpSpPr>
        <p:sp>
          <p:nvSpPr>
            <p:cNvPr id="36" name="TextBox 35"/>
            <p:cNvSpPr txBox="1"/>
            <p:nvPr/>
          </p:nvSpPr>
          <p:spPr>
            <a:xfrm>
              <a:off x="5328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20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08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44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632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2</a:t>
              </a:r>
              <a:endParaRPr lang="en-US" sz="2400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318000" y="2160000"/>
              <a:ext cx="2448000" cy="540000"/>
              <a:chOff x="5400000" y="2160000"/>
              <a:chExt cx="2448000" cy="5400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c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6480000" y="3132000"/>
            <a:ext cx="3437685" cy="1433665"/>
            <a:chOff x="5328315" y="2160000"/>
            <a:chExt cx="3437685" cy="1433665"/>
          </a:xfrm>
        </p:grpSpPr>
        <p:sp>
          <p:nvSpPr>
            <p:cNvPr id="56" name="TextBox 55"/>
            <p:cNvSpPr txBox="1"/>
            <p:nvPr/>
          </p:nvSpPr>
          <p:spPr>
            <a:xfrm>
              <a:off x="5328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m</a:t>
              </a:r>
              <a:endParaRPr lang="en-US" sz="24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20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08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44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32000" y="3132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2</a:t>
              </a:r>
              <a:endParaRPr lang="en-US" sz="2400" b="1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318000" y="2160000"/>
              <a:ext cx="2448000" cy="540000"/>
              <a:chOff x="5400000" y="2160000"/>
              <a:chExt cx="2448000" cy="540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c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schedule practical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098950"/>
              </p:ext>
            </p:extLst>
          </p:nvPr>
        </p:nvGraphicFramePr>
        <p:xfrm>
          <a:off x="1981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Wed afternoon (7+8)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Fri morning (3+4)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Linux, C helloworld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pointers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explain</a:t>
                      </a:r>
                      <a:r>
                        <a:rPr lang="en-US" sz="2400" baseline="0" dirty="0" smtClean="0"/>
                        <a:t> assignment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</a:t>
                      </a:r>
                      <a:r>
                        <a:rPr lang="en-US" sz="2400" dirty="0" err="1" smtClean="0"/>
                        <a:t>structs</a:t>
                      </a:r>
                      <a:r>
                        <a:rPr lang="en-US" sz="2400" dirty="0" smtClean="0"/>
                        <a:t> + memory </a:t>
                      </a:r>
                      <a:r>
                        <a:rPr lang="en-US" sz="2400" dirty="0" err="1" smtClean="0"/>
                        <a:t>alloc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strings + arrays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explain</a:t>
                      </a:r>
                      <a:r>
                        <a:rPr lang="en-US" sz="2400" baseline="0" dirty="0" smtClean="0"/>
                        <a:t> assignment 2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bit operations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explain</a:t>
                      </a:r>
                      <a:r>
                        <a:rPr lang="en-US" sz="2400" baseline="0" dirty="0" smtClean="0"/>
                        <a:t> assignment 3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75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en-US" b="1" dirty="0" smtClean="0"/>
              <a:t>arning about use of </a:t>
            </a:r>
            <a:r>
              <a:rPr lang="en-US" b="1" dirty="0" err="1" smtClean="0"/>
              <a:t>printf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14149"/>
            <a:ext cx="7239000" cy="2057400"/>
          </a:xfr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printf ("value of i: %d", i);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printf ("current state: %d", state);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26895" y="3777916"/>
            <a:ext cx="7239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printf ("value of i: %d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i);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printf ("current state: %d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state);</a:t>
            </a:r>
          </a:p>
        </p:txBody>
      </p:sp>
    </p:spTree>
    <p:extLst>
      <p:ext uri="{BB962C8B-B14F-4D97-AF65-F5344CB8AC3E}">
        <p14:creationId xmlns:p14="http://schemas.microsoft.com/office/powerpoint/2010/main" val="326549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can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seen</a:t>
            </a:r>
            <a:r>
              <a:rPr lang="nl-NL" sz="2400" b="1" dirty="0" smtClean="0"/>
              <a:t> as a </a:t>
            </a:r>
            <a:r>
              <a:rPr lang="nl-NL" sz="2400" b="1" dirty="0" err="1" smtClean="0"/>
              <a:t>character</a:t>
            </a:r>
            <a:r>
              <a:rPr lang="nl-NL" sz="2400" b="1" dirty="0" smtClean="0"/>
              <a:t> array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8" y="1652337"/>
            <a:ext cx="2277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 </a:t>
            </a:r>
            <a:r>
              <a:rPr lang="nl-NL" dirty="0" err="1"/>
              <a:t>char</a:t>
            </a:r>
            <a:r>
              <a:rPr lang="nl-NL" dirty="0"/>
              <a:t> s[10];</a:t>
            </a:r>
          </a:p>
          <a:p>
            <a:endParaRPr lang="nl-NL" dirty="0"/>
          </a:p>
          <a:p>
            <a:r>
              <a:rPr lang="nl-NL" dirty="0" smtClean="0"/>
              <a:t>s[0</a:t>
            </a:r>
            <a:r>
              <a:rPr lang="nl-NL" dirty="0"/>
              <a:t>] = 'h';</a:t>
            </a:r>
          </a:p>
          <a:p>
            <a:r>
              <a:rPr lang="nl-NL" dirty="0" smtClean="0"/>
              <a:t>s[1</a:t>
            </a:r>
            <a:r>
              <a:rPr lang="nl-NL" dirty="0"/>
              <a:t>] = 'e';</a:t>
            </a:r>
          </a:p>
          <a:p>
            <a:r>
              <a:rPr lang="nl-NL" dirty="0" smtClean="0"/>
              <a:t>s[2</a:t>
            </a:r>
            <a:r>
              <a:rPr lang="nl-NL" dirty="0"/>
              <a:t>] = 'l';</a:t>
            </a:r>
          </a:p>
          <a:p>
            <a:r>
              <a:rPr lang="nl-NL" dirty="0" smtClean="0"/>
              <a:t>s[3</a:t>
            </a:r>
            <a:r>
              <a:rPr lang="nl-NL" dirty="0"/>
              <a:t>] = 'l';</a:t>
            </a:r>
          </a:p>
          <a:p>
            <a:r>
              <a:rPr lang="nl-NL" dirty="0" smtClean="0"/>
              <a:t>s[4</a:t>
            </a:r>
            <a:r>
              <a:rPr lang="nl-NL" dirty="0"/>
              <a:t>] = 'o';</a:t>
            </a:r>
          </a:p>
          <a:p>
            <a:r>
              <a:rPr lang="nl-NL" dirty="0" smtClean="0"/>
              <a:t>s[5</a:t>
            </a:r>
            <a:r>
              <a:rPr lang="nl-NL" dirty="0"/>
              <a:t>] = '\0';</a:t>
            </a:r>
          </a:p>
          <a:p>
            <a:endParaRPr lang="nl-NL" dirty="0"/>
          </a:p>
          <a:p>
            <a:r>
              <a:rPr lang="nl-NL" dirty="0" err="1" smtClean="0"/>
              <a:t>printf</a:t>
            </a:r>
            <a:r>
              <a:rPr lang="nl-NL" dirty="0"/>
              <a:t>("%s\n", s);</a:t>
            </a:r>
          </a:p>
          <a:p>
            <a:r>
              <a:rPr lang="nl-NL" dirty="0"/>
              <a:t> 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4410315" y="2160000"/>
            <a:ext cx="7109685" cy="1454997"/>
            <a:chOff x="4410315" y="2160000"/>
            <a:chExt cx="7109685" cy="1454997"/>
          </a:xfrm>
        </p:grpSpPr>
        <p:sp>
          <p:nvSpPr>
            <p:cNvPr id="26" name="TextBox 25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s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h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e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l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l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o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562484" y="5675426"/>
            <a:ext cx="370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 smtClean="0"/>
              <a:t>hello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484" y="5033487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print statement?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72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can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seen</a:t>
            </a:r>
            <a:r>
              <a:rPr lang="nl-NL" sz="2400" b="1" dirty="0" smtClean="0"/>
              <a:t> as a </a:t>
            </a:r>
            <a:r>
              <a:rPr lang="nl-NL" sz="2400" b="1" dirty="0" err="1" smtClean="0"/>
              <a:t>character</a:t>
            </a:r>
            <a:r>
              <a:rPr lang="nl-NL" sz="2400" b="1" dirty="0" smtClean="0"/>
              <a:t> array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8" y="1652337"/>
            <a:ext cx="2277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char</a:t>
            </a:r>
            <a:r>
              <a:rPr lang="nl-NL" dirty="0"/>
              <a:t> s[10];</a:t>
            </a:r>
          </a:p>
          <a:p>
            <a:endParaRPr lang="nl-NL" dirty="0"/>
          </a:p>
          <a:p>
            <a:r>
              <a:rPr lang="nl-NL" dirty="0" smtClean="0"/>
              <a:t>s[0</a:t>
            </a:r>
            <a:r>
              <a:rPr lang="nl-NL" dirty="0"/>
              <a:t>] = 'h';</a:t>
            </a:r>
          </a:p>
          <a:p>
            <a:r>
              <a:rPr lang="nl-NL" dirty="0" smtClean="0"/>
              <a:t>s[1</a:t>
            </a:r>
            <a:r>
              <a:rPr lang="nl-NL" dirty="0"/>
              <a:t>] = 'e';</a:t>
            </a:r>
          </a:p>
          <a:p>
            <a:r>
              <a:rPr lang="nl-NL" dirty="0" smtClean="0"/>
              <a:t>s[2</a:t>
            </a:r>
            <a:r>
              <a:rPr lang="nl-NL" dirty="0"/>
              <a:t>] = 'l';</a:t>
            </a:r>
          </a:p>
          <a:p>
            <a:r>
              <a:rPr lang="nl-NL" dirty="0" smtClean="0"/>
              <a:t>s[3</a:t>
            </a:r>
            <a:r>
              <a:rPr lang="nl-NL" dirty="0"/>
              <a:t>] = 'l';</a:t>
            </a:r>
          </a:p>
          <a:p>
            <a:r>
              <a:rPr lang="nl-NL" dirty="0" smtClean="0"/>
              <a:t>s[4</a:t>
            </a:r>
            <a:r>
              <a:rPr lang="nl-NL" dirty="0"/>
              <a:t>] = 'o';</a:t>
            </a:r>
          </a:p>
          <a:p>
            <a:r>
              <a:rPr lang="nl-NL" dirty="0" smtClean="0"/>
              <a:t>s[5</a:t>
            </a:r>
            <a:r>
              <a:rPr lang="nl-NL" dirty="0"/>
              <a:t>] = '\0';</a:t>
            </a:r>
          </a:p>
          <a:p>
            <a:endParaRPr lang="nl-NL" dirty="0" smtClean="0"/>
          </a:p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har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t[10] = 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bike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("%s\n",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t);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410315" y="2160000"/>
            <a:ext cx="7109685" cy="1454997"/>
            <a:chOff x="4410315" y="2160000"/>
            <a:chExt cx="7109685" cy="1454997"/>
          </a:xfrm>
        </p:grpSpPr>
        <p:sp>
          <p:nvSpPr>
            <p:cNvPr id="26" name="TextBox 25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s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h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e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l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l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o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562484" y="5675426"/>
            <a:ext cx="370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bike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484" y="5033487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print statement?</a:t>
            </a:r>
            <a:endParaRPr lang="en-US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4410315" y="3149119"/>
            <a:ext cx="7109685" cy="1454997"/>
            <a:chOff x="4410315" y="2160000"/>
            <a:chExt cx="7109685" cy="1454997"/>
          </a:xfrm>
        </p:grpSpPr>
        <p:sp>
          <p:nvSpPr>
            <p:cNvPr id="37" name="TextBox 36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t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i</a:t>
                </a:r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k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e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834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can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seen</a:t>
            </a:r>
            <a:r>
              <a:rPr lang="nl-NL" sz="2400" b="1" dirty="0" smtClean="0"/>
              <a:t> as a </a:t>
            </a:r>
            <a:r>
              <a:rPr lang="nl-NL" sz="2400" b="1" dirty="0" err="1" smtClean="0"/>
              <a:t>character</a:t>
            </a:r>
            <a:r>
              <a:rPr lang="nl-NL" sz="2400" b="1" dirty="0" smtClean="0"/>
              <a:t> array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8" y="1652337"/>
            <a:ext cx="2277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</a:t>
            </a:r>
            <a:r>
              <a:rPr lang="nl-NL" dirty="0" err="1" smtClean="0"/>
              <a:t>har</a:t>
            </a:r>
            <a:r>
              <a:rPr lang="nl-NL" dirty="0" smtClean="0"/>
              <a:t> s[10];</a:t>
            </a:r>
          </a:p>
          <a:p>
            <a:endParaRPr lang="nl-NL" dirty="0"/>
          </a:p>
          <a:p>
            <a:r>
              <a:rPr lang="nl-NL" dirty="0"/>
              <a:t>s[0] = 'h</a:t>
            </a:r>
            <a:r>
              <a:rPr lang="nl-NL" dirty="0" smtClean="0"/>
              <a:t>'; s[1</a:t>
            </a:r>
            <a:r>
              <a:rPr lang="nl-NL" dirty="0"/>
              <a:t>] = 'e';</a:t>
            </a:r>
          </a:p>
          <a:p>
            <a:r>
              <a:rPr lang="nl-NL" dirty="0"/>
              <a:t>s[2] = 'l</a:t>
            </a:r>
            <a:r>
              <a:rPr lang="nl-NL" dirty="0" smtClean="0"/>
              <a:t>';  s[3</a:t>
            </a:r>
            <a:r>
              <a:rPr lang="nl-NL" dirty="0"/>
              <a:t>] = 'l';</a:t>
            </a:r>
          </a:p>
          <a:p>
            <a:r>
              <a:rPr lang="nl-NL" dirty="0"/>
              <a:t>s[4] = 'o</a:t>
            </a:r>
            <a:r>
              <a:rPr lang="nl-NL" dirty="0" smtClean="0"/>
              <a:t>'; s[5</a:t>
            </a:r>
            <a:r>
              <a:rPr lang="nl-NL" dirty="0"/>
              <a:t>] = '\0';</a:t>
            </a:r>
          </a:p>
          <a:p>
            <a:endParaRPr lang="nl-NL" dirty="0" smtClean="0"/>
          </a:p>
          <a:p>
            <a:r>
              <a:rPr lang="nl-NL" dirty="0" err="1"/>
              <a:t>char</a:t>
            </a:r>
            <a:r>
              <a:rPr lang="nl-NL" dirty="0"/>
              <a:t> t[10] = "bike";</a:t>
            </a:r>
          </a:p>
          <a:p>
            <a:endParaRPr lang="nl-NL" dirty="0" smtClean="0"/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s =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car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";</a:t>
            </a:r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nl-NL" dirty="0"/>
          </a:p>
        </p:txBody>
      </p:sp>
      <p:grpSp>
        <p:nvGrpSpPr>
          <p:cNvPr id="33" name="Group 32"/>
          <p:cNvGrpSpPr/>
          <p:nvPr/>
        </p:nvGrpSpPr>
        <p:grpSpPr>
          <a:xfrm>
            <a:off x="4410315" y="2160000"/>
            <a:ext cx="7109685" cy="1454997"/>
            <a:chOff x="4410315" y="2160000"/>
            <a:chExt cx="7109685" cy="1454997"/>
          </a:xfrm>
        </p:grpSpPr>
        <p:sp>
          <p:nvSpPr>
            <p:cNvPr id="26" name="TextBox 25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s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h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e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l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l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o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562484" y="5675426"/>
            <a:ext cx="370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 smtClean="0"/>
              <a:t>compile</a:t>
            </a:r>
            <a:r>
              <a:rPr lang="nl-NL" sz="2000" dirty="0" smtClean="0"/>
              <a:t> error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484" y="5033487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statement?</a:t>
            </a:r>
            <a:endParaRPr lang="en-US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4410315" y="3149119"/>
            <a:ext cx="7109685" cy="1454997"/>
            <a:chOff x="4410315" y="2160000"/>
            <a:chExt cx="7109685" cy="1454997"/>
          </a:xfrm>
        </p:grpSpPr>
        <p:sp>
          <p:nvSpPr>
            <p:cNvPr id="37" name="TextBox 36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t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i</a:t>
                </a:r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k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e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615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can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seen</a:t>
            </a:r>
            <a:r>
              <a:rPr lang="nl-NL" sz="2400" b="1" dirty="0" smtClean="0"/>
              <a:t> as a </a:t>
            </a:r>
            <a:r>
              <a:rPr lang="nl-NL" sz="2400" b="1" dirty="0" err="1" smtClean="0"/>
              <a:t>character</a:t>
            </a:r>
            <a:r>
              <a:rPr lang="nl-NL" sz="2400" b="1" dirty="0" smtClean="0"/>
              <a:t> array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8" y="1652337"/>
            <a:ext cx="2277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</a:t>
            </a:r>
            <a:r>
              <a:rPr lang="nl-NL" dirty="0" err="1" smtClean="0"/>
              <a:t>har</a:t>
            </a:r>
            <a:r>
              <a:rPr lang="nl-NL" dirty="0" smtClean="0"/>
              <a:t> s[10];</a:t>
            </a:r>
          </a:p>
          <a:p>
            <a:endParaRPr lang="nl-NL" dirty="0"/>
          </a:p>
          <a:p>
            <a:r>
              <a:rPr lang="nl-NL" dirty="0"/>
              <a:t>s[0] = 'h'; s[1] = 'e';</a:t>
            </a:r>
          </a:p>
          <a:p>
            <a:r>
              <a:rPr lang="nl-NL" dirty="0"/>
              <a:t>s[2] = 'l';  s[3] = 'l';</a:t>
            </a:r>
          </a:p>
          <a:p>
            <a:r>
              <a:rPr lang="nl-NL" dirty="0"/>
              <a:t>s[4] = 'o'; s[5] = '\0';</a:t>
            </a:r>
          </a:p>
          <a:p>
            <a:endParaRPr lang="nl-NL" dirty="0"/>
          </a:p>
          <a:p>
            <a:r>
              <a:rPr lang="nl-NL" dirty="0" err="1"/>
              <a:t>char</a:t>
            </a:r>
            <a:r>
              <a:rPr lang="nl-NL" dirty="0"/>
              <a:t> t[10] = "bike";</a:t>
            </a:r>
          </a:p>
          <a:p>
            <a:endParaRPr lang="nl-NL" dirty="0" smtClean="0"/>
          </a:p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trcpy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(s,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car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");</a:t>
            </a:r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("%s\n",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s);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410315" y="2160000"/>
            <a:ext cx="7109685" cy="1454997"/>
            <a:chOff x="4410315" y="2160000"/>
            <a:chExt cx="7109685" cy="1454997"/>
          </a:xfrm>
        </p:grpSpPr>
        <p:sp>
          <p:nvSpPr>
            <p:cNvPr id="26" name="TextBox 25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s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c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r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o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562484" y="5675426"/>
            <a:ext cx="370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 smtClean="0"/>
              <a:t>car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484" y="5033487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print statement?</a:t>
            </a:r>
            <a:endParaRPr lang="en-US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4410315" y="3149119"/>
            <a:ext cx="7109685" cy="1454997"/>
            <a:chOff x="4410315" y="2160000"/>
            <a:chExt cx="7109685" cy="1454997"/>
          </a:xfrm>
        </p:grpSpPr>
        <p:sp>
          <p:nvSpPr>
            <p:cNvPr id="37" name="TextBox 36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t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i</a:t>
                </a:r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k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e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691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can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seen</a:t>
            </a:r>
            <a:r>
              <a:rPr lang="nl-NL" sz="2400" b="1" dirty="0" smtClean="0"/>
              <a:t> as a </a:t>
            </a:r>
            <a:r>
              <a:rPr lang="nl-NL" sz="2400" b="1" dirty="0" err="1" smtClean="0"/>
              <a:t>character</a:t>
            </a:r>
            <a:r>
              <a:rPr lang="nl-NL" sz="2400" b="1" dirty="0" smtClean="0"/>
              <a:t> array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8" y="1652337"/>
            <a:ext cx="22779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char</a:t>
            </a:r>
            <a:r>
              <a:rPr lang="nl-NL" dirty="0" smtClean="0"/>
              <a:t> </a:t>
            </a:r>
            <a:r>
              <a:rPr lang="nl-NL" dirty="0"/>
              <a:t>s[10];</a:t>
            </a:r>
          </a:p>
          <a:p>
            <a:endParaRPr lang="nl-NL" dirty="0"/>
          </a:p>
          <a:p>
            <a:r>
              <a:rPr lang="nl-NL" dirty="0"/>
              <a:t>s[0] = 'h'; s[1] = 'e';</a:t>
            </a:r>
          </a:p>
          <a:p>
            <a:r>
              <a:rPr lang="nl-NL" dirty="0"/>
              <a:t>s[2] = 'l';  s[3] = 'l';</a:t>
            </a:r>
          </a:p>
          <a:p>
            <a:r>
              <a:rPr lang="nl-NL" dirty="0"/>
              <a:t>s[4] = 'o'; s[5] = '\0';</a:t>
            </a:r>
          </a:p>
          <a:p>
            <a:endParaRPr lang="nl-NL" dirty="0"/>
          </a:p>
          <a:p>
            <a:r>
              <a:rPr lang="nl-NL" dirty="0" err="1"/>
              <a:t>char</a:t>
            </a:r>
            <a:r>
              <a:rPr lang="nl-NL" dirty="0"/>
              <a:t> t[10] = "bike";</a:t>
            </a:r>
          </a:p>
          <a:p>
            <a:endParaRPr lang="nl-NL" dirty="0"/>
          </a:p>
          <a:p>
            <a:r>
              <a:rPr lang="nl-NL" dirty="0" err="1"/>
              <a:t>strcpy</a:t>
            </a:r>
            <a:r>
              <a:rPr lang="nl-NL" dirty="0"/>
              <a:t>(s, "</a:t>
            </a:r>
            <a:r>
              <a:rPr lang="nl-NL" dirty="0" err="1"/>
              <a:t>car</a:t>
            </a:r>
            <a:r>
              <a:rPr lang="nl-NL" dirty="0" smtClean="0"/>
              <a:t>");</a:t>
            </a:r>
          </a:p>
          <a:p>
            <a:endParaRPr lang="nl-NL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s[3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]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("%s\n", s);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410315" y="2160000"/>
            <a:ext cx="7109685" cy="1454997"/>
            <a:chOff x="4410315" y="2160000"/>
            <a:chExt cx="7109685" cy="1454997"/>
          </a:xfrm>
        </p:grpSpPr>
        <p:sp>
          <p:nvSpPr>
            <p:cNvPr id="26" name="TextBox 25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s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c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r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d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o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562484" y="5675426"/>
            <a:ext cx="370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 smtClean="0"/>
              <a:t>cardo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484" y="5033487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print statement?</a:t>
            </a:r>
            <a:endParaRPr lang="en-US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4410315" y="3149119"/>
            <a:ext cx="7109685" cy="1454997"/>
            <a:chOff x="4410315" y="2160000"/>
            <a:chExt cx="7109685" cy="1454997"/>
          </a:xfrm>
        </p:grpSpPr>
        <p:sp>
          <p:nvSpPr>
            <p:cNvPr id="37" name="TextBox 36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t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i</a:t>
                </a:r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k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e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String </a:t>
            </a:r>
            <a:r>
              <a:rPr lang="nl-NL" sz="2400" b="1" dirty="0" err="1" smtClean="0"/>
              <a:t>can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seen</a:t>
            </a:r>
            <a:r>
              <a:rPr lang="nl-NL" sz="2400" b="1" dirty="0" smtClean="0"/>
              <a:t> as a </a:t>
            </a:r>
            <a:r>
              <a:rPr lang="nl-NL" sz="2400" b="1" dirty="0" err="1" smtClean="0"/>
              <a:t>character</a:t>
            </a:r>
            <a:r>
              <a:rPr lang="nl-NL" sz="2400" b="1" dirty="0" smtClean="0"/>
              <a:t> array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3558" y="1652337"/>
            <a:ext cx="3428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char</a:t>
            </a:r>
            <a:r>
              <a:rPr lang="nl-NL" dirty="0"/>
              <a:t> s[10];</a:t>
            </a:r>
          </a:p>
          <a:p>
            <a:r>
              <a:rPr lang="nl-NL" dirty="0" smtClean="0"/>
              <a:t>s[0</a:t>
            </a:r>
            <a:r>
              <a:rPr lang="nl-NL" dirty="0"/>
              <a:t>] = 'h'; s[1] = 'e';</a:t>
            </a:r>
          </a:p>
          <a:p>
            <a:r>
              <a:rPr lang="nl-NL" dirty="0"/>
              <a:t>s[2] = 'l';  s[3] = 'l';</a:t>
            </a:r>
          </a:p>
          <a:p>
            <a:r>
              <a:rPr lang="nl-NL" dirty="0"/>
              <a:t>s[4] = 'o'; s[5] = '\0';</a:t>
            </a:r>
          </a:p>
          <a:p>
            <a:r>
              <a:rPr lang="nl-NL" dirty="0" err="1" smtClean="0"/>
              <a:t>char</a:t>
            </a:r>
            <a:r>
              <a:rPr lang="nl-NL" dirty="0" smtClean="0"/>
              <a:t> </a:t>
            </a:r>
            <a:r>
              <a:rPr lang="nl-NL" dirty="0"/>
              <a:t>t[10] = "bike";</a:t>
            </a:r>
          </a:p>
          <a:p>
            <a:r>
              <a:rPr lang="nl-NL" dirty="0" err="1" smtClean="0"/>
              <a:t>strcpy</a:t>
            </a:r>
            <a:r>
              <a:rPr lang="nl-NL" dirty="0" smtClean="0"/>
              <a:t>(s</a:t>
            </a:r>
            <a:r>
              <a:rPr lang="nl-NL" dirty="0"/>
              <a:t>, "</a:t>
            </a:r>
            <a:r>
              <a:rPr lang="nl-NL" dirty="0" err="1"/>
              <a:t>car</a:t>
            </a:r>
            <a:r>
              <a:rPr lang="nl-NL" dirty="0"/>
              <a:t>");</a:t>
            </a:r>
          </a:p>
          <a:p>
            <a:r>
              <a:rPr lang="nl-NL" dirty="0" smtClean="0"/>
              <a:t>s[3</a:t>
            </a:r>
            <a:r>
              <a:rPr lang="nl-NL" dirty="0"/>
              <a:t>] </a:t>
            </a:r>
            <a:r>
              <a:rPr lang="nl-NL" dirty="0" smtClean="0"/>
              <a:t>= 'd</a:t>
            </a:r>
            <a:r>
              <a:rPr lang="nl-NL" dirty="0"/>
              <a:t>';</a:t>
            </a:r>
          </a:p>
          <a:p>
            <a:endParaRPr lang="nl-NL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nt  i =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strlen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(s);</a:t>
            </a:r>
          </a:p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ï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nt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j =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(s);</a:t>
            </a:r>
          </a:p>
          <a:p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printf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Strlen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: %d, </a:t>
            </a:r>
            <a:r>
              <a:rPr lang="nl-NL" dirty="0" err="1" smtClean="0">
                <a:solidFill>
                  <a:schemeClr val="accent1">
                    <a:lumMod val="75000"/>
                  </a:schemeClr>
                </a:solidFill>
              </a:rPr>
              <a:t>size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: %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d\n", </a:t>
            </a:r>
            <a:r>
              <a:rPr lang="nl-NL" dirty="0" smtClean="0">
                <a:solidFill>
                  <a:schemeClr val="accent1">
                    <a:lumMod val="75000"/>
                  </a:schemeClr>
                </a:solidFill>
              </a:rPr>
              <a:t>i, j);</a:t>
            </a:r>
            <a:endParaRPr lang="nl-NL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410315" y="2160000"/>
            <a:ext cx="7109685" cy="1454997"/>
            <a:chOff x="4410315" y="2160000"/>
            <a:chExt cx="7109685" cy="1454997"/>
          </a:xfrm>
        </p:grpSpPr>
        <p:sp>
          <p:nvSpPr>
            <p:cNvPr id="26" name="TextBox 25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s</a:t>
              </a:r>
              <a:endParaRPr lang="en-US" sz="2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c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a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r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d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o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562484" y="5675426"/>
            <a:ext cx="3704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 smtClean="0"/>
              <a:t>Strlen</a:t>
            </a:r>
            <a:r>
              <a:rPr lang="nl-NL" sz="2000" dirty="0" smtClean="0"/>
              <a:t>: 5, </a:t>
            </a:r>
            <a:r>
              <a:rPr lang="nl-NL" sz="2000" dirty="0" err="1" smtClean="0"/>
              <a:t>size</a:t>
            </a:r>
            <a:r>
              <a:rPr lang="nl-NL" sz="2000" dirty="0" smtClean="0"/>
              <a:t>: 10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562484" y="5033487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print statement?</a:t>
            </a:r>
            <a:endParaRPr lang="en-US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4410315" y="3149119"/>
            <a:ext cx="7109685" cy="1454997"/>
            <a:chOff x="4410315" y="2160000"/>
            <a:chExt cx="7109685" cy="1454997"/>
          </a:xfrm>
        </p:grpSpPr>
        <p:sp>
          <p:nvSpPr>
            <p:cNvPr id="37" name="TextBox 36"/>
            <p:cNvSpPr txBox="1"/>
            <p:nvPr/>
          </p:nvSpPr>
          <p:spPr>
            <a:xfrm>
              <a:off x="4410315" y="2160000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t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29157" y="3149119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1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69557" y="3143564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0</a:t>
              </a:r>
              <a:endParaRPr lang="en-US" sz="2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025157" y="3142875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9</a:t>
              </a:r>
              <a:endParaRPr lang="en-US" sz="2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54000" y="3153332"/>
              <a:ext cx="377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b="1" dirty="0" smtClean="0"/>
                <a:t>…</a:t>
              </a:r>
              <a:endParaRPr lang="en-US" sz="2400" b="1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400000" y="2160000"/>
              <a:ext cx="6120000" cy="540000"/>
              <a:chOff x="5400000" y="2160000"/>
              <a:chExt cx="6120000" cy="5400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40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b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01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i</a:t>
                </a:r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2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k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3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/>
                  <a:t>e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784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\0</a:t>
                </a:r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9072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684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296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460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908000" y="2160000"/>
                <a:ext cx="612000" cy="54000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07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Widescreen</PresentationFormat>
  <Paragraphs>371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 workshop</vt:lpstr>
      <vt:lpstr>schedule practical</vt:lpstr>
      <vt:lpstr>Warning about use of printf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workshop</dc:title>
  <dc:creator>Huberts,Theo T.P.M.M.</dc:creator>
  <cp:lastModifiedBy>Huberts,Theo T.P.M.M.</cp:lastModifiedBy>
  <cp:revision>70</cp:revision>
  <dcterms:created xsi:type="dcterms:W3CDTF">2020-11-11T18:26:59Z</dcterms:created>
  <dcterms:modified xsi:type="dcterms:W3CDTF">2020-11-24T18:52:28Z</dcterms:modified>
</cp:coreProperties>
</file>