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6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9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4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6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9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18FDB-431D-474A-A737-42579A0BC199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80DF9-9204-4187-98C3-338A3C841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2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C workshop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9621" y="3794543"/>
            <a:ext cx="9144000" cy="1655762"/>
          </a:xfrm>
        </p:spPr>
        <p:txBody>
          <a:bodyPr>
            <a:normAutofit/>
          </a:bodyPr>
          <a:lstStyle/>
          <a:p>
            <a:r>
              <a:rPr lang="nl-NL" sz="4000" b="1" dirty="0" smtClean="0"/>
              <a:t>C </a:t>
            </a:r>
            <a:r>
              <a:rPr lang="nl-NL" sz="4000" b="1" dirty="0" err="1" smtClean="0"/>
              <a:t>s</a:t>
            </a:r>
            <a:r>
              <a:rPr lang="nl-NL" sz="4000" b="1" dirty="0" err="1" smtClean="0"/>
              <a:t>tructs</a:t>
            </a:r>
            <a:endParaRPr lang="nl-NL" sz="4000" b="1" dirty="0" smtClean="0"/>
          </a:p>
          <a:p>
            <a:r>
              <a:rPr lang="nl-NL" sz="4000" b="1" dirty="0"/>
              <a:t>m</a:t>
            </a:r>
            <a:r>
              <a:rPr lang="nl-NL" sz="4000" b="1" dirty="0" smtClean="0"/>
              <a:t>emory </a:t>
            </a:r>
            <a:r>
              <a:rPr lang="nl-NL" sz="4000" b="1" dirty="0" err="1" smtClean="0"/>
              <a:t>allocation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7878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We want </a:t>
            </a:r>
            <a:r>
              <a:rPr lang="nl-NL" sz="2400" b="1" dirty="0" err="1" smtClean="0"/>
              <a:t>to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remove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the</a:t>
            </a:r>
            <a:r>
              <a:rPr lang="nl-NL" sz="2400" b="1" dirty="0" smtClean="0"/>
              <a:t> second list element. How?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4148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r>
              <a:rPr lang="nl-NL" dirty="0" smtClean="0"/>
              <a:t>Student * b = &amp;a;</a:t>
            </a:r>
          </a:p>
          <a:p>
            <a:r>
              <a:rPr lang="nl-NL" dirty="0" smtClean="0"/>
              <a:t>b-&gt;</a:t>
            </a:r>
            <a:r>
              <a:rPr lang="nl-NL" dirty="0" err="1" smtClean="0"/>
              <a:t>nbr</a:t>
            </a:r>
            <a:r>
              <a:rPr lang="nl-NL" dirty="0" smtClean="0"/>
              <a:t> = 43;</a:t>
            </a:r>
          </a:p>
          <a:p>
            <a:r>
              <a:rPr lang="nl-NL" dirty="0" smtClean="0"/>
              <a:t>Student * c;</a:t>
            </a:r>
          </a:p>
          <a:p>
            <a:r>
              <a:rPr lang="nl-NL" dirty="0"/>
              <a:t>c</a:t>
            </a:r>
            <a:r>
              <a:rPr lang="nl-NL" dirty="0" smtClean="0"/>
              <a:t> = (Student *) </a:t>
            </a:r>
            <a:r>
              <a:rPr lang="nl-NL" dirty="0" err="1" smtClean="0"/>
              <a:t>malloc</a:t>
            </a:r>
            <a:r>
              <a:rPr lang="nl-NL" dirty="0" smtClean="0"/>
              <a:t> (</a:t>
            </a:r>
            <a:r>
              <a:rPr lang="nl-NL" dirty="0" err="1" smtClean="0"/>
              <a:t>sizeof</a:t>
            </a:r>
            <a:r>
              <a:rPr lang="nl-NL" dirty="0" smtClean="0"/>
              <a:t>(Student));</a:t>
            </a:r>
          </a:p>
          <a:p>
            <a:r>
              <a:rPr lang="nl-NL" dirty="0"/>
              <a:t>c</a:t>
            </a:r>
            <a:r>
              <a:rPr lang="nl-NL" dirty="0" smtClean="0"/>
              <a:t>-&gt;</a:t>
            </a:r>
            <a:r>
              <a:rPr lang="nl-NL" dirty="0" err="1" smtClean="0"/>
              <a:t>nbr</a:t>
            </a:r>
            <a:r>
              <a:rPr lang="nl-NL" dirty="0" smtClean="0"/>
              <a:t> = 25;</a:t>
            </a:r>
          </a:p>
          <a:p>
            <a:r>
              <a:rPr lang="nl-NL" dirty="0" err="1" smtClean="0"/>
              <a:t>a.next</a:t>
            </a:r>
            <a:r>
              <a:rPr lang="nl-NL" dirty="0" smtClean="0"/>
              <a:t> = c;</a:t>
            </a:r>
          </a:p>
          <a:p>
            <a:r>
              <a:rPr lang="nl-NL" dirty="0" smtClean="0"/>
              <a:t>c </a:t>
            </a:r>
            <a:r>
              <a:rPr lang="nl-NL" dirty="0"/>
              <a:t>= (Student *) </a:t>
            </a:r>
            <a:r>
              <a:rPr lang="nl-NL" dirty="0" err="1"/>
              <a:t>malloc</a:t>
            </a:r>
            <a:r>
              <a:rPr lang="nl-NL" dirty="0"/>
              <a:t> (</a:t>
            </a:r>
            <a:r>
              <a:rPr lang="nl-NL" dirty="0" err="1"/>
              <a:t>sizeof</a:t>
            </a:r>
            <a:r>
              <a:rPr lang="nl-NL" dirty="0"/>
              <a:t>(Student));</a:t>
            </a:r>
          </a:p>
          <a:p>
            <a:r>
              <a:rPr lang="nl-NL" dirty="0"/>
              <a:t>c-&gt;</a:t>
            </a:r>
            <a:r>
              <a:rPr lang="nl-NL" dirty="0" err="1"/>
              <a:t>nbr</a:t>
            </a:r>
            <a:r>
              <a:rPr lang="nl-NL" dirty="0"/>
              <a:t> = </a:t>
            </a:r>
            <a:r>
              <a:rPr lang="nl-NL" dirty="0" smtClean="0"/>
              <a:t>12;</a:t>
            </a:r>
          </a:p>
          <a:p>
            <a:r>
              <a:rPr lang="nl-NL" dirty="0" err="1" smtClean="0"/>
              <a:t>a.next</a:t>
            </a:r>
            <a:r>
              <a:rPr lang="nl-NL" dirty="0" smtClean="0"/>
              <a:t>-&gt;next = c;</a:t>
            </a:r>
            <a:endParaRPr lang="nl-NL" dirty="0"/>
          </a:p>
          <a:p>
            <a:endParaRPr lang="nl-NL" dirty="0">
              <a:solidFill>
                <a:srgbClr val="7030A0"/>
              </a:solidFill>
            </a:endParaRPr>
          </a:p>
          <a:p>
            <a:r>
              <a:rPr lang="nl-NL" dirty="0" smtClean="0">
                <a:solidFill>
                  <a:srgbClr val="7030A0"/>
                </a:solidFill>
              </a:rPr>
              <a:t>f</a:t>
            </a:r>
            <a:r>
              <a:rPr lang="nl-NL" dirty="0" smtClean="0">
                <a:solidFill>
                  <a:srgbClr val="7030A0"/>
                </a:solidFill>
              </a:rPr>
              <a:t>ree(</a:t>
            </a:r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);</a:t>
            </a:r>
          </a:p>
          <a:p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 = c;</a:t>
            </a:r>
          </a:p>
          <a:p>
            <a:endParaRPr lang="nl-NL" dirty="0"/>
          </a:p>
        </p:txBody>
      </p:sp>
      <p:grpSp>
        <p:nvGrpSpPr>
          <p:cNvPr id="8" name="Group 7"/>
          <p:cNvGrpSpPr/>
          <p:nvPr/>
        </p:nvGrpSpPr>
        <p:grpSpPr>
          <a:xfrm>
            <a:off x="5485892" y="1572380"/>
            <a:ext cx="5631289" cy="5009227"/>
            <a:chOff x="5485892" y="1572380"/>
            <a:chExt cx="5631289" cy="5009227"/>
          </a:xfrm>
        </p:grpSpPr>
        <p:sp>
          <p:nvSpPr>
            <p:cNvPr id="10" name="TextBox 9"/>
            <p:cNvSpPr txBox="1"/>
            <p:nvPr/>
          </p:nvSpPr>
          <p:spPr>
            <a:xfrm>
              <a:off x="6898105" y="1588830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3600" y="1611685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484" y="1572380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988" y="22927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4750" y="3222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9347" y="3222294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47284" y="3505031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694821" y="2766998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29399" y="2224449"/>
              <a:ext cx="4487782" cy="552332"/>
              <a:chOff x="6629399" y="2224449"/>
              <a:chExt cx="4487782" cy="552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43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768" y="40775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1852" y="4059880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33" idx="0"/>
            </p:cNvCxnSpPr>
            <p:nvPr/>
          </p:nvCxnSpPr>
          <p:spPr>
            <a:xfrm>
              <a:off x="7347284" y="4336878"/>
              <a:ext cx="1231232" cy="16923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892" y="5007030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694821" y="2515655"/>
              <a:ext cx="1698942" cy="35136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629399" y="6029275"/>
              <a:ext cx="4487782" cy="552332"/>
              <a:chOff x="6629399" y="2224449"/>
              <a:chExt cx="4487782" cy="5523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12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94388" y="6094919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2303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What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happens</a:t>
            </a:r>
            <a:r>
              <a:rPr lang="nl-NL" sz="2400" b="1" dirty="0" smtClean="0"/>
              <a:t> in </a:t>
            </a:r>
            <a:r>
              <a:rPr lang="nl-NL" sz="2400" b="1" dirty="0" err="1" smtClean="0"/>
              <a:t>this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situation</a:t>
            </a:r>
            <a:r>
              <a:rPr lang="nl-NL" sz="2400" b="1" dirty="0" smtClean="0"/>
              <a:t>?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41483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r>
              <a:rPr lang="nl-NL" dirty="0" smtClean="0"/>
              <a:t>Student * b = &amp;a;</a:t>
            </a:r>
          </a:p>
          <a:p>
            <a:r>
              <a:rPr lang="nl-NL" dirty="0" smtClean="0"/>
              <a:t>b-&gt;</a:t>
            </a:r>
            <a:r>
              <a:rPr lang="nl-NL" dirty="0" err="1" smtClean="0"/>
              <a:t>nbr</a:t>
            </a:r>
            <a:r>
              <a:rPr lang="nl-NL" dirty="0" smtClean="0"/>
              <a:t> = 43;</a:t>
            </a:r>
          </a:p>
          <a:p>
            <a:r>
              <a:rPr lang="nl-NL" dirty="0" smtClean="0"/>
              <a:t>Student * c;</a:t>
            </a:r>
          </a:p>
          <a:p>
            <a:r>
              <a:rPr lang="nl-NL" dirty="0"/>
              <a:t>c</a:t>
            </a:r>
            <a:r>
              <a:rPr lang="nl-NL" dirty="0" smtClean="0"/>
              <a:t> = (Student *) </a:t>
            </a:r>
            <a:r>
              <a:rPr lang="nl-NL" dirty="0" err="1" smtClean="0"/>
              <a:t>malloc</a:t>
            </a:r>
            <a:r>
              <a:rPr lang="nl-NL" dirty="0" smtClean="0"/>
              <a:t> (</a:t>
            </a:r>
            <a:r>
              <a:rPr lang="nl-NL" dirty="0" err="1" smtClean="0"/>
              <a:t>sizeof</a:t>
            </a:r>
            <a:r>
              <a:rPr lang="nl-NL" dirty="0" smtClean="0"/>
              <a:t>(Student));</a:t>
            </a:r>
          </a:p>
          <a:p>
            <a:r>
              <a:rPr lang="nl-NL" dirty="0"/>
              <a:t>c</a:t>
            </a:r>
            <a:r>
              <a:rPr lang="nl-NL" dirty="0" smtClean="0"/>
              <a:t>-&gt;</a:t>
            </a:r>
            <a:r>
              <a:rPr lang="nl-NL" dirty="0" err="1" smtClean="0"/>
              <a:t>nbr</a:t>
            </a:r>
            <a:r>
              <a:rPr lang="nl-NL" dirty="0" smtClean="0"/>
              <a:t> = 25;</a:t>
            </a:r>
          </a:p>
          <a:p>
            <a:r>
              <a:rPr lang="nl-NL" dirty="0" err="1" smtClean="0"/>
              <a:t>a.next</a:t>
            </a:r>
            <a:r>
              <a:rPr lang="nl-NL" dirty="0" smtClean="0"/>
              <a:t> = c;</a:t>
            </a:r>
          </a:p>
          <a:p>
            <a:r>
              <a:rPr lang="nl-NL" dirty="0" smtClean="0"/>
              <a:t>c </a:t>
            </a:r>
            <a:r>
              <a:rPr lang="nl-NL" dirty="0"/>
              <a:t>= (Student *) </a:t>
            </a:r>
            <a:r>
              <a:rPr lang="nl-NL" dirty="0" err="1"/>
              <a:t>malloc</a:t>
            </a:r>
            <a:r>
              <a:rPr lang="nl-NL" dirty="0"/>
              <a:t> (</a:t>
            </a:r>
            <a:r>
              <a:rPr lang="nl-NL" dirty="0" err="1"/>
              <a:t>sizeof</a:t>
            </a:r>
            <a:r>
              <a:rPr lang="nl-NL" dirty="0"/>
              <a:t>(Student));</a:t>
            </a:r>
          </a:p>
          <a:p>
            <a:r>
              <a:rPr lang="nl-NL" dirty="0"/>
              <a:t>c-&gt;</a:t>
            </a:r>
            <a:r>
              <a:rPr lang="nl-NL" dirty="0" err="1"/>
              <a:t>nbr</a:t>
            </a:r>
            <a:r>
              <a:rPr lang="nl-NL" dirty="0"/>
              <a:t> = </a:t>
            </a:r>
            <a:r>
              <a:rPr lang="nl-NL" dirty="0" smtClean="0"/>
              <a:t>12;</a:t>
            </a:r>
          </a:p>
          <a:p>
            <a:r>
              <a:rPr lang="nl-NL" dirty="0" err="1" smtClean="0"/>
              <a:t>a.next</a:t>
            </a:r>
            <a:r>
              <a:rPr lang="nl-NL" dirty="0" smtClean="0"/>
              <a:t>-&gt;next = c;</a:t>
            </a:r>
            <a:endParaRPr lang="nl-NL" dirty="0"/>
          </a:p>
          <a:p>
            <a:endParaRPr lang="nl-NL" dirty="0" smtClean="0">
              <a:solidFill>
                <a:srgbClr val="7030A0"/>
              </a:solidFill>
            </a:endParaRPr>
          </a:p>
          <a:p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 </a:t>
            </a:r>
            <a:r>
              <a:rPr lang="nl-NL" dirty="0">
                <a:solidFill>
                  <a:srgbClr val="7030A0"/>
                </a:solidFill>
              </a:rPr>
              <a:t>= c;</a:t>
            </a:r>
          </a:p>
          <a:p>
            <a:r>
              <a:rPr lang="nl-NL" dirty="0" smtClean="0">
                <a:solidFill>
                  <a:srgbClr val="7030A0"/>
                </a:solidFill>
              </a:rPr>
              <a:t>free(</a:t>
            </a:r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>
                <a:solidFill>
                  <a:srgbClr val="7030A0"/>
                </a:solidFill>
              </a:rPr>
              <a:t>);</a:t>
            </a:r>
          </a:p>
          <a:p>
            <a:endParaRPr lang="nl-NL" dirty="0"/>
          </a:p>
        </p:txBody>
      </p:sp>
      <p:grpSp>
        <p:nvGrpSpPr>
          <p:cNvPr id="8" name="Group 7"/>
          <p:cNvGrpSpPr/>
          <p:nvPr/>
        </p:nvGrpSpPr>
        <p:grpSpPr>
          <a:xfrm>
            <a:off x="5485892" y="1572380"/>
            <a:ext cx="5631289" cy="4891871"/>
            <a:chOff x="5485892" y="1572380"/>
            <a:chExt cx="5631289" cy="4891871"/>
          </a:xfrm>
        </p:grpSpPr>
        <p:sp>
          <p:nvSpPr>
            <p:cNvPr id="10" name="TextBox 9"/>
            <p:cNvSpPr txBox="1"/>
            <p:nvPr/>
          </p:nvSpPr>
          <p:spPr>
            <a:xfrm>
              <a:off x="6898105" y="1588830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3600" y="1611685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484" y="1572380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988" y="22927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4750" y="3222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9347" y="3222294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47284" y="3505031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694821" y="2766998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29399" y="2224449"/>
              <a:ext cx="4487782" cy="552332"/>
              <a:chOff x="6629399" y="2224449"/>
              <a:chExt cx="4487782" cy="552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43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768" y="40775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1852" y="4059880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629399" y="4939768"/>
              <a:ext cx="4487782" cy="552332"/>
              <a:chOff x="6629399" y="2224449"/>
              <a:chExt cx="4487782" cy="552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25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Arrow Connector 27"/>
            <p:cNvCxnSpPr>
              <a:endCxn id="33" idx="0"/>
            </p:cNvCxnSpPr>
            <p:nvPr/>
          </p:nvCxnSpPr>
          <p:spPr>
            <a:xfrm>
              <a:off x="7347284" y="4336878"/>
              <a:ext cx="1231232" cy="16923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892" y="5007030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0" name="Straight Arrow Connector 29"/>
            <p:cNvCxnSpPr>
              <a:endCxn id="33" idx="0"/>
            </p:cNvCxnSpPr>
            <p:nvPr/>
          </p:nvCxnSpPr>
          <p:spPr>
            <a:xfrm flipH="1">
              <a:off x="8578516" y="2500615"/>
              <a:ext cx="1780676" cy="35286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494388" y="6094919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608597" y="5191696"/>
              <a:ext cx="1742074" cy="837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84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schedule practical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81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0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week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Wed afternoon (7+8)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Fri morning (3+4)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Linux, C helloworld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pointers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</a:t>
                      </a:r>
                      <a:r>
                        <a:rPr lang="en-US" sz="2400" dirty="0" err="1" smtClean="0"/>
                        <a:t>structs</a:t>
                      </a:r>
                      <a:r>
                        <a:rPr lang="en-US" sz="2400" dirty="0" smtClean="0"/>
                        <a:t> + memory </a:t>
                      </a:r>
                      <a:r>
                        <a:rPr lang="en-US" sz="2400" dirty="0" err="1" smtClean="0"/>
                        <a:t>alloc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arrays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strings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2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 bit operations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explain</a:t>
                      </a:r>
                      <a:r>
                        <a:rPr lang="en-US" sz="2400" baseline="0" dirty="0" smtClean="0"/>
                        <a:t> assignment 3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75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Struct</a:t>
            </a:r>
            <a:r>
              <a:rPr lang="nl-NL" sz="2400" b="1" dirty="0" smtClean="0"/>
              <a:t> is a </a:t>
            </a:r>
            <a:r>
              <a:rPr lang="nl-NL" sz="2400" b="1" dirty="0" err="1" smtClean="0"/>
              <a:t>placeholder</a:t>
            </a:r>
            <a:r>
              <a:rPr lang="nl-NL" sz="2400" b="1" dirty="0" smtClean="0"/>
              <a:t> of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attributes</a:t>
            </a:r>
            <a:r>
              <a:rPr lang="nl-NL" sz="2400" b="1" dirty="0" smtClean="0"/>
              <a:t> (fields)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3818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</a:t>
            </a:r>
            <a:r>
              <a:rPr lang="nl-NL" dirty="0" err="1" smtClean="0"/>
              <a:t>truct</a:t>
            </a:r>
            <a:r>
              <a:rPr lang="nl-NL" dirty="0" smtClean="0"/>
              <a:t> student</a:t>
            </a:r>
            <a:br>
              <a:rPr lang="nl-NL" dirty="0" smtClean="0"/>
            </a:br>
            <a:r>
              <a:rPr lang="nl-NL" dirty="0" smtClean="0"/>
              <a:t>{</a:t>
            </a:r>
            <a:endParaRPr lang="nl-NL" dirty="0" smtClean="0"/>
          </a:p>
          <a:p>
            <a:r>
              <a:rPr lang="nl-NL" dirty="0" smtClean="0"/>
              <a:t>      int     </a:t>
            </a:r>
            <a:r>
              <a:rPr lang="nl-NL" dirty="0" err="1" smtClean="0"/>
              <a:t>nbr</a:t>
            </a:r>
            <a:r>
              <a:rPr lang="nl-NL" dirty="0" smtClean="0"/>
              <a:t>;</a:t>
            </a:r>
          </a:p>
          <a:p>
            <a:r>
              <a:rPr lang="nl-NL" dirty="0"/>
              <a:t> </a:t>
            </a:r>
            <a:r>
              <a:rPr lang="nl-NL" dirty="0" smtClean="0"/>
              <a:t>     </a:t>
            </a:r>
            <a:r>
              <a:rPr lang="nl-NL" dirty="0" err="1" smtClean="0"/>
              <a:t>char</a:t>
            </a:r>
            <a:r>
              <a:rPr lang="nl-NL" dirty="0" smtClean="0"/>
              <a:t>  name[20];</a:t>
            </a:r>
          </a:p>
          <a:p>
            <a:r>
              <a:rPr lang="nl-NL" dirty="0"/>
              <a:t> </a:t>
            </a:r>
            <a:r>
              <a:rPr lang="nl-NL" dirty="0" smtClean="0"/>
              <a:t>     </a:t>
            </a:r>
            <a:r>
              <a:rPr lang="nl-NL" dirty="0" err="1" smtClean="0"/>
              <a:t>struct</a:t>
            </a:r>
            <a:r>
              <a:rPr lang="nl-NL" dirty="0" smtClean="0"/>
              <a:t> student * next;</a:t>
            </a:r>
          </a:p>
          <a:p>
            <a:r>
              <a:rPr lang="nl-NL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558" y="5366375"/>
            <a:ext cx="6914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t</a:t>
            </a:r>
            <a:r>
              <a:rPr lang="nl-NL" dirty="0" err="1" smtClean="0"/>
              <a:t>ypedef</a:t>
            </a:r>
            <a:r>
              <a:rPr lang="nl-NL" dirty="0" smtClean="0"/>
              <a:t>  </a:t>
            </a:r>
            <a:r>
              <a:rPr lang="nl-NL" dirty="0" err="1" smtClean="0"/>
              <a:t>struct</a:t>
            </a:r>
            <a:r>
              <a:rPr lang="nl-NL" dirty="0" smtClean="0"/>
              <a:t>  student  </a:t>
            </a:r>
            <a:r>
              <a:rPr lang="nl-NL" dirty="0" err="1" smtClean="0"/>
              <a:t>Student</a:t>
            </a:r>
            <a:r>
              <a:rPr lang="nl-NL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3558" y="4689304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smtClean="0"/>
              <a:t>Type </a:t>
            </a:r>
            <a:r>
              <a:rPr lang="nl-NL" sz="2400" b="1" dirty="0" err="1" smtClean="0"/>
              <a:t>definition</a:t>
            </a:r>
            <a:r>
              <a:rPr lang="nl-NL" sz="2400" b="1" dirty="0" smtClean="0"/>
              <a:t> is a </a:t>
            </a:r>
            <a:r>
              <a:rPr lang="nl-NL" sz="2400" b="1" dirty="0" err="1" smtClean="0"/>
              <a:t>shortcut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for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struct</a:t>
            </a:r>
            <a:r>
              <a:rPr lang="nl-NL" sz="2400" b="1" dirty="0" smtClean="0"/>
              <a:t> …</a:t>
            </a:r>
            <a:endParaRPr lang="en-US" sz="24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5999747" y="1676792"/>
            <a:ext cx="4170948" cy="1194618"/>
            <a:chOff x="5999747" y="1676792"/>
            <a:chExt cx="4170948" cy="1194618"/>
          </a:xfrm>
        </p:grpSpPr>
        <p:sp>
          <p:nvSpPr>
            <p:cNvPr id="6" name="Rectangle 5"/>
            <p:cNvSpPr/>
            <p:nvPr/>
          </p:nvSpPr>
          <p:spPr>
            <a:xfrm>
              <a:off x="5999747" y="2277980"/>
              <a:ext cx="4170948" cy="57385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7106653" y="2292334"/>
              <a:ext cx="1" cy="5790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288505" y="1693242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0" y="1716097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5884" y="1676792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H="1">
            <a:off x="8694821" y="2267255"/>
            <a:ext cx="1" cy="5790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2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Example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will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extended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across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slides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3818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endParaRPr lang="nl-NL" dirty="0"/>
          </a:p>
          <a:p>
            <a:r>
              <a:rPr lang="nl-NL" dirty="0" smtClean="0"/>
              <a:t>Student * b;</a:t>
            </a:r>
          </a:p>
          <a:p>
            <a:r>
              <a:rPr lang="nl-NL" dirty="0" smtClean="0"/>
              <a:t>b = &amp;a;</a:t>
            </a:r>
          </a:p>
          <a:p>
            <a:endParaRPr lang="nl-NL" dirty="0"/>
          </a:p>
        </p:txBody>
      </p:sp>
      <p:grpSp>
        <p:nvGrpSpPr>
          <p:cNvPr id="5" name="Group 4"/>
          <p:cNvGrpSpPr/>
          <p:nvPr/>
        </p:nvGrpSpPr>
        <p:grpSpPr>
          <a:xfrm>
            <a:off x="4910388" y="1676792"/>
            <a:ext cx="5597193" cy="2203911"/>
            <a:chOff x="4910388" y="1676792"/>
            <a:chExt cx="5597193" cy="2203911"/>
          </a:xfrm>
        </p:grpSpPr>
        <p:sp>
          <p:nvSpPr>
            <p:cNvPr id="6" name="Rectangle 5"/>
            <p:cNvSpPr/>
            <p:nvPr/>
          </p:nvSpPr>
          <p:spPr>
            <a:xfrm>
              <a:off x="6029826" y="2323793"/>
              <a:ext cx="926432" cy="56851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73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88505" y="1693242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0" y="1716097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5884" y="1676792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0388" y="239720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5150" y="33267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99747" y="3326706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737684" y="3609443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085221" y="2871410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946231" y="2328861"/>
              <a:ext cx="2045370" cy="55233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91601" y="2318461"/>
              <a:ext cx="1515980" cy="57385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76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Example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will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extended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across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slides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3818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endParaRPr lang="nl-NL" dirty="0"/>
          </a:p>
          <a:p>
            <a:r>
              <a:rPr lang="nl-NL" dirty="0" smtClean="0"/>
              <a:t>Student * b;</a:t>
            </a:r>
          </a:p>
          <a:p>
            <a:r>
              <a:rPr lang="nl-NL" dirty="0" smtClean="0"/>
              <a:t>b = &amp;a;</a:t>
            </a:r>
          </a:p>
          <a:p>
            <a:endParaRPr lang="nl-NL" dirty="0"/>
          </a:p>
          <a:p>
            <a:r>
              <a:rPr lang="nl-NL" dirty="0" smtClean="0">
                <a:solidFill>
                  <a:srgbClr val="7030A0"/>
                </a:solidFill>
              </a:rPr>
              <a:t>(*b).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 = 42;</a:t>
            </a:r>
          </a:p>
          <a:p>
            <a:endParaRPr lang="nl-NL" dirty="0" smtClean="0">
              <a:solidFill>
                <a:srgbClr val="7030A0"/>
              </a:solidFill>
            </a:endParaRPr>
          </a:p>
          <a:p>
            <a:r>
              <a:rPr lang="nl-NL" dirty="0">
                <a:solidFill>
                  <a:srgbClr val="7030A0"/>
                </a:solidFill>
              </a:rPr>
              <a:t>b</a:t>
            </a:r>
            <a:r>
              <a:rPr lang="nl-NL" dirty="0" smtClean="0">
                <a:solidFill>
                  <a:srgbClr val="7030A0"/>
                </a:solidFill>
              </a:rPr>
              <a:t>-&gt;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 = 43;</a:t>
            </a:r>
          </a:p>
          <a:p>
            <a:endParaRPr lang="nl-NL" dirty="0" smtClean="0">
              <a:solidFill>
                <a:srgbClr val="7030A0"/>
              </a:solidFill>
            </a:endParaRPr>
          </a:p>
          <a:p>
            <a:r>
              <a:rPr lang="nl-NL" dirty="0" err="1">
                <a:solidFill>
                  <a:srgbClr val="7030A0"/>
                </a:solidFill>
              </a:rPr>
              <a:t>p</a:t>
            </a:r>
            <a:r>
              <a:rPr lang="nl-NL" dirty="0" err="1" smtClean="0">
                <a:solidFill>
                  <a:srgbClr val="7030A0"/>
                </a:solidFill>
              </a:rPr>
              <a:t>rintf</a:t>
            </a:r>
            <a:r>
              <a:rPr lang="nl-NL" dirty="0" smtClean="0">
                <a:solidFill>
                  <a:srgbClr val="7030A0"/>
                </a:solidFill>
              </a:rPr>
              <a:t>(“</a:t>
            </a:r>
            <a:r>
              <a:rPr lang="nl-NL" dirty="0" err="1" smtClean="0">
                <a:solidFill>
                  <a:srgbClr val="7030A0"/>
                </a:solidFill>
              </a:rPr>
              <a:t>a.nbr</a:t>
            </a:r>
            <a:r>
              <a:rPr lang="nl-NL" dirty="0" smtClean="0">
                <a:solidFill>
                  <a:srgbClr val="7030A0"/>
                </a:solidFill>
              </a:rPr>
              <a:t> = %d\n”, </a:t>
            </a:r>
            <a:r>
              <a:rPr lang="nl-NL" dirty="0" err="1" smtClean="0">
                <a:solidFill>
                  <a:srgbClr val="7030A0"/>
                </a:solidFill>
              </a:rPr>
              <a:t>a.nbr</a:t>
            </a:r>
            <a:r>
              <a:rPr lang="nl-NL" dirty="0" smtClean="0">
                <a:solidFill>
                  <a:srgbClr val="7030A0"/>
                </a:solidFill>
              </a:rPr>
              <a:t>);</a:t>
            </a:r>
          </a:p>
          <a:p>
            <a:endParaRPr lang="nl-NL" dirty="0">
              <a:solidFill>
                <a:srgbClr val="7030A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910388" y="1676792"/>
            <a:ext cx="5597193" cy="2203911"/>
            <a:chOff x="4910388" y="1676792"/>
            <a:chExt cx="5597193" cy="2203911"/>
          </a:xfrm>
        </p:grpSpPr>
        <p:sp>
          <p:nvSpPr>
            <p:cNvPr id="6" name="Rectangle 5"/>
            <p:cNvSpPr/>
            <p:nvPr/>
          </p:nvSpPr>
          <p:spPr>
            <a:xfrm>
              <a:off x="6029826" y="2323793"/>
              <a:ext cx="926432" cy="568518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 smtClean="0"/>
                <a:t>42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88505" y="1693242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44000" y="1716097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75884" y="1676792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10388" y="2397206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15150" y="33267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99747" y="3326706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6737684" y="3609443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085221" y="2871410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6946231" y="2328861"/>
              <a:ext cx="2045370" cy="552332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91601" y="2318461"/>
              <a:ext cx="1515980" cy="573850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3558" y="5117432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558" y="5830940"/>
            <a:ext cx="349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a.nbr</a:t>
            </a:r>
            <a:r>
              <a:rPr lang="nl-NL" sz="2000" dirty="0" smtClean="0"/>
              <a:t> = 43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82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Example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will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extended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across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slides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414832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r>
              <a:rPr lang="nl-NL" dirty="0" smtClean="0"/>
              <a:t>Student * b;</a:t>
            </a:r>
          </a:p>
          <a:p>
            <a:r>
              <a:rPr lang="nl-NL" dirty="0" smtClean="0"/>
              <a:t>b = &amp;a;</a:t>
            </a:r>
          </a:p>
          <a:p>
            <a:endParaRPr lang="nl-NL" dirty="0" smtClean="0"/>
          </a:p>
          <a:p>
            <a:r>
              <a:rPr lang="nl-NL" dirty="0"/>
              <a:t>b</a:t>
            </a:r>
            <a:r>
              <a:rPr lang="nl-NL" dirty="0" smtClean="0"/>
              <a:t>-&gt;</a:t>
            </a:r>
            <a:r>
              <a:rPr lang="nl-NL" dirty="0" err="1" smtClean="0"/>
              <a:t>nbr</a:t>
            </a:r>
            <a:r>
              <a:rPr lang="nl-NL" dirty="0" smtClean="0"/>
              <a:t> = 43;</a:t>
            </a:r>
          </a:p>
          <a:p>
            <a:endParaRPr lang="nl-NL" dirty="0" smtClean="0"/>
          </a:p>
          <a:p>
            <a:r>
              <a:rPr lang="nl-NL" dirty="0" smtClean="0">
                <a:solidFill>
                  <a:srgbClr val="7030A0"/>
                </a:solidFill>
              </a:rPr>
              <a:t>Student * c;</a:t>
            </a:r>
          </a:p>
          <a:p>
            <a:r>
              <a:rPr lang="nl-NL" dirty="0">
                <a:solidFill>
                  <a:srgbClr val="7030A0"/>
                </a:solidFill>
              </a:rPr>
              <a:t>c</a:t>
            </a:r>
            <a:r>
              <a:rPr lang="nl-NL" dirty="0" smtClean="0">
                <a:solidFill>
                  <a:srgbClr val="7030A0"/>
                </a:solidFill>
              </a:rPr>
              <a:t> = (Student *) </a:t>
            </a:r>
            <a:r>
              <a:rPr lang="nl-NL" dirty="0" err="1" smtClean="0">
                <a:solidFill>
                  <a:srgbClr val="7030A0"/>
                </a:solidFill>
              </a:rPr>
              <a:t>malloc</a:t>
            </a:r>
            <a:r>
              <a:rPr lang="nl-NL" dirty="0" smtClean="0">
                <a:solidFill>
                  <a:srgbClr val="7030A0"/>
                </a:solidFill>
              </a:rPr>
              <a:t> (</a:t>
            </a:r>
            <a:r>
              <a:rPr lang="nl-NL" dirty="0" err="1" smtClean="0">
                <a:solidFill>
                  <a:srgbClr val="7030A0"/>
                </a:solidFill>
              </a:rPr>
              <a:t>sizeof</a:t>
            </a:r>
            <a:r>
              <a:rPr lang="nl-NL" dirty="0" smtClean="0">
                <a:solidFill>
                  <a:srgbClr val="7030A0"/>
                </a:solidFill>
              </a:rPr>
              <a:t>(Student));</a:t>
            </a:r>
          </a:p>
          <a:p>
            <a:r>
              <a:rPr lang="nl-NL" dirty="0">
                <a:solidFill>
                  <a:srgbClr val="7030A0"/>
                </a:solidFill>
              </a:rPr>
              <a:t>c</a:t>
            </a:r>
            <a:r>
              <a:rPr lang="nl-NL" dirty="0" smtClean="0">
                <a:solidFill>
                  <a:srgbClr val="7030A0"/>
                </a:solidFill>
              </a:rPr>
              <a:t>-&gt;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 = 25;</a:t>
            </a:r>
          </a:p>
          <a:p>
            <a:endParaRPr lang="nl-NL" dirty="0">
              <a:solidFill>
                <a:srgbClr val="7030A0"/>
              </a:solidFill>
            </a:endParaRPr>
          </a:p>
          <a:p>
            <a:r>
              <a:rPr lang="nl-NL" dirty="0" err="1" smtClean="0">
                <a:solidFill>
                  <a:srgbClr val="7030A0"/>
                </a:solidFill>
              </a:rPr>
              <a:t>printf</a:t>
            </a:r>
            <a:r>
              <a:rPr lang="nl-NL" dirty="0" smtClean="0">
                <a:solidFill>
                  <a:srgbClr val="7030A0"/>
                </a:solidFill>
              </a:rPr>
              <a:t>(“c-&gt;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 = %d\n”, c-&gt;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);</a:t>
            </a:r>
          </a:p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593558" y="5323522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558" y="5965599"/>
            <a:ext cx="349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/>
              <a:t>c</a:t>
            </a:r>
            <a:r>
              <a:rPr lang="nl-NL" sz="2000" dirty="0" err="1" smtClean="0"/>
              <a:t>.nbr</a:t>
            </a:r>
            <a:r>
              <a:rPr lang="nl-NL" sz="2000" dirty="0" smtClean="0"/>
              <a:t> = 25</a:t>
            </a:r>
            <a:endParaRPr lang="en-US" sz="2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85892" y="1572380"/>
            <a:ext cx="5631289" cy="3919720"/>
            <a:chOff x="5485892" y="1572380"/>
            <a:chExt cx="5631289" cy="3919720"/>
          </a:xfrm>
        </p:grpSpPr>
        <p:sp>
          <p:nvSpPr>
            <p:cNvPr id="10" name="TextBox 9"/>
            <p:cNvSpPr txBox="1"/>
            <p:nvPr/>
          </p:nvSpPr>
          <p:spPr>
            <a:xfrm>
              <a:off x="6898105" y="1588830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3600" y="1611685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484" y="1572380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988" y="22927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4750" y="3222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9347" y="3222294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47284" y="3505031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694821" y="2766998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29399" y="2224449"/>
              <a:ext cx="4487782" cy="552332"/>
              <a:chOff x="6629399" y="2224449"/>
              <a:chExt cx="4487782" cy="552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43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768" y="40775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1852" y="4059880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629399" y="4939768"/>
              <a:ext cx="4487782" cy="552332"/>
              <a:chOff x="6629399" y="2224449"/>
              <a:chExt cx="4487782" cy="552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25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7361322" y="4336878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686800" y="4354342"/>
              <a:ext cx="8021" cy="5854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892" y="5007030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003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Example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will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extended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across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slides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414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r>
              <a:rPr lang="nl-NL" dirty="0" smtClean="0"/>
              <a:t>Student * b;</a:t>
            </a:r>
          </a:p>
          <a:p>
            <a:r>
              <a:rPr lang="nl-NL" dirty="0" smtClean="0"/>
              <a:t>b = &amp;a;</a:t>
            </a:r>
          </a:p>
          <a:p>
            <a:r>
              <a:rPr lang="nl-NL" dirty="0" smtClean="0"/>
              <a:t>b-&gt;</a:t>
            </a:r>
            <a:r>
              <a:rPr lang="nl-NL" dirty="0" err="1" smtClean="0"/>
              <a:t>nbr</a:t>
            </a:r>
            <a:r>
              <a:rPr lang="nl-NL" dirty="0" smtClean="0"/>
              <a:t> = 43;</a:t>
            </a:r>
          </a:p>
          <a:p>
            <a:endParaRPr lang="nl-NL" dirty="0" smtClean="0"/>
          </a:p>
          <a:p>
            <a:r>
              <a:rPr lang="nl-NL" dirty="0" smtClean="0"/>
              <a:t>Student * c;</a:t>
            </a:r>
          </a:p>
          <a:p>
            <a:r>
              <a:rPr lang="nl-NL" dirty="0"/>
              <a:t>c</a:t>
            </a:r>
            <a:r>
              <a:rPr lang="nl-NL" dirty="0" smtClean="0"/>
              <a:t> = (Student *) </a:t>
            </a:r>
            <a:r>
              <a:rPr lang="nl-NL" dirty="0" err="1" smtClean="0"/>
              <a:t>malloc</a:t>
            </a:r>
            <a:r>
              <a:rPr lang="nl-NL" dirty="0" smtClean="0"/>
              <a:t> (</a:t>
            </a:r>
            <a:r>
              <a:rPr lang="nl-NL" dirty="0" err="1" smtClean="0"/>
              <a:t>sizeof</a:t>
            </a:r>
            <a:r>
              <a:rPr lang="nl-NL" dirty="0" smtClean="0"/>
              <a:t>(Student));</a:t>
            </a:r>
          </a:p>
          <a:p>
            <a:r>
              <a:rPr lang="nl-NL" dirty="0"/>
              <a:t>c</a:t>
            </a:r>
            <a:r>
              <a:rPr lang="nl-NL" dirty="0" smtClean="0"/>
              <a:t>-&gt;</a:t>
            </a:r>
            <a:r>
              <a:rPr lang="nl-NL" dirty="0" err="1" smtClean="0"/>
              <a:t>nbr</a:t>
            </a:r>
            <a:r>
              <a:rPr lang="nl-NL" dirty="0" smtClean="0"/>
              <a:t> = 25;</a:t>
            </a:r>
          </a:p>
          <a:p>
            <a:endParaRPr lang="nl-NL" dirty="0" smtClean="0"/>
          </a:p>
          <a:p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 = c;</a:t>
            </a:r>
          </a:p>
          <a:p>
            <a:endParaRPr lang="nl-NL" dirty="0">
              <a:solidFill>
                <a:srgbClr val="7030A0"/>
              </a:solidFill>
            </a:endParaRPr>
          </a:p>
          <a:p>
            <a:r>
              <a:rPr lang="nl-NL" dirty="0" err="1" smtClean="0">
                <a:solidFill>
                  <a:srgbClr val="7030A0"/>
                </a:solidFill>
              </a:rPr>
              <a:t>printf</a:t>
            </a:r>
            <a:r>
              <a:rPr lang="nl-NL" dirty="0" smtClean="0">
                <a:solidFill>
                  <a:srgbClr val="7030A0"/>
                </a:solidFill>
              </a:rPr>
              <a:t>(“</a:t>
            </a:r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-&gt;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 = %d\n”, </a:t>
            </a:r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-&gt;</a:t>
            </a:r>
            <a:r>
              <a:rPr lang="nl-NL" dirty="0" err="1" smtClean="0">
                <a:solidFill>
                  <a:srgbClr val="7030A0"/>
                </a:solidFill>
              </a:rPr>
              <a:t>nbr</a:t>
            </a:r>
            <a:r>
              <a:rPr lang="nl-NL" dirty="0" smtClean="0">
                <a:solidFill>
                  <a:srgbClr val="7030A0"/>
                </a:solidFill>
              </a:rPr>
              <a:t>);</a:t>
            </a:r>
          </a:p>
          <a:p>
            <a:endParaRPr lang="nl-NL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3558" y="5323522"/>
            <a:ext cx="6673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What</a:t>
            </a:r>
            <a:r>
              <a:rPr lang="nl-NL" sz="2000" b="1" dirty="0" smtClean="0"/>
              <a:t> is </a:t>
            </a:r>
            <a:r>
              <a:rPr lang="nl-NL" sz="2000" b="1" dirty="0" err="1" smtClean="0"/>
              <a:t>the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result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this</a:t>
            </a:r>
            <a:r>
              <a:rPr lang="nl-NL" sz="2000" b="1" dirty="0" smtClean="0"/>
              <a:t> print statement?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93558" y="5965599"/>
            <a:ext cx="3497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Result</a:t>
            </a:r>
            <a:r>
              <a:rPr lang="nl-NL" sz="2000" dirty="0" smtClean="0"/>
              <a:t>:  </a:t>
            </a:r>
            <a:r>
              <a:rPr lang="nl-NL" sz="2000" dirty="0" err="1" smtClean="0"/>
              <a:t>a.next</a:t>
            </a:r>
            <a:r>
              <a:rPr lang="nl-NL" sz="2000" dirty="0" smtClean="0"/>
              <a:t>-&gt;</a:t>
            </a:r>
            <a:r>
              <a:rPr lang="nl-NL" sz="2000" dirty="0" err="1" smtClean="0"/>
              <a:t>nbr</a:t>
            </a:r>
            <a:r>
              <a:rPr lang="nl-NL" sz="2000" dirty="0" smtClean="0"/>
              <a:t> = 25</a:t>
            </a:r>
            <a:endParaRPr lang="en-US" sz="20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85892" y="1572380"/>
            <a:ext cx="5631289" cy="3919720"/>
            <a:chOff x="5485892" y="1572380"/>
            <a:chExt cx="5631289" cy="3919720"/>
          </a:xfrm>
        </p:grpSpPr>
        <p:sp>
          <p:nvSpPr>
            <p:cNvPr id="10" name="TextBox 9"/>
            <p:cNvSpPr txBox="1"/>
            <p:nvPr/>
          </p:nvSpPr>
          <p:spPr>
            <a:xfrm>
              <a:off x="6898105" y="1588830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3600" y="1611685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484" y="1572380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988" y="22927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4750" y="3222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9347" y="3222294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47284" y="3505031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694821" y="2766998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29399" y="2224449"/>
              <a:ext cx="4487782" cy="552332"/>
              <a:chOff x="6629399" y="2224449"/>
              <a:chExt cx="4487782" cy="552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43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768" y="40775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1852" y="4059880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629399" y="4939768"/>
              <a:ext cx="4487782" cy="552332"/>
              <a:chOff x="6629399" y="2224449"/>
              <a:chExt cx="4487782" cy="552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25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7" name="Straight Connector 26"/>
            <p:cNvCxnSpPr/>
            <p:nvPr/>
          </p:nvCxnSpPr>
          <p:spPr>
            <a:xfrm>
              <a:off x="7361322" y="4336878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686800" y="4354342"/>
              <a:ext cx="8021" cy="5854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892" y="5007030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837196" y="2500615"/>
              <a:ext cx="1521995" cy="2430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90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Example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will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extended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across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slides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414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r>
              <a:rPr lang="nl-NL" dirty="0" smtClean="0"/>
              <a:t>Student * b;</a:t>
            </a:r>
          </a:p>
          <a:p>
            <a:r>
              <a:rPr lang="nl-NL" dirty="0" smtClean="0"/>
              <a:t>b = &amp;a;</a:t>
            </a:r>
          </a:p>
          <a:p>
            <a:r>
              <a:rPr lang="nl-NL" dirty="0" smtClean="0"/>
              <a:t>b-&gt;</a:t>
            </a:r>
            <a:r>
              <a:rPr lang="nl-NL" dirty="0" err="1" smtClean="0"/>
              <a:t>nbr</a:t>
            </a:r>
            <a:r>
              <a:rPr lang="nl-NL" dirty="0" smtClean="0"/>
              <a:t> = 43;</a:t>
            </a:r>
          </a:p>
          <a:p>
            <a:r>
              <a:rPr lang="nl-NL" dirty="0" smtClean="0"/>
              <a:t>Student * c;</a:t>
            </a:r>
          </a:p>
          <a:p>
            <a:r>
              <a:rPr lang="nl-NL" dirty="0"/>
              <a:t>c</a:t>
            </a:r>
            <a:r>
              <a:rPr lang="nl-NL" dirty="0" smtClean="0"/>
              <a:t> = (Student *) </a:t>
            </a:r>
            <a:r>
              <a:rPr lang="nl-NL" dirty="0" err="1" smtClean="0"/>
              <a:t>malloc</a:t>
            </a:r>
            <a:r>
              <a:rPr lang="nl-NL" dirty="0" smtClean="0"/>
              <a:t> (</a:t>
            </a:r>
            <a:r>
              <a:rPr lang="nl-NL" dirty="0" err="1" smtClean="0"/>
              <a:t>sizeof</a:t>
            </a:r>
            <a:r>
              <a:rPr lang="nl-NL" dirty="0" smtClean="0"/>
              <a:t>(Student));</a:t>
            </a:r>
          </a:p>
          <a:p>
            <a:r>
              <a:rPr lang="nl-NL" dirty="0"/>
              <a:t>c</a:t>
            </a:r>
            <a:r>
              <a:rPr lang="nl-NL" dirty="0" smtClean="0"/>
              <a:t>-&gt;</a:t>
            </a:r>
            <a:r>
              <a:rPr lang="nl-NL" dirty="0" err="1" smtClean="0"/>
              <a:t>nbr</a:t>
            </a:r>
            <a:r>
              <a:rPr lang="nl-NL" dirty="0" smtClean="0"/>
              <a:t> = 25;</a:t>
            </a:r>
          </a:p>
          <a:p>
            <a:r>
              <a:rPr lang="nl-NL" dirty="0" err="1" smtClean="0"/>
              <a:t>a.next</a:t>
            </a:r>
            <a:r>
              <a:rPr lang="nl-NL" dirty="0" smtClean="0"/>
              <a:t> = c;</a:t>
            </a:r>
          </a:p>
          <a:p>
            <a:endParaRPr lang="nl-NL" dirty="0" smtClean="0">
              <a:solidFill>
                <a:srgbClr val="7030A0"/>
              </a:solidFill>
            </a:endParaRPr>
          </a:p>
          <a:p>
            <a:r>
              <a:rPr lang="nl-NL" dirty="0">
                <a:solidFill>
                  <a:srgbClr val="7030A0"/>
                </a:solidFill>
              </a:rPr>
              <a:t>c = (Student *) </a:t>
            </a:r>
            <a:r>
              <a:rPr lang="nl-NL" dirty="0" err="1">
                <a:solidFill>
                  <a:srgbClr val="7030A0"/>
                </a:solidFill>
              </a:rPr>
              <a:t>malloc</a:t>
            </a:r>
            <a:r>
              <a:rPr lang="nl-NL" dirty="0">
                <a:solidFill>
                  <a:srgbClr val="7030A0"/>
                </a:solidFill>
              </a:rPr>
              <a:t> (</a:t>
            </a:r>
            <a:r>
              <a:rPr lang="nl-NL" dirty="0" err="1">
                <a:solidFill>
                  <a:srgbClr val="7030A0"/>
                </a:solidFill>
              </a:rPr>
              <a:t>sizeof</a:t>
            </a:r>
            <a:r>
              <a:rPr lang="nl-NL" dirty="0">
                <a:solidFill>
                  <a:srgbClr val="7030A0"/>
                </a:solidFill>
              </a:rPr>
              <a:t>(Student));</a:t>
            </a:r>
          </a:p>
          <a:p>
            <a:r>
              <a:rPr lang="nl-NL" dirty="0">
                <a:solidFill>
                  <a:srgbClr val="7030A0"/>
                </a:solidFill>
              </a:rPr>
              <a:t>c-&gt;</a:t>
            </a:r>
            <a:r>
              <a:rPr lang="nl-NL" dirty="0" err="1">
                <a:solidFill>
                  <a:srgbClr val="7030A0"/>
                </a:solidFill>
              </a:rPr>
              <a:t>nbr</a:t>
            </a:r>
            <a:r>
              <a:rPr lang="nl-NL" dirty="0">
                <a:solidFill>
                  <a:srgbClr val="7030A0"/>
                </a:solidFill>
              </a:rPr>
              <a:t> = </a:t>
            </a:r>
            <a:r>
              <a:rPr lang="nl-NL" dirty="0" smtClean="0">
                <a:solidFill>
                  <a:srgbClr val="7030A0"/>
                </a:solidFill>
              </a:rPr>
              <a:t>12;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</p:txBody>
      </p:sp>
      <p:grpSp>
        <p:nvGrpSpPr>
          <p:cNvPr id="37" name="Group 36"/>
          <p:cNvGrpSpPr/>
          <p:nvPr/>
        </p:nvGrpSpPr>
        <p:grpSpPr>
          <a:xfrm>
            <a:off x="5485892" y="1572380"/>
            <a:ext cx="5631289" cy="5009227"/>
            <a:chOff x="5485892" y="1572380"/>
            <a:chExt cx="5631289" cy="5009227"/>
          </a:xfrm>
        </p:grpSpPr>
        <p:sp>
          <p:nvSpPr>
            <p:cNvPr id="10" name="TextBox 9"/>
            <p:cNvSpPr txBox="1"/>
            <p:nvPr/>
          </p:nvSpPr>
          <p:spPr>
            <a:xfrm>
              <a:off x="6898105" y="1588830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3600" y="1611685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484" y="1572380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988" y="22927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4750" y="3222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9347" y="3222294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47284" y="3505031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694821" y="2766998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29399" y="2224449"/>
              <a:ext cx="4487782" cy="552332"/>
              <a:chOff x="6629399" y="2224449"/>
              <a:chExt cx="4487782" cy="552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43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768" y="40775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1852" y="4059880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629399" y="4939768"/>
              <a:ext cx="4487782" cy="552332"/>
              <a:chOff x="6629399" y="2224449"/>
              <a:chExt cx="4487782" cy="552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25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Arrow Connector 27"/>
            <p:cNvCxnSpPr>
              <a:endCxn id="33" idx="0"/>
            </p:cNvCxnSpPr>
            <p:nvPr/>
          </p:nvCxnSpPr>
          <p:spPr>
            <a:xfrm>
              <a:off x="7347284" y="4336878"/>
              <a:ext cx="1231232" cy="16923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892" y="5007030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837196" y="2500615"/>
              <a:ext cx="1521995" cy="2430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629399" y="6029275"/>
              <a:ext cx="4487782" cy="552332"/>
              <a:chOff x="6629399" y="2224449"/>
              <a:chExt cx="4487782" cy="5523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12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94388" y="6094919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71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558" y="748788"/>
            <a:ext cx="855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b="1" dirty="0" err="1" smtClean="0"/>
              <a:t>Example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will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be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extended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across</a:t>
            </a:r>
            <a:r>
              <a:rPr lang="nl-NL" sz="2400" b="1" dirty="0" smtClean="0"/>
              <a:t> </a:t>
            </a:r>
            <a:r>
              <a:rPr lang="nl-NL" sz="2400" b="1" dirty="0" err="1" smtClean="0"/>
              <a:t>several</a:t>
            </a:r>
            <a:r>
              <a:rPr lang="nl-NL" sz="2400" b="1" dirty="0" smtClean="0"/>
              <a:t> slides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93558" y="1572380"/>
            <a:ext cx="4148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</a:t>
            </a:r>
            <a:r>
              <a:rPr lang="nl-NL" dirty="0" smtClean="0"/>
              <a:t>tudent a;</a:t>
            </a:r>
          </a:p>
          <a:p>
            <a:r>
              <a:rPr lang="nl-NL" dirty="0" err="1" smtClean="0"/>
              <a:t>a.nbr</a:t>
            </a:r>
            <a:r>
              <a:rPr lang="nl-NL" dirty="0" smtClean="0"/>
              <a:t> = 73;</a:t>
            </a:r>
          </a:p>
          <a:p>
            <a:r>
              <a:rPr lang="nl-NL" dirty="0" smtClean="0"/>
              <a:t>Student * b = &amp;a;</a:t>
            </a:r>
          </a:p>
          <a:p>
            <a:r>
              <a:rPr lang="nl-NL" dirty="0" smtClean="0"/>
              <a:t>b-&gt;</a:t>
            </a:r>
            <a:r>
              <a:rPr lang="nl-NL" dirty="0" err="1" smtClean="0"/>
              <a:t>nbr</a:t>
            </a:r>
            <a:r>
              <a:rPr lang="nl-NL" dirty="0" smtClean="0"/>
              <a:t> = 43;</a:t>
            </a:r>
          </a:p>
          <a:p>
            <a:r>
              <a:rPr lang="nl-NL" dirty="0" smtClean="0"/>
              <a:t>Student * c;</a:t>
            </a:r>
          </a:p>
          <a:p>
            <a:r>
              <a:rPr lang="nl-NL" dirty="0"/>
              <a:t>c</a:t>
            </a:r>
            <a:r>
              <a:rPr lang="nl-NL" dirty="0" smtClean="0"/>
              <a:t> = (Student *) </a:t>
            </a:r>
            <a:r>
              <a:rPr lang="nl-NL" dirty="0" err="1" smtClean="0"/>
              <a:t>malloc</a:t>
            </a:r>
            <a:r>
              <a:rPr lang="nl-NL" dirty="0" smtClean="0"/>
              <a:t> (</a:t>
            </a:r>
            <a:r>
              <a:rPr lang="nl-NL" dirty="0" err="1" smtClean="0"/>
              <a:t>sizeof</a:t>
            </a:r>
            <a:r>
              <a:rPr lang="nl-NL" dirty="0" smtClean="0"/>
              <a:t>(Student));</a:t>
            </a:r>
          </a:p>
          <a:p>
            <a:r>
              <a:rPr lang="nl-NL" dirty="0"/>
              <a:t>c</a:t>
            </a:r>
            <a:r>
              <a:rPr lang="nl-NL" dirty="0" smtClean="0"/>
              <a:t>-&gt;</a:t>
            </a:r>
            <a:r>
              <a:rPr lang="nl-NL" dirty="0" err="1" smtClean="0"/>
              <a:t>nbr</a:t>
            </a:r>
            <a:r>
              <a:rPr lang="nl-NL" dirty="0" smtClean="0"/>
              <a:t> = 25;</a:t>
            </a:r>
          </a:p>
          <a:p>
            <a:r>
              <a:rPr lang="nl-NL" dirty="0" err="1" smtClean="0"/>
              <a:t>a.next</a:t>
            </a:r>
            <a:r>
              <a:rPr lang="nl-NL" dirty="0" smtClean="0"/>
              <a:t> = c;</a:t>
            </a:r>
          </a:p>
          <a:p>
            <a:r>
              <a:rPr lang="nl-NL" dirty="0" smtClean="0"/>
              <a:t>c </a:t>
            </a:r>
            <a:r>
              <a:rPr lang="nl-NL" dirty="0"/>
              <a:t>= (Student *) </a:t>
            </a:r>
            <a:r>
              <a:rPr lang="nl-NL" dirty="0" err="1"/>
              <a:t>malloc</a:t>
            </a:r>
            <a:r>
              <a:rPr lang="nl-NL" dirty="0"/>
              <a:t> (</a:t>
            </a:r>
            <a:r>
              <a:rPr lang="nl-NL" dirty="0" err="1"/>
              <a:t>sizeof</a:t>
            </a:r>
            <a:r>
              <a:rPr lang="nl-NL" dirty="0"/>
              <a:t>(Student));</a:t>
            </a:r>
          </a:p>
          <a:p>
            <a:r>
              <a:rPr lang="nl-NL" dirty="0"/>
              <a:t>c-&gt;</a:t>
            </a:r>
            <a:r>
              <a:rPr lang="nl-NL" dirty="0" err="1"/>
              <a:t>nbr</a:t>
            </a:r>
            <a:r>
              <a:rPr lang="nl-NL" dirty="0"/>
              <a:t> = </a:t>
            </a:r>
            <a:r>
              <a:rPr lang="nl-NL" dirty="0" smtClean="0"/>
              <a:t>12;</a:t>
            </a:r>
          </a:p>
          <a:p>
            <a:endParaRPr lang="nl-NL" dirty="0">
              <a:solidFill>
                <a:srgbClr val="7030A0"/>
              </a:solidFill>
            </a:endParaRPr>
          </a:p>
          <a:p>
            <a:r>
              <a:rPr lang="nl-NL" dirty="0" err="1" smtClean="0">
                <a:solidFill>
                  <a:srgbClr val="7030A0"/>
                </a:solidFill>
              </a:rPr>
              <a:t>a.next</a:t>
            </a:r>
            <a:r>
              <a:rPr lang="nl-NL" dirty="0" smtClean="0">
                <a:solidFill>
                  <a:srgbClr val="7030A0"/>
                </a:solidFill>
              </a:rPr>
              <a:t>-&gt;next = c;</a:t>
            </a:r>
            <a:endParaRPr lang="nl-NL" dirty="0">
              <a:solidFill>
                <a:srgbClr val="7030A0"/>
              </a:solidFill>
            </a:endParaRPr>
          </a:p>
          <a:p>
            <a:endParaRPr lang="nl-NL" dirty="0"/>
          </a:p>
          <a:p>
            <a:endParaRPr lang="nl-NL" dirty="0"/>
          </a:p>
        </p:txBody>
      </p:sp>
      <p:grpSp>
        <p:nvGrpSpPr>
          <p:cNvPr id="15" name="Group 14"/>
          <p:cNvGrpSpPr/>
          <p:nvPr/>
        </p:nvGrpSpPr>
        <p:grpSpPr>
          <a:xfrm>
            <a:off x="5485892" y="1572380"/>
            <a:ext cx="5631289" cy="5009227"/>
            <a:chOff x="5485892" y="1572380"/>
            <a:chExt cx="5631289" cy="5009227"/>
          </a:xfrm>
        </p:grpSpPr>
        <p:sp>
          <p:nvSpPr>
            <p:cNvPr id="10" name="TextBox 9"/>
            <p:cNvSpPr txBox="1"/>
            <p:nvPr/>
          </p:nvSpPr>
          <p:spPr>
            <a:xfrm>
              <a:off x="6898105" y="1588830"/>
              <a:ext cx="657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nbr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753600" y="1611685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next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85484" y="1572380"/>
              <a:ext cx="9384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smtClean="0"/>
                <a:t>name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19988" y="229279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a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24750" y="32222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b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609347" y="3222294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347284" y="3505031"/>
              <a:ext cx="133349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8694821" y="2766998"/>
              <a:ext cx="0" cy="7573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6629399" y="2224449"/>
              <a:ext cx="4487782" cy="552332"/>
              <a:chOff x="6629399" y="2224449"/>
              <a:chExt cx="4487782" cy="55233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43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08768" y="407753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c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11852" y="4059880"/>
              <a:ext cx="1475874" cy="553997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629399" y="4939768"/>
              <a:ext cx="4487782" cy="552332"/>
              <a:chOff x="6629399" y="2224449"/>
              <a:chExt cx="4487782" cy="552332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25</a:t>
                </a: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8" name="Straight Arrow Connector 27"/>
            <p:cNvCxnSpPr>
              <a:endCxn id="33" idx="0"/>
            </p:cNvCxnSpPr>
            <p:nvPr/>
          </p:nvCxnSpPr>
          <p:spPr>
            <a:xfrm>
              <a:off x="7347284" y="4336878"/>
              <a:ext cx="1231232" cy="16923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892" y="5007030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8837196" y="2500615"/>
              <a:ext cx="1521995" cy="2430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629399" y="6029275"/>
              <a:ext cx="4487782" cy="552332"/>
              <a:chOff x="6629399" y="2224449"/>
              <a:chExt cx="4487782" cy="552332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629399" y="2224449"/>
                <a:ext cx="926432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dirty="0" smtClean="0"/>
                  <a:t>12</a:t>
                </a:r>
                <a:endParaRPr lang="en-US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555831" y="2224449"/>
                <a:ext cx="2045370" cy="552332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9601201" y="2224951"/>
                <a:ext cx="1515980" cy="551830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5494388" y="6094919"/>
              <a:ext cx="690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smtClean="0"/>
                <a:t>HEAP</a:t>
              </a:r>
              <a:endParaRPr lang="en-US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8608597" y="5191696"/>
              <a:ext cx="1742074" cy="8378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593558" y="5542698"/>
            <a:ext cx="4491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 smtClean="0"/>
              <a:t>Now</a:t>
            </a:r>
            <a:r>
              <a:rPr lang="nl-NL" sz="2000" b="1" dirty="0" smtClean="0"/>
              <a:t> we have </a:t>
            </a:r>
            <a:r>
              <a:rPr lang="nl-NL" sz="2000" b="1" dirty="0" err="1" smtClean="0"/>
              <a:t>created</a:t>
            </a:r>
            <a:r>
              <a:rPr lang="nl-NL" sz="2000" b="1" dirty="0" smtClean="0"/>
              <a:t> a list </a:t>
            </a:r>
            <a:r>
              <a:rPr lang="nl-NL" sz="2000" b="1" dirty="0" err="1" smtClean="0"/>
              <a:t>consisting</a:t>
            </a:r>
            <a:r>
              <a:rPr lang="nl-NL" sz="2000" b="1" dirty="0" smtClean="0"/>
              <a:t> of </a:t>
            </a:r>
            <a:r>
              <a:rPr lang="nl-NL" sz="2000" b="1" dirty="0" err="1" smtClean="0"/>
              <a:t>three</a:t>
            </a:r>
            <a:r>
              <a:rPr lang="nl-NL" sz="2000" b="1" dirty="0" smtClean="0"/>
              <a:t> </a:t>
            </a:r>
            <a:r>
              <a:rPr lang="nl-NL" sz="2000" b="1" dirty="0" err="1" smtClean="0"/>
              <a:t>Students</a:t>
            </a:r>
            <a:r>
              <a:rPr lang="nl-NL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8185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Widescreen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 workshop</vt:lpstr>
      <vt:lpstr>schedule practical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workshop</dc:title>
  <dc:creator>Huberts,Theo T.P.M.M.</dc:creator>
  <cp:lastModifiedBy>Huberts,Theo T.P.M.M.</cp:lastModifiedBy>
  <cp:revision>34</cp:revision>
  <dcterms:created xsi:type="dcterms:W3CDTF">2020-11-11T18:26:59Z</dcterms:created>
  <dcterms:modified xsi:type="dcterms:W3CDTF">2020-11-18T13:53:31Z</dcterms:modified>
</cp:coreProperties>
</file>