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8FDB-431D-474A-A737-42579A0BC199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621" y="3794543"/>
            <a:ext cx="9144000" cy="1655762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bit operations</a:t>
            </a:r>
            <a:endParaRPr lang="nl-NL" sz="4000" b="1" dirty="0" smtClean="0"/>
          </a:p>
          <a:p>
            <a:r>
              <a:rPr lang="nl-NL" sz="4000" b="1" dirty="0" smtClean="0"/>
              <a:t>on integers</a:t>
            </a:r>
            <a:endParaRPr lang="nl-NL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97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schedule practical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98950"/>
              </p:ext>
            </p:extLst>
          </p:nvPr>
        </p:nvGraphicFramePr>
        <p:xfrm>
          <a:off x="1981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Wed afternoon (7+8)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Fri morning (3+4)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Linux, C helloworld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pointers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</a:t>
                      </a:r>
                      <a:r>
                        <a:rPr lang="en-US" sz="2400" dirty="0" err="1" smtClean="0"/>
                        <a:t>structs</a:t>
                      </a:r>
                      <a:r>
                        <a:rPr lang="en-US" sz="2400" dirty="0" smtClean="0"/>
                        <a:t> + memory </a:t>
                      </a:r>
                      <a:r>
                        <a:rPr lang="en-US" sz="2400" dirty="0" err="1" smtClean="0"/>
                        <a:t>alloc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strings + arrays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2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bit operations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3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b</a:t>
            </a:r>
            <a:r>
              <a:rPr lang="nl-NL" sz="2400" b="1" dirty="0" smtClean="0"/>
              <a:t>it operations on integers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5957" y="3054208"/>
            <a:ext cx="227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0xE5</a:t>
            </a:r>
            <a:r>
              <a:rPr lang="nl-NL" dirty="0" smtClean="0"/>
              <a:t>;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557798" y="3066622"/>
            <a:ext cx="5885685" cy="1475911"/>
            <a:chOff x="4410315" y="2160000"/>
            <a:chExt cx="5885685" cy="1475911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i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6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7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18315" y="3143563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0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9157" y="3174246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4896000" cy="540000"/>
              <a:chOff x="5400000" y="2160000"/>
              <a:chExt cx="4896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0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4935483" y="1726665"/>
            <a:ext cx="53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229 = 128  + 64  +  32           +               4         +       1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5958" y="1804737"/>
            <a:ext cx="227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229</a:t>
            </a:r>
            <a:r>
              <a:rPr lang="nl-NL" dirty="0" smtClean="0"/>
              <a:t>;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b</a:t>
            </a:r>
            <a:r>
              <a:rPr lang="nl-NL" sz="2400" b="1" dirty="0" smtClean="0"/>
              <a:t>it operations on integers</a:t>
            </a:r>
            <a:endParaRPr lang="en-US" sz="2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55173" y="1927429"/>
            <a:ext cx="5885685" cy="1450784"/>
            <a:chOff x="4410315" y="2160000"/>
            <a:chExt cx="5885685" cy="1450784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i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6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7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18315" y="3143563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0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4320" y="3115632"/>
              <a:ext cx="536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3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4896000" cy="540000"/>
              <a:chOff x="5400000" y="2160000"/>
              <a:chExt cx="4896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0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745958" y="1804737"/>
            <a:ext cx="227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229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        i = 0xE5;</a:t>
            </a:r>
            <a:endParaRPr lang="nl-NL" dirty="0"/>
          </a:p>
          <a:p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1190" y="3717186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61590" y="3711631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710348" y="3711630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1190" y="3742313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196345" y="4336090"/>
            <a:ext cx="6044088" cy="540000"/>
            <a:chOff x="4079187" y="4647541"/>
            <a:chExt cx="6044088" cy="540000"/>
          </a:xfrm>
        </p:grpSpPr>
        <p:sp>
          <p:nvSpPr>
            <p:cNvPr id="24" name="TextBox 23"/>
            <p:cNvSpPr txBox="1"/>
            <p:nvPr/>
          </p:nvSpPr>
          <p:spPr>
            <a:xfrm>
              <a:off x="4079187" y="4647541"/>
              <a:ext cx="95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result</a:t>
              </a:r>
              <a:endParaRPr lang="en-US" sz="2400" b="1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227275" y="4647541"/>
              <a:ext cx="4896000" cy="540000"/>
              <a:chOff x="5400000" y="2160000"/>
              <a:chExt cx="4896000" cy="540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354748" y="2880467"/>
            <a:ext cx="5885685" cy="1168229"/>
            <a:chOff x="4202348" y="2728067"/>
            <a:chExt cx="5885685" cy="1168229"/>
          </a:xfrm>
        </p:grpSpPr>
        <p:sp>
          <p:nvSpPr>
            <p:cNvPr id="49" name="TextBox 48"/>
            <p:cNvSpPr txBox="1"/>
            <p:nvPr/>
          </p:nvSpPr>
          <p:spPr>
            <a:xfrm>
              <a:off x="4202348" y="2728067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192033" y="2728067"/>
              <a:ext cx="4896000" cy="540000"/>
              <a:chOff x="5400000" y="2160000"/>
              <a:chExt cx="4896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5192033" y="3711630"/>
              <a:ext cx="48960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13723" y="3526964"/>
              <a:ext cx="67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OR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5958" y="5504571"/>
            <a:ext cx="29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?</a:t>
            </a:r>
            <a:endParaRPr lang="en-US" sz="200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4158389" y="5411760"/>
            <a:ext cx="6044088" cy="540000"/>
            <a:chOff x="4079187" y="4647541"/>
            <a:chExt cx="6044088" cy="540000"/>
          </a:xfrm>
        </p:grpSpPr>
        <p:sp>
          <p:nvSpPr>
            <p:cNvPr id="62" name="TextBox 61"/>
            <p:cNvSpPr txBox="1"/>
            <p:nvPr/>
          </p:nvSpPr>
          <p:spPr>
            <a:xfrm>
              <a:off x="4079187" y="4647541"/>
              <a:ext cx="95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result</a:t>
              </a:r>
              <a:endParaRPr lang="en-US" sz="2400" b="1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227275" y="4647541"/>
              <a:ext cx="4896000" cy="540000"/>
              <a:chOff x="5400000" y="2160000"/>
              <a:chExt cx="4896000" cy="540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745958" y="5951760"/>
            <a:ext cx="29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Bit 3 is SET.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173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How </a:t>
            </a:r>
            <a:r>
              <a:rPr lang="nl-NL" sz="2400" b="1" dirty="0" err="1" smtClean="0"/>
              <a:t>to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create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such</a:t>
            </a:r>
            <a:r>
              <a:rPr lang="nl-NL" sz="2400" b="1" dirty="0" smtClean="0"/>
              <a:t> a </a:t>
            </a:r>
            <a:r>
              <a:rPr lang="nl-NL" sz="2400" b="1" dirty="0" err="1" smtClean="0"/>
              <a:t>mask</a:t>
            </a:r>
            <a:r>
              <a:rPr lang="nl-NL" sz="2400" b="1" dirty="0" smtClean="0"/>
              <a:t>?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5958" y="1804737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229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        i = 0xE5;</a:t>
            </a:r>
            <a:endParaRPr lang="nl-NL" dirty="0"/>
          </a:p>
          <a:p>
            <a:r>
              <a:rPr lang="nl-NL" dirty="0" smtClean="0"/>
              <a:t> </a:t>
            </a:r>
          </a:p>
          <a:p>
            <a:r>
              <a:rPr lang="nl-NL" dirty="0" err="1"/>
              <a:t>m</a:t>
            </a:r>
            <a:r>
              <a:rPr lang="nl-NL" dirty="0" err="1" smtClean="0"/>
              <a:t>ask</a:t>
            </a:r>
            <a:r>
              <a:rPr lang="nl-NL" dirty="0" smtClean="0"/>
              <a:t> = (1 &lt;&lt; 3);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1190" y="3717186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61590" y="3711631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710348" y="3711630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237590" y="2591845"/>
            <a:ext cx="5885685" cy="540000"/>
            <a:chOff x="4237590" y="2591845"/>
            <a:chExt cx="5885685" cy="540000"/>
          </a:xfrm>
        </p:grpSpPr>
        <p:sp>
          <p:nvSpPr>
            <p:cNvPr id="49" name="TextBox 48"/>
            <p:cNvSpPr txBox="1"/>
            <p:nvPr/>
          </p:nvSpPr>
          <p:spPr>
            <a:xfrm>
              <a:off x="4237590" y="2591845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27275" y="2591845"/>
              <a:ext cx="4896000" cy="540000"/>
              <a:chOff x="5400000" y="2160000"/>
              <a:chExt cx="4896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45958" y="3878248"/>
            <a:ext cx="311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Shift 3 </a:t>
            </a:r>
            <a:r>
              <a:rPr lang="nl-NL" sz="2000" b="1" dirty="0" err="1" smtClean="0"/>
              <a:t>places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to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left</a:t>
            </a:r>
            <a:r>
              <a:rPr lang="nl-NL" sz="2000" b="1" dirty="0" smtClean="0"/>
              <a:t>.</a:t>
            </a:r>
            <a:endParaRPr lang="en-US" sz="2000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202348" y="3808303"/>
            <a:ext cx="5885685" cy="540000"/>
            <a:chOff x="4237590" y="2591845"/>
            <a:chExt cx="5885685" cy="540000"/>
          </a:xfrm>
        </p:grpSpPr>
        <p:sp>
          <p:nvSpPr>
            <p:cNvPr id="73" name="TextBox 72"/>
            <p:cNvSpPr txBox="1"/>
            <p:nvPr/>
          </p:nvSpPr>
          <p:spPr>
            <a:xfrm>
              <a:off x="4237590" y="2591845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227275" y="2591845"/>
              <a:ext cx="4896000" cy="540000"/>
              <a:chOff x="5400000" y="2160000"/>
              <a:chExt cx="4896000" cy="540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0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99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How </a:t>
            </a:r>
            <a:r>
              <a:rPr lang="nl-NL" sz="2400" b="1" dirty="0" err="1" smtClean="0"/>
              <a:t>to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clear</a:t>
            </a:r>
            <a:r>
              <a:rPr lang="nl-NL" sz="2400" b="1" dirty="0" smtClean="0"/>
              <a:t> bit 7?</a:t>
            </a:r>
            <a:endParaRPr lang="en-US" sz="2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55173" y="1927429"/>
            <a:ext cx="5885685" cy="1450784"/>
            <a:chOff x="4410315" y="2160000"/>
            <a:chExt cx="5885685" cy="1450784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i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6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7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18315" y="3143563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0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64320" y="3115632"/>
              <a:ext cx="536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/>
                <a:t>3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4896000" cy="540000"/>
              <a:chOff x="5400000" y="2160000"/>
              <a:chExt cx="4896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0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745958" y="1804737"/>
            <a:ext cx="227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229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        i = 0xE5;</a:t>
            </a:r>
            <a:endParaRPr lang="nl-NL" dirty="0"/>
          </a:p>
          <a:p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1190" y="3717186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61590" y="3711631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710348" y="3711630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51190" y="3742313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196345" y="4336090"/>
            <a:ext cx="6044088" cy="540000"/>
            <a:chOff x="4079187" y="4647541"/>
            <a:chExt cx="6044088" cy="540000"/>
          </a:xfrm>
        </p:grpSpPr>
        <p:sp>
          <p:nvSpPr>
            <p:cNvPr id="24" name="TextBox 23"/>
            <p:cNvSpPr txBox="1"/>
            <p:nvPr/>
          </p:nvSpPr>
          <p:spPr>
            <a:xfrm>
              <a:off x="4079187" y="4647541"/>
              <a:ext cx="95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result</a:t>
              </a:r>
              <a:endParaRPr lang="en-US" sz="2400" b="1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227275" y="4647541"/>
              <a:ext cx="4896000" cy="540000"/>
              <a:chOff x="5400000" y="2160000"/>
              <a:chExt cx="4896000" cy="5400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354748" y="2880467"/>
            <a:ext cx="5885685" cy="1168229"/>
            <a:chOff x="4202348" y="2728067"/>
            <a:chExt cx="5885685" cy="1168229"/>
          </a:xfrm>
        </p:grpSpPr>
        <p:sp>
          <p:nvSpPr>
            <p:cNvPr id="49" name="TextBox 48"/>
            <p:cNvSpPr txBox="1"/>
            <p:nvPr/>
          </p:nvSpPr>
          <p:spPr>
            <a:xfrm>
              <a:off x="4202348" y="2728067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192033" y="2728067"/>
              <a:ext cx="4896000" cy="540000"/>
              <a:chOff x="5400000" y="2160000"/>
              <a:chExt cx="4896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>
              <a:off x="5192033" y="3711630"/>
              <a:ext cx="48960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13723" y="3526964"/>
              <a:ext cx="671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AND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5958" y="5504571"/>
            <a:ext cx="29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?</a:t>
            </a:r>
            <a:endParaRPr lang="en-US" sz="200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4158389" y="5411760"/>
            <a:ext cx="6044088" cy="540000"/>
            <a:chOff x="4079187" y="4647541"/>
            <a:chExt cx="6044088" cy="540000"/>
          </a:xfrm>
        </p:grpSpPr>
        <p:sp>
          <p:nvSpPr>
            <p:cNvPr id="62" name="TextBox 61"/>
            <p:cNvSpPr txBox="1"/>
            <p:nvPr/>
          </p:nvSpPr>
          <p:spPr>
            <a:xfrm>
              <a:off x="4079187" y="4647541"/>
              <a:ext cx="958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result</a:t>
              </a:r>
              <a:endParaRPr lang="en-US" sz="2400" b="1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227275" y="4647541"/>
              <a:ext cx="4896000" cy="540000"/>
              <a:chOff x="5400000" y="2160000"/>
              <a:chExt cx="4896000" cy="540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745958" y="5951760"/>
            <a:ext cx="29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Bit 7 is CLEARED.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57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How </a:t>
            </a:r>
            <a:r>
              <a:rPr lang="nl-NL" sz="2400" b="1" dirty="0" err="1" smtClean="0"/>
              <a:t>to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create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such</a:t>
            </a:r>
            <a:r>
              <a:rPr lang="nl-NL" sz="2400" b="1" dirty="0" smtClean="0"/>
              <a:t> a </a:t>
            </a:r>
            <a:r>
              <a:rPr lang="nl-NL" sz="2400" b="1" dirty="0" err="1" smtClean="0"/>
              <a:t>mask</a:t>
            </a:r>
            <a:r>
              <a:rPr lang="nl-NL" sz="2400" b="1" dirty="0" smtClean="0"/>
              <a:t>?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5958" y="1804737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smtClean="0"/>
              <a:t>int  i = 229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        i = 0xE5;</a:t>
            </a:r>
            <a:endParaRPr lang="nl-NL" dirty="0"/>
          </a:p>
          <a:p>
            <a:r>
              <a:rPr lang="nl-NL" dirty="0" smtClean="0"/>
              <a:t> </a:t>
            </a:r>
          </a:p>
          <a:p>
            <a:r>
              <a:rPr lang="nl-NL" dirty="0" err="1"/>
              <a:t>m</a:t>
            </a:r>
            <a:r>
              <a:rPr lang="nl-NL" dirty="0" err="1" smtClean="0"/>
              <a:t>ask</a:t>
            </a:r>
            <a:r>
              <a:rPr lang="nl-NL" dirty="0" smtClean="0"/>
              <a:t> = ~(1 &lt;&lt; 7);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21190" y="3717186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61590" y="3711631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710348" y="3711630"/>
            <a:ext cx="3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237590" y="2591845"/>
            <a:ext cx="5885685" cy="540000"/>
            <a:chOff x="4237590" y="2591845"/>
            <a:chExt cx="5885685" cy="540000"/>
          </a:xfrm>
        </p:grpSpPr>
        <p:sp>
          <p:nvSpPr>
            <p:cNvPr id="49" name="TextBox 48"/>
            <p:cNvSpPr txBox="1"/>
            <p:nvPr/>
          </p:nvSpPr>
          <p:spPr>
            <a:xfrm>
              <a:off x="4237590" y="2591845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27275" y="2591845"/>
              <a:ext cx="4896000" cy="540000"/>
              <a:chOff x="5400000" y="2160000"/>
              <a:chExt cx="4896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45958" y="3878248"/>
            <a:ext cx="311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Shift 7 </a:t>
            </a:r>
            <a:r>
              <a:rPr lang="nl-NL" sz="2000" b="1" dirty="0" err="1" smtClean="0"/>
              <a:t>places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to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left</a:t>
            </a:r>
            <a:r>
              <a:rPr lang="nl-NL" sz="2000" b="1" dirty="0" smtClean="0"/>
              <a:t>.</a:t>
            </a:r>
            <a:endParaRPr lang="en-US" sz="2000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4202348" y="3808303"/>
            <a:ext cx="5885685" cy="540000"/>
            <a:chOff x="4237590" y="2591845"/>
            <a:chExt cx="5885685" cy="540000"/>
          </a:xfrm>
        </p:grpSpPr>
        <p:sp>
          <p:nvSpPr>
            <p:cNvPr id="73" name="TextBox 72"/>
            <p:cNvSpPr txBox="1"/>
            <p:nvPr/>
          </p:nvSpPr>
          <p:spPr>
            <a:xfrm>
              <a:off x="4237590" y="2591845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227275" y="2591845"/>
              <a:ext cx="4896000" cy="540000"/>
              <a:chOff x="5400000" y="2160000"/>
              <a:chExt cx="4896000" cy="540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0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763084" y="4849753"/>
            <a:ext cx="311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/>
              <a:t>Invert </a:t>
            </a:r>
            <a:r>
              <a:rPr lang="nl-NL" sz="2000" b="1" dirty="0" err="1" smtClean="0"/>
              <a:t>all</a:t>
            </a:r>
            <a:r>
              <a:rPr lang="nl-NL" sz="2000" b="1" dirty="0" smtClean="0"/>
              <a:t> bits.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64217" y="4849753"/>
            <a:ext cx="5885685" cy="540000"/>
            <a:chOff x="4237590" y="2591845"/>
            <a:chExt cx="5885685" cy="540000"/>
          </a:xfrm>
        </p:grpSpPr>
        <p:sp>
          <p:nvSpPr>
            <p:cNvPr id="33" name="TextBox 32"/>
            <p:cNvSpPr txBox="1"/>
            <p:nvPr/>
          </p:nvSpPr>
          <p:spPr>
            <a:xfrm>
              <a:off x="4237590" y="2591845"/>
              <a:ext cx="872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err="1" smtClean="0"/>
                <a:t>mask</a:t>
              </a:r>
              <a:endParaRPr lang="en-US" sz="24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227275" y="2591845"/>
              <a:ext cx="4896000" cy="540000"/>
              <a:chOff x="5400000" y="2160000"/>
              <a:chExt cx="4896000" cy="540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0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1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923" y="707923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t</a:t>
            </a:r>
            <a:r>
              <a:rPr lang="nl-NL" sz="2400" b="1" dirty="0" err="1" smtClean="0"/>
              <a:t>hreaded_basics.c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23" y="1666568"/>
            <a:ext cx="8760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create a bitmask where bit at position n is set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#define  BITMASK(n)   (((uint128_t) 1) &lt;&lt; (n))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7923" y="2781522"/>
            <a:ext cx="876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set bit n in v</a:t>
            </a:r>
          </a:p>
          <a:p>
            <a:r>
              <a:rPr lang="en-US" sz="2000" dirty="0">
                <a:solidFill>
                  <a:srgbClr val="0070C0"/>
                </a:solidFill>
              </a:rPr>
              <a:t>#define BIT_SET(v, n)   ((v) =  (v) |  BITMASK(n))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923" y="3832498"/>
            <a:ext cx="876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clear bit n in v</a:t>
            </a:r>
          </a:p>
          <a:p>
            <a:r>
              <a:rPr lang="en-US" sz="2000" dirty="0">
                <a:solidFill>
                  <a:srgbClr val="0070C0"/>
                </a:solidFill>
              </a:rPr>
              <a:t>#define BIT_CLEAR(v, n)   ((v) =  (v) &amp; ~BITMASK(n))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23" y="4993618"/>
            <a:ext cx="876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 check if bit n in v is set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#define BIT_IS_SET(v, n)   (((v) &amp; BITMASK(n)) == BITMASK(n))</a:t>
            </a:r>
          </a:p>
        </p:txBody>
      </p:sp>
    </p:spTree>
    <p:extLst>
      <p:ext uri="{BB962C8B-B14F-4D97-AF65-F5344CB8AC3E}">
        <p14:creationId xmlns:p14="http://schemas.microsoft.com/office/powerpoint/2010/main" val="33252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 workshop</vt:lpstr>
      <vt:lpstr>schedule practical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workshop</dc:title>
  <dc:creator>Huberts,Theo T.P.M.M.</dc:creator>
  <cp:lastModifiedBy>Huberts,Theo T.P.M.M.</cp:lastModifiedBy>
  <cp:revision>79</cp:revision>
  <dcterms:created xsi:type="dcterms:W3CDTF">2020-11-11T18:26:59Z</dcterms:created>
  <dcterms:modified xsi:type="dcterms:W3CDTF">2020-12-03T19:29:36Z</dcterms:modified>
</cp:coreProperties>
</file>