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5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30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6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9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6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3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20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8FDB-431D-474A-A737-42579A0BC199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2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C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9621" y="3794543"/>
            <a:ext cx="9144000" cy="1655762"/>
          </a:xfrm>
        </p:spPr>
        <p:txBody>
          <a:bodyPr>
            <a:normAutofit/>
          </a:bodyPr>
          <a:lstStyle/>
          <a:p>
            <a:r>
              <a:rPr lang="nl-NL" sz="4000" b="1" dirty="0" smtClean="0"/>
              <a:t>pointers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787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47536" y="694563"/>
            <a:ext cx="50853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</a:t>
            </a:r>
            <a:r>
              <a:rPr lang="nl-NL" dirty="0" smtClean="0"/>
              <a:t>nt  i;</a:t>
            </a:r>
          </a:p>
          <a:p>
            <a:r>
              <a:rPr lang="nl-NL" dirty="0"/>
              <a:t>i</a:t>
            </a:r>
            <a:r>
              <a:rPr lang="nl-NL" dirty="0" smtClean="0"/>
              <a:t>nt  j = 34; </a:t>
            </a:r>
          </a:p>
          <a:p>
            <a:r>
              <a:rPr lang="nl-NL" dirty="0"/>
              <a:t>i</a:t>
            </a:r>
            <a:r>
              <a:rPr lang="nl-NL" dirty="0" smtClean="0"/>
              <a:t>nt  *p;</a:t>
            </a:r>
          </a:p>
          <a:p>
            <a:endParaRPr lang="nl-NL" dirty="0"/>
          </a:p>
          <a:p>
            <a:r>
              <a:rPr lang="nl-NL" dirty="0" smtClean="0"/>
              <a:t>i = 12;</a:t>
            </a:r>
          </a:p>
          <a:p>
            <a:r>
              <a:rPr lang="nl-NL" dirty="0" smtClean="0"/>
              <a:t>p = &amp;i;</a:t>
            </a:r>
          </a:p>
          <a:p>
            <a:endParaRPr lang="nl-NL" dirty="0"/>
          </a:p>
          <a:p>
            <a:r>
              <a:rPr lang="nl-NL" dirty="0"/>
              <a:t>i</a:t>
            </a:r>
            <a:r>
              <a:rPr lang="nl-NL" dirty="0" smtClean="0"/>
              <a:t>nt  *q = &amp;j;</a:t>
            </a:r>
          </a:p>
          <a:p>
            <a:r>
              <a:rPr lang="nl-NL" dirty="0" smtClean="0"/>
              <a:t>*p = 56;</a:t>
            </a:r>
          </a:p>
          <a:p>
            <a:endParaRPr lang="nl-NL" dirty="0" smtClean="0"/>
          </a:p>
          <a:p>
            <a:r>
              <a:rPr lang="nl-NL" dirty="0" smtClean="0"/>
              <a:t>q = p;</a:t>
            </a:r>
          </a:p>
          <a:p>
            <a:endParaRPr lang="nl-NL" dirty="0" smtClean="0"/>
          </a:p>
          <a:p>
            <a:r>
              <a:rPr lang="nl-NL" dirty="0" smtClean="0"/>
              <a:t>*q = *q + 1;</a:t>
            </a:r>
          </a:p>
          <a:p>
            <a:r>
              <a:rPr lang="nl-NL" dirty="0" smtClean="0"/>
              <a:t>(*q)++;</a:t>
            </a:r>
          </a:p>
          <a:p>
            <a:endParaRPr lang="nl-NL" dirty="0"/>
          </a:p>
          <a:p>
            <a:r>
              <a:rPr lang="nl-NL" dirty="0" smtClean="0"/>
              <a:t>int *t = 99;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536" y="5871852"/>
            <a:ext cx="888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i="1" dirty="0" err="1" smtClean="0"/>
              <a:t>Unpredicted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behaviour</a:t>
            </a:r>
            <a:r>
              <a:rPr lang="nl-NL" sz="2400" i="1" dirty="0" smtClean="0"/>
              <a:t>: t  </a:t>
            </a:r>
            <a:r>
              <a:rPr lang="nl-NL" sz="2400" i="1" dirty="0" err="1" smtClean="0"/>
              <a:t>maybe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pointing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to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an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unknown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location</a:t>
            </a:r>
            <a:r>
              <a:rPr lang="nl-NL" sz="2400" i="1" dirty="0" smtClean="0"/>
              <a:t>!</a:t>
            </a:r>
            <a:endParaRPr lang="en-US" sz="2400" i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7142768" y="1379077"/>
            <a:ext cx="1155031" cy="2758882"/>
            <a:chOff x="7122709" y="1443245"/>
            <a:chExt cx="1155031" cy="2758882"/>
          </a:xfrm>
        </p:grpSpPr>
        <p:sp>
          <p:nvSpPr>
            <p:cNvPr id="42" name="Rectangle 41"/>
            <p:cNvSpPr/>
            <p:nvPr/>
          </p:nvSpPr>
          <p:spPr>
            <a:xfrm>
              <a:off x="7700224" y="1443245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58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22709" y="1474966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i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22709" y="2317177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22709" y="3159388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p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700224" y="2301316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34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00224" y="3159569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988982" y="1860249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138751" y="3816933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q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00224" y="3816934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8157424" y="1860249"/>
              <a:ext cx="8008" cy="213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149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59590" y="600677"/>
            <a:ext cx="50853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</a:t>
            </a:r>
            <a:r>
              <a:rPr lang="nl-NL" dirty="0" smtClean="0"/>
              <a:t>nt  i;</a:t>
            </a:r>
          </a:p>
          <a:p>
            <a:r>
              <a:rPr lang="nl-NL" dirty="0"/>
              <a:t>i</a:t>
            </a:r>
            <a:r>
              <a:rPr lang="nl-NL" dirty="0" smtClean="0"/>
              <a:t>nt  j = 34; </a:t>
            </a:r>
          </a:p>
          <a:p>
            <a:r>
              <a:rPr lang="nl-NL" dirty="0"/>
              <a:t>i</a:t>
            </a:r>
            <a:r>
              <a:rPr lang="nl-NL" dirty="0" smtClean="0"/>
              <a:t>nt  *p;</a:t>
            </a:r>
          </a:p>
          <a:p>
            <a:endParaRPr lang="nl-NL" dirty="0"/>
          </a:p>
          <a:p>
            <a:r>
              <a:rPr lang="nl-NL" dirty="0" smtClean="0"/>
              <a:t>i = 12;</a:t>
            </a:r>
          </a:p>
          <a:p>
            <a:r>
              <a:rPr lang="nl-NL" dirty="0" smtClean="0"/>
              <a:t>p = &amp;i;</a:t>
            </a:r>
          </a:p>
          <a:p>
            <a:endParaRPr lang="nl-NL" dirty="0"/>
          </a:p>
          <a:p>
            <a:r>
              <a:rPr lang="nl-NL" dirty="0"/>
              <a:t>i</a:t>
            </a:r>
            <a:r>
              <a:rPr lang="nl-NL" dirty="0" smtClean="0"/>
              <a:t>nt  *q = &amp;j;</a:t>
            </a:r>
          </a:p>
          <a:p>
            <a:r>
              <a:rPr lang="nl-NL" dirty="0" smtClean="0"/>
              <a:t>*p = 56;</a:t>
            </a:r>
          </a:p>
          <a:p>
            <a:endParaRPr lang="nl-NL" dirty="0" smtClean="0"/>
          </a:p>
          <a:p>
            <a:r>
              <a:rPr lang="nl-NL" dirty="0" smtClean="0"/>
              <a:t>q = p;</a:t>
            </a:r>
          </a:p>
          <a:p>
            <a:endParaRPr lang="nl-NL" dirty="0" smtClean="0"/>
          </a:p>
          <a:p>
            <a:r>
              <a:rPr lang="nl-NL" dirty="0" smtClean="0"/>
              <a:t>*q = *q + 1;</a:t>
            </a:r>
          </a:p>
          <a:p>
            <a:r>
              <a:rPr lang="nl-NL" dirty="0" smtClean="0"/>
              <a:t>(*q)++;</a:t>
            </a:r>
          </a:p>
          <a:p>
            <a:endParaRPr lang="nl-NL" dirty="0"/>
          </a:p>
          <a:p>
            <a:r>
              <a:rPr lang="nl-NL" dirty="0" smtClean="0"/>
              <a:t>p++;</a:t>
            </a:r>
          </a:p>
          <a:p>
            <a:r>
              <a:rPr lang="nl-NL" dirty="0" err="1" smtClean="0"/>
              <a:t>printf</a:t>
            </a:r>
            <a:r>
              <a:rPr lang="nl-NL" dirty="0" smtClean="0"/>
              <a:t>( “i=%d, j=%d, *p=%d, *q=%d\n, i, j, *p, *q);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47536" y="5871852"/>
            <a:ext cx="8887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i="1" dirty="0" err="1" smtClean="0"/>
              <a:t>Result</a:t>
            </a:r>
            <a:r>
              <a:rPr lang="nl-NL" sz="2400" i="1" dirty="0" smtClean="0"/>
              <a:t>:  i=58, j=34, *p=34, *q=58</a:t>
            </a:r>
            <a:endParaRPr lang="en-US" sz="2400" i="1" dirty="0"/>
          </a:p>
        </p:txBody>
      </p:sp>
      <p:grpSp>
        <p:nvGrpSpPr>
          <p:cNvPr id="31" name="Group 30"/>
          <p:cNvGrpSpPr/>
          <p:nvPr/>
        </p:nvGrpSpPr>
        <p:grpSpPr>
          <a:xfrm>
            <a:off x="7142768" y="1379077"/>
            <a:ext cx="1155031" cy="2758882"/>
            <a:chOff x="7122709" y="1443245"/>
            <a:chExt cx="1155031" cy="2758882"/>
          </a:xfrm>
        </p:grpSpPr>
        <p:sp>
          <p:nvSpPr>
            <p:cNvPr id="42" name="Rectangle 41"/>
            <p:cNvSpPr/>
            <p:nvPr/>
          </p:nvSpPr>
          <p:spPr>
            <a:xfrm>
              <a:off x="7700224" y="1443245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58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22709" y="1474966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i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22709" y="2317177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22709" y="3159388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p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700224" y="2301316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34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00224" y="3159569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988982" y="1860249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138751" y="3816933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q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00224" y="3816934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8157424" y="1860249"/>
              <a:ext cx="8008" cy="213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8995629" y="1410798"/>
            <a:ext cx="1155031" cy="2758882"/>
            <a:chOff x="8995629" y="1410798"/>
            <a:chExt cx="1155031" cy="2758882"/>
          </a:xfrm>
        </p:grpSpPr>
        <p:sp>
          <p:nvSpPr>
            <p:cNvPr id="16" name="Rectangle 15"/>
            <p:cNvSpPr/>
            <p:nvPr/>
          </p:nvSpPr>
          <p:spPr>
            <a:xfrm>
              <a:off x="9573144" y="1410798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58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95629" y="1442519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i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5629" y="2284730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95629" y="3126941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p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573144" y="2268869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34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573144" y="3127122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endCxn id="20" idx="2"/>
            </p:cNvCxnSpPr>
            <p:nvPr/>
          </p:nvCxnSpPr>
          <p:spPr>
            <a:xfrm flipV="1">
              <a:off x="9861902" y="2669922"/>
              <a:ext cx="0" cy="6497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011671" y="3784486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q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573144" y="3784487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10030344" y="1827802"/>
              <a:ext cx="8008" cy="213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52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1074" y="1171074"/>
            <a:ext cx="8373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/>
              <a:t>Suppose</a:t>
            </a:r>
            <a:r>
              <a:rPr lang="nl-NL" sz="2400" b="1" dirty="0" smtClean="0"/>
              <a:t> we </a:t>
            </a:r>
            <a:r>
              <a:rPr lang="nl-NL" sz="2400" b="1" dirty="0" err="1" smtClean="0"/>
              <a:t>extend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the</a:t>
            </a:r>
            <a:r>
              <a:rPr lang="nl-NL" sz="2400" b="1" dirty="0" smtClean="0"/>
              <a:t> program </a:t>
            </a:r>
            <a:r>
              <a:rPr lang="nl-NL" sz="2400" b="1" dirty="0" err="1" smtClean="0"/>
              <a:t>with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two</a:t>
            </a:r>
            <a:r>
              <a:rPr lang="nl-NL" sz="2400" b="1" dirty="0" smtClean="0"/>
              <a:t> statements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71074" y="2053389"/>
            <a:ext cx="4620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*p++;</a:t>
            </a:r>
          </a:p>
          <a:p>
            <a:endParaRPr lang="nl-NL" dirty="0"/>
          </a:p>
          <a:p>
            <a:r>
              <a:rPr lang="nl-NL" dirty="0" smtClean="0"/>
              <a:t>i = j++;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1074" y="3673642"/>
            <a:ext cx="474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 smtClean="0"/>
              <a:t>What</a:t>
            </a:r>
            <a:r>
              <a:rPr lang="nl-NL" sz="2400" dirty="0" smtClean="0"/>
              <a:t> is </a:t>
            </a:r>
            <a:r>
              <a:rPr lang="nl-NL" sz="2400" dirty="0" err="1" smtClean="0"/>
              <a:t>its</a:t>
            </a:r>
            <a:r>
              <a:rPr lang="nl-NL" sz="2400" dirty="0" smtClean="0"/>
              <a:t> </a:t>
            </a:r>
            <a:r>
              <a:rPr lang="nl-NL" sz="2400" dirty="0" err="1" smtClean="0"/>
              <a:t>result</a:t>
            </a:r>
            <a:r>
              <a:rPr lang="nl-NL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4674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21" y="529389"/>
            <a:ext cx="829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Small C program </a:t>
            </a:r>
            <a:r>
              <a:rPr lang="nl-NL" sz="2400" b="1" dirty="0" err="1" smtClean="0"/>
              <a:t>with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one</a:t>
            </a:r>
            <a:r>
              <a:rPr lang="nl-NL" sz="2400" b="1" dirty="0" smtClean="0"/>
              <a:t> (</a:t>
            </a:r>
            <a:r>
              <a:rPr lang="nl-NL" sz="2400" b="1" dirty="0" err="1" smtClean="0"/>
              <a:t>modified</a:t>
            </a:r>
            <a:r>
              <a:rPr lang="nl-NL" sz="2400" b="1" dirty="0" smtClean="0"/>
              <a:t>) </a:t>
            </a:r>
            <a:r>
              <a:rPr lang="nl-NL" sz="2400" b="1" dirty="0" err="1" smtClean="0"/>
              <a:t>function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5221" y="1459832"/>
            <a:ext cx="60799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v</a:t>
            </a:r>
            <a:r>
              <a:rPr lang="nl-NL" dirty="0" err="1" smtClean="0"/>
              <a:t>oid</a:t>
            </a:r>
            <a:r>
              <a:rPr lang="nl-NL" dirty="0" smtClean="0"/>
              <a:t> </a:t>
            </a:r>
            <a:r>
              <a:rPr lang="nl-NL" dirty="0" err="1" smtClean="0"/>
              <a:t>addFive</a:t>
            </a:r>
            <a:r>
              <a:rPr lang="nl-NL" dirty="0" smtClean="0"/>
              <a:t>( int *v )</a:t>
            </a:r>
          </a:p>
          <a:p>
            <a:r>
              <a:rPr lang="nl-NL" dirty="0" smtClean="0"/>
              <a:t>{</a:t>
            </a:r>
          </a:p>
          <a:p>
            <a:r>
              <a:rPr lang="nl-NL" dirty="0" smtClean="0"/>
              <a:t>    *v = *v + 5;</a:t>
            </a:r>
          </a:p>
          <a:p>
            <a:r>
              <a:rPr lang="nl-NL" dirty="0" smtClean="0"/>
              <a:t>}</a:t>
            </a:r>
          </a:p>
          <a:p>
            <a:endParaRPr lang="nl-NL" dirty="0"/>
          </a:p>
          <a:p>
            <a:r>
              <a:rPr lang="nl-NL" dirty="0" err="1"/>
              <a:t>m</a:t>
            </a:r>
            <a:r>
              <a:rPr lang="nl-NL" dirty="0" err="1" smtClean="0"/>
              <a:t>ain</a:t>
            </a:r>
            <a:r>
              <a:rPr lang="nl-NL" dirty="0" smtClean="0"/>
              <a:t>( </a:t>
            </a:r>
            <a:r>
              <a:rPr lang="nl-NL" dirty="0" err="1" smtClean="0"/>
              <a:t>void</a:t>
            </a:r>
            <a:r>
              <a:rPr lang="nl-NL" dirty="0" smtClean="0"/>
              <a:t> )</a:t>
            </a:r>
          </a:p>
          <a:p>
            <a:r>
              <a:rPr lang="nl-NL" dirty="0" smtClean="0"/>
              <a:t>{</a:t>
            </a:r>
          </a:p>
          <a:p>
            <a:r>
              <a:rPr lang="nl-NL" dirty="0"/>
              <a:t> </a:t>
            </a:r>
            <a:r>
              <a:rPr lang="nl-NL" dirty="0" smtClean="0"/>
              <a:t>   int </a:t>
            </a:r>
            <a:r>
              <a:rPr lang="nl-NL" dirty="0" err="1" smtClean="0"/>
              <a:t>z</a:t>
            </a:r>
            <a:r>
              <a:rPr lang="nl-NL" dirty="0" smtClean="0"/>
              <a:t> = 20;</a:t>
            </a:r>
          </a:p>
          <a:p>
            <a:r>
              <a:rPr lang="nl-NL" dirty="0"/>
              <a:t> </a:t>
            </a:r>
            <a:r>
              <a:rPr lang="nl-NL" dirty="0" smtClean="0"/>
              <a:t>   </a:t>
            </a:r>
            <a:r>
              <a:rPr lang="nl-NL" dirty="0" err="1" smtClean="0"/>
              <a:t>addFive</a:t>
            </a:r>
            <a:r>
              <a:rPr lang="nl-NL" dirty="0" smtClean="0"/>
              <a:t>( &amp;</a:t>
            </a:r>
            <a:r>
              <a:rPr lang="nl-NL" dirty="0" err="1" smtClean="0"/>
              <a:t>z</a:t>
            </a:r>
            <a:r>
              <a:rPr lang="nl-NL" dirty="0" smtClean="0"/>
              <a:t> );</a:t>
            </a:r>
          </a:p>
          <a:p>
            <a:r>
              <a:rPr lang="nl-NL" dirty="0"/>
              <a:t> </a:t>
            </a:r>
            <a:r>
              <a:rPr lang="nl-NL" dirty="0" smtClean="0"/>
              <a:t>   </a:t>
            </a:r>
            <a:r>
              <a:rPr lang="nl-NL" dirty="0" err="1" smtClean="0"/>
              <a:t>printf</a:t>
            </a:r>
            <a:r>
              <a:rPr lang="nl-NL" dirty="0" smtClean="0"/>
              <a:t>( “</a:t>
            </a:r>
            <a:r>
              <a:rPr lang="nl-NL" dirty="0" err="1" smtClean="0"/>
              <a:t>z</a:t>
            </a:r>
            <a:r>
              <a:rPr lang="nl-NL" dirty="0" smtClean="0"/>
              <a:t>: %d\n”, </a:t>
            </a:r>
            <a:r>
              <a:rPr lang="nl-NL" dirty="0" err="1" smtClean="0"/>
              <a:t>z</a:t>
            </a:r>
            <a:r>
              <a:rPr lang="nl-NL" dirty="0" smtClean="0"/>
              <a:t>);</a:t>
            </a:r>
          </a:p>
          <a:p>
            <a:r>
              <a:rPr lang="nl-NL" dirty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516" y="4924926"/>
            <a:ext cx="510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i="1" dirty="0" err="1" smtClean="0"/>
              <a:t>What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value</a:t>
            </a:r>
            <a:r>
              <a:rPr lang="nl-NL" sz="2400" i="1" dirty="0" smtClean="0"/>
              <a:t> of </a:t>
            </a:r>
            <a:r>
              <a:rPr lang="nl-NL" sz="2400" i="1" dirty="0" err="1" smtClean="0"/>
              <a:t>z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will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be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printed</a:t>
            </a:r>
            <a:r>
              <a:rPr lang="nl-NL" sz="2400" i="1" dirty="0" smtClean="0"/>
              <a:t>?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5645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3768" y="609600"/>
            <a:ext cx="8277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Tips </a:t>
            </a:r>
            <a:r>
              <a:rPr lang="nl-NL" sz="2400" b="1" dirty="0" err="1" smtClean="0"/>
              <a:t>for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the</a:t>
            </a:r>
            <a:r>
              <a:rPr lang="nl-NL" sz="2400" b="1" dirty="0" smtClean="0"/>
              <a:t> practical </a:t>
            </a:r>
            <a:r>
              <a:rPr lang="nl-NL" sz="2400" b="1" dirty="0" err="1" smtClean="0"/>
              <a:t>sessions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6063" y="1443789"/>
            <a:ext cx="1065195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 smtClean="0"/>
              <a:t>Within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modules of CANVAS select ‘practical </a:t>
            </a:r>
            <a:r>
              <a:rPr lang="nl-NL" sz="2400" dirty="0" err="1" smtClean="0"/>
              <a:t>introduction</a:t>
            </a:r>
            <a:r>
              <a:rPr lang="nl-NL" sz="2400" dirty="0" smtClean="0"/>
              <a:t>’</a:t>
            </a:r>
            <a:br>
              <a:rPr lang="nl-NL" sz="2400" dirty="0" smtClean="0"/>
            </a:b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 err="1" smtClean="0"/>
              <a:t>When</a:t>
            </a:r>
            <a:r>
              <a:rPr lang="nl-NL" sz="2400" dirty="0" smtClean="0"/>
              <a:t> </a:t>
            </a:r>
            <a:r>
              <a:rPr lang="nl-NL" sz="2400" dirty="0" err="1" smtClean="0"/>
              <a:t>selecting</a:t>
            </a:r>
            <a:r>
              <a:rPr lang="nl-NL" sz="2400" dirty="0" smtClean="0"/>
              <a:t> ‘Practical’ information </a:t>
            </a:r>
            <a:r>
              <a:rPr lang="nl-NL" sz="2400" dirty="0" err="1" smtClean="0"/>
              <a:t>about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first meeting is </a:t>
            </a:r>
            <a:r>
              <a:rPr lang="nl-NL" sz="2400" dirty="0" err="1" smtClean="0"/>
              <a:t>shown</a:t>
            </a:r>
            <a:r>
              <a:rPr lang="nl-NL" sz="2400" dirty="0" smtClean="0"/>
              <a:t>.</a:t>
            </a:r>
            <a:br>
              <a:rPr lang="nl-NL" sz="2400" dirty="0" smtClean="0"/>
            </a:br>
            <a:r>
              <a:rPr lang="nl-NL" sz="2400" dirty="0" err="1" smtClean="0"/>
              <a:t>When</a:t>
            </a:r>
            <a:r>
              <a:rPr lang="nl-NL" sz="2400" dirty="0" smtClean="0"/>
              <a:t> </a:t>
            </a:r>
            <a:r>
              <a:rPr lang="nl-NL" sz="2400" dirty="0" err="1" smtClean="0"/>
              <a:t>selecting</a:t>
            </a:r>
            <a:r>
              <a:rPr lang="nl-NL" sz="2400" dirty="0" smtClean="0"/>
              <a:t> ‘C </a:t>
            </a:r>
            <a:r>
              <a:rPr lang="nl-NL" sz="2400" dirty="0" err="1" smtClean="0"/>
              <a:t>exercises</a:t>
            </a:r>
            <a:r>
              <a:rPr lang="nl-NL" sz="2400" dirty="0" smtClean="0"/>
              <a:t>’ information </a:t>
            </a:r>
            <a:r>
              <a:rPr lang="nl-NL" sz="2400" dirty="0" err="1" smtClean="0"/>
              <a:t>about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</a:t>
            </a:r>
            <a:r>
              <a:rPr lang="nl-NL" sz="2400" dirty="0" err="1" smtClean="0"/>
              <a:t>weekly</a:t>
            </a:r>
            <a:r>
              <a:rPr lang="nl-NL" sz="2400" dirty="0" smtClean="0"/>
              <a:t> </a:t>
            </a:r>
            <a:r>
              <a:rPr lang="nl-NL" sz="2400" dirty="0" err="1" smtClean="0"/>
              <a:t>exercises</a:t>
            </a:r>
            <a:r>
              <a:rPr lang="nl-NL" sz="2400" dirty="0" smtClean="0"/>
              <a:t> is </a:t>
            </a:r>
            <a:r>
              <a:rPr lang="nl-NL" sz="2400" dirty="0" err="1" smtClean="0"/>
              <a:t>shown</a:t>
            </a:r>
            <a:r>
              <a:rPr lang="nl-NL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err="1" smtClean="0"/>
              <a:t>Assignment</a:t>
            </a:r>
            <a:r>
              <a:rPr lang="nl-NL" sz="2400" dirty="0" smtClean="0"/>
              <a:t> are </a:t>
            </a:r>
            <a:r>
              <a:rPr lang="nl-NL" sz="2400" dirty="0" err="1" smtClean="0"/>
              <a:t>performed</a:t>
            </a:r>
            <a:r>
              <a:rPr lang="nl-NL" sz="2400" dirty="0" smtClean="0"/>
              <a:t> in </a:t>
            </a:r>
            <a:r>
              <a:rPr lang="nl-NL" sz="2400" dirty="0" err="1" smtClean="0"/>
              <a:t>couples</a:t>
            </a:r>
            <a:r>
              <a:rPr lang="nl-NL" sz="2400" dirty="0" smtClean="0"/>
              <a:t>.</a:t>
            </a:r>
            <a:br>
              <a:rPr lang="nl-NL" sz="2400" dirty="0" smtClean="0"/>
            </a:b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</a:t>
            </a:r>
            <a:r>
              <a:rPr lang="nl-NL" sz="2400" dirty="0" err="1" smtClean="0"/>
              <a:t>already</a:t>
            </a:r>
            <a:r>
              <a:rPr lang="nl-NL" sz="2400" dirty="0" smtClean="0"/>
              <a:t> </a:t>
            </a:r>
            <a:r>
              <a:rPr lang="nl-NL" sz="2400" dirty="0" err="1" smtClean="0"/>
              <a:t>signed</a:t>
            </a:r>
            <a:r>
              <a:rPr lang="nl-NL" sz="2400" dirty="0" smtClean="0"/>
              <a:t>-up in a 2INC0 </a:t>
            </a:r>
            <a:r>
              <a:rPr lang="nl-NL" sz="2400" dirty="0" err="1" smtClean="0"/>
              <a:t>group</a:t>
            </a:r>
            <a:r>
              <a:rPr lang="nl-NL" sz="2400" dirty="0" smtClean="0"/>
              <a:t>, look </a:t>
            </a:r>
            <a:r>
              <a:rPr lang="nl-NL" sz="2400" dirty="0" err="1" smtClean="0"/>
              <a:t>for</a:t>
            </a:r>
            <a:r>
              <a:rPr lang="nl-NL" sz="2400" dirty="0" smtClean="0"/>
              <a:t> a </a:t>
            </a:r>
            <a:r>
              <a:rPr lang="nl-NL" sz="2400" dirty="0" err="1" smtClean="0"/>
              <a:t>group</a:t>
            </a:r>
            <a:r>
              <a:rPr lang="nl-NL" sz="2400" dirty="0" smtClean="0"/>
              <a:t> </a:t>
            </a:r>
            <a:r>
              <a:rPr lang="nl-NL" sz="2400" dirty="0" err="1" smtClean="0"/>
              <a:t>with</a:t>
            </a:r>
            <a:r>
              <a:rPr lang="nl-NL" sz="2400" dirty="0" smtClean="0"/>
              <a:t> </a:t>
            </a:r>
            <a:r>
              <a:rPr lang="nl-NL" sz="2400" dirty="0" err="1" smtClean="0"/>
              <a:t>only</a:t>
            </a:r>
            <a:r>
              <a:rPr lang="nl-NL" sz="2400" dirty="0" smtClean="0"/>
              <a:t> </a:t>
            </a:r>
            <a:r>
              <a:rPr lang="nl-NL" sz="2400" dirty="0" err="1" smtClean="0"/>
              <a:t>one</a:t>
            </a:r>
            <a:r>
              <a:rPr lang="nl-NL" sz="2400" dirty="0" smtClean="0"/>
              <a:t> student.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400" dirty="0" smtClean="0"/>
              <a:t>At </a:t>
            </a:r>
            <a:r>
              <a:rPr lang="nl-NL" sz="2400" dirty="0" err="1" smtClean="0"/>
              <a:t>the</a:t>
            </a:r>
            <a:r>
              <a:rPr lang="nl-NL" sz="2400" dirty="0" smtClean="0"/>
              <a:t> first Friday </a:t>
            </a:r>
            <a:r>
              <a:rPr lang="nl-NL" sz="2400" dirty="0" err="1" smtClean="0"/>
              <a:t>the</a:t>
            </a:r>
            <a:r>
              <a:rPr lang="nl-NL" sz="2400" dirty="0" smtClean="0"/>
              <a:t> Ubuntu virtual machine must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installed</a:t>
            </a:r>
            <a:r>
              <a:rPr lang="nl-NL" sz="2400" dirty="0" smtClean="0"/>
              <a:t> </a:t>
            </a:r>
            <a:r>
              <a:rPr lang="nl-NL" sz="2400" dirty="0" err="1" smtClean="0"/>
              <a:t>properly</a:t>
            </a:r>
            <a:r>
              <a:rPr lang="nl-NL" sz="2400" dirty="0" smtClean="0"/>
              <a:t>.</a:t>
            </a:r>
            <a:br>
              <a:rPr lang="nl-NL" sz="2400" dirty="0" smtClean="0"/>
            </a:br>
            <a:r>
              <a:rPr lang="nl-NL" sz="2400" dirty="0" smtClean="0"/>
              <a:t/>
            </a:r>
            <a:br>
              <a:rPr lang="nl-NL" sz="2400" dirty="0" smtClean="0"/>
            </a:br>
            <a:r>
              <a:rPr lang="nl-NL" sz="2400" dirty="0" smtClean="0"/>
              <a:t>The program ‘</a:t>
            </a:r>
            <a:r>
              <a:rPr lang="nl-NL" sz="2400" dirty="0" err="1" smtClean="0"/>
              <a:t>hello_world.c</a:t>
            </a:r>
            <a:r>
              <a:rPr lang="nl-NL" sz="2400" dirty="0" smtClean="0"/>
              <a:t>’ </a:t>
            </a:r>
            <a:r>
              <a:rPr lang="nl-NL" sz="2400" dirty="0" err="1" smtClean="0"/>
              <a:t>should</a:t>
            </a:r>
            <a:r>
              <a:rPr lang="nl-NL" sz="2400" dirty="0" smtClean="0"/>
              <a:t> </a:t>
            </a:r>
            <a:r>
              <a:rPr lang="nl-NL" sz="2400" dirty="0" err="1" smtClean="0"/>
              <a:t>be</a:t>
            </a:r>
            <a:r>
              <a:rPr lang="nl-NL" sz="2400" dirty="0" smtClean="0"/>
              <a:t> </a:t>
            </a:r>
            <a:r>
              <a:rPr lang="nl-NL" sz="2400" dirty="0" err="1" smtClean="0"/>
              <a:t>executed</a:t>
            </a:r>
            <a:r>
              <a:rPr lang="nl-NL" sz="2400" dirty="0" smtClean="0"/>
              <a:t>.</a:t>
            </a:r>
            <a:br>
              <a:rPr lang="nl-NL" sz="2400" dirty="0" smtClean="0"/>
            </a:b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encounter</a:t>
            </a:r>
            <a:r>
              <a:rPr lang="nl-NL" sz="2400" dirty="0" smtClean="0"/>
              <a:t> </a:t>
            </a:r>
            <a:r>
              <a:rPr lang="nl-NL" sz="2400" dirty="0" err="1" smtClean="0"/>
              <a:t>problems</a:t>
            </a:r>
            <a:r>
              <a:rPr lang="nl-NL" sz="2400" dirty="0" smtClean="0"/>
              <a:t>, </a:t>
            </a:r>
            <a:r>
              <a:rPr lang="nl-NL" sz="2400" dirty="0" err="1" smtClean="0"/>
              <a:t>ask</a:t>
            </a:r>
            <a:r>
              <a:rPr lang="nl-NL" sz="2400" dirty="0" smtClean="0"/>
              <a:t> help </a:t>
            </a:r>
            <a:r>
              <a:rPr lang="nl-NL" sz="2400" dirty="0" err="1" smtClean="0"/>
              <a:t>inside</a:t>
            </a:r>
            <a:r>
              <a:rPr lang="nl-NL" sz="2400" dirty="0" smtClean="0"/>
              <a:t> </a:t>
            </a:r>
            <a:r>
              <a:rPr lang="nl-NL" sz="2400" dirty="0" err="1" smtClean="0"/>
              <a:t>the</a:t>
            </a:r>
            <a:r>
              <a:rPr lang="nl-NL" sz="2400" dirty="0" smtClean="0"/>
              <a:t> 2INC0-environment </a:t>
            </a:r>
            <a:r>
              <a:rPr lang="nl-NL" sz="2400" dirty="0" err="1" smtClean="0"/>
              <a:t>within</a:t>
            </a:r>
            <a:r>
              <a:rPr lang="nl-NL" sz="2400" dirty="0" smtClean="0"/>
              <a:t> </a:t>
            </a:r>
            <a:r>
              <a:rPr lang="nl-NL" sz="2400" dirty="0" err="1" smtClean="0"/>
              <a:t>slack</a:t>
            </a:r>
            <a:r>
              <a:rPr lang="nl-NL" sz="2400" smtClean="0"/>
              <a:t>.</a:t>
            </a:r>
          </a:p>
          <a:p>
            <a:endParaRPr lang="nl-NL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400" dirty="0"/>
          </a:p>
          <a:p>
            <a:endParaRPr lang="nl-NL" sz="2400" dirty="0"/>
          </a:p>
          <a:p>
            <a:endParaRPr lang="nl-NL" sz="2400" dirty="0" smtClean="0"/>
          </a:p>
        </p:txBody>
      </p:sp>
    </p:spTree>
    <p:extLst>
      <p:ext uri="{BB962C8B-B14F-4D97-AF65-F5344CB8AC3E}">
        <p14:creationId xmlns:p14="http://schemas.microsoft.com/office/powerpoint/2010/main" val="205806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221" y="529389"/>
            <a:ext cx="829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Small C program </a:t>
            </a:r>
            <a:r>
              <a:rPr lang="nl-NL" sz="2400" b="1" dirty="0" err="1" smtClean="0"/>
              <a:t>with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one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function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5221" y="1459832"/>
            <a:ext cx="60799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v</a:t>
            </a:r>
            <a:r>
              <a:rPr lang="nl-NL" dirty="0" err="1" smtClean="0"/>
              <a:t>oid</a:t>
            </a:r>
            <a:r>
              <a:rPr lang="nl-NL" dirty="0" smtClean="0"/>
              <a:t> </a:t>
            </a:r>
            <a:r>
              <a:rPr lang="nl-NL" dirty="0" err="1" smtClean="0"/>
              <a:t>addFive</a:t>
            </a:r>
            <a:r>
              <a:rPr lang="nl-NL" dirty="0" smtClean="0"/>
              <a:t>( int </a:t>
            </a:r>
            <a:r>
              <a:rPr lang="nl-NL" dirty="0"/>
              <a:t>v</a:t>
            </a:r>
            <a:r>
              <a:rPr lang="nl-NL" dirty="0" smtClean="0"/>
              <a:t> )</a:t>
            </a:r>
          </a:p>
          <a:p>
            <a:r>
              <a:rPr lang="nl-NL" dirty="0" smtClean="0"/>
              <a:t>{</a:t>
            </a:r>
          </a:p>
          <a:p>
            <a:r>
              <a:rPr lang="nl-NL" dirty="0" smtClean="0"/>
              <a:t>    </a:t>
            </a:r>
            <a:r>
              <a:rPr lang="nl-NL" dirty="0"/>
              <a:t>v</a:t>
            </a:r>
            <a:r>
              <a:rPr lang="nl-NL" dirty="0" smtClean="0"/>
              <a:t> = </a:t>
            </a:r>
            <a:r>
              <a:rPr lang="nl-NL" dirty="0"/>
              <a:t>v</a:t>
            </a:r>
            <a:r>
              <a:rPr lang="nl-NL" dirty="0" smtClean="0"/>
              <a:t> + 5;</a:t>
            </a:r>
          </a:p>
          <a:p>
            <a:r>
              <a:rPr lang="nl-NL" dirty="0" smtClean="0"/>
              <a:t>}</a:t>
            </a:r>
          </a:p>
          <a:p>
            <a:endParaRPr lang="nl-NL" dirty="0"/>
          </a:p>
          <a:p>
            <a:r>
              <a:rPr lang="nl-NL" dirty="0" err="1"/>
              <a:t>m</a:t>
            </a:r>
            <a:r>
              <a:rPr lang="nl-NL" dirty="0" err="1" smtClean="0"/>
              <a:t>ain</a:t>
            </a:r>
            <a:r>
              <a:rPr lang="nl-NL" dirty="0" smtClean="0"/>
              <a:t>( </a:t>
            </a:r>
            <a:r>
              <a:rPr lang="nl-NL" dirty="0" err="1" smtClean="0"/>
              <a:t>void</a:t>
            </a:r>
            <a:r>
              <a:rPr lang="nl-NL" dirty="0" smtClean="0"/>
              <a:t> )</a:t>
            </a:r>
          </a:p>
          <a:p>
            <a:r>
              <a:rPr lang="nl-NL" dirty="0" smtClean="0"/>
              <a:t>{</a:t>
            </a:r>
          </a:p>
          <a:p>
            <a:r>
              <a:rPr lang="nl-NL" dirty="0"/>
              <a:t> </a:t>
            </a:r>
            <a:r>
              <a:rPr lang="nl-NL" dirty="0" smtClean="0"/>
              <a:t>   int </a:t>
            </a:r>
            <a:r>
              <a:rPr lang="nl-NL" dirty="0" err="1" smtClean="0"/>
              <a:t>z</a:t>
            </a:r>
            <a:r>
              <a:rPr lang="nl-NL" dirty="0" smtClean="0"/>
              <a:t> = 20;</a:t>
            </a:r>
          </a:p>
          <a:p>
            <a:r>
              <a:rPr lang="nl-NL" dirty="0"/>
              <a:t> </a:t>
            </a:r>
            <a:r>
              <a:rPr lang="nl-NL" dirty="0" smtClean="0"/>
              <a:t>   </a:t>
            </a:r>
            <a:r>
              <a:rPr lang="nl-NL" dirty="0" err="1" smtClean="0"/>
              <a:t>addFive</a:t>
            </a:r>
            <a:r>
              <a:rPr lang="nl-NL" dirty="0" smtClean="0"/>
              <a:t>( </a:t>
            </a:r>
            <a:r>
              <a:rPr lang="nl-NL" dirty="0" err="1" smtClean="0"/>
              <a:t>z</a:t>
            </a:r>
            <a:r>
              <a:rPr lang="nl-NL" dirty="0" smtClean="0"/>
              <a:t> );</a:t>
            </a:r>
          </a:p>
          <a:p>
            <a:r>
              <a:rPr lang="nl-NL" dirty="0"/>
              <a:t> </a:t>
            </a:r>
            <a:r>
              <a:rPr lang="nl-NL" dirty="0" smtClean="0"/>
              <a:t>   </a:t>
            </a:r>
            <a:r>
              <a:rPr lang="nl-NL" dirty="0" err="1" smtClean="0"/>
              <a:t>printf</a:t>
            </a:r>
            <a:r>
              <a:rPr lang="nl-NL" dirty="0" smtClean="0"/>
              <a:t>( “</a:t>
            </a:r>
            <a:r>
              <a:rPr lang="nl-NL" dirty="0" err="1" smtClean="0"/>
              <a:t>z</a:t>
            </a:r>
            <a:r>
              <a:rPr lang="nl-NL" dirty="0" smtClean="0"/>
              <a:t>: %d\n”, </a:t>
            </a:r>
            <a:r>
              <a:rPr lang="nl-NL" dirty="0" err="1" smtClean="0"/>
              <a:t>z</a:t>
            </a:r>
            <a:r>
              <a:rPr lang="nl-NL" dirty="0" smtClean="0"/>
              <a:t>);</a:t>
            </a:r>
          </a:p>
          <a:p>
            <a:r>
              <a:rPr lang="nl-NL" dirty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7516" y="4924926"/>
            <a:ext cx="510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i="1" dirty="0" err="1" smtClean="0"/>
              <a:t>What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value</a:t>
            </a:r>
            <a:r>
              <a:rPr lang="nl-NL" sz="2400" i="1" dirty="0" smtClean="0"/>
              <a:t> of </a:t>
            </a:r>
            <a:r>
              <a:rPr lang="nl-NL" sz="2400" i="1" dirty="0" err="1" smtClean="0"/>
              <a:t>z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will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be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printed</a:t>
            </a:r>
            <a:r>
              <a:rPr lang="nl-NL" sz="2400" i="1" dirty="0" smtClean="0"/>
              <a:t>?</a:t>
            </a:r>
            <a:endParaRPr lang="en-US" sz="24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25641" y="5871411"/>
            <a:ext cx="1025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At </a:t>
            </a:r>
            <a:r>
              <a:rPr lang="nl-NL" sz="2400" b="1" dirty="0" err="1" smtClean="0"/>
              <a:t>the</a:t>
            </a:r>
            <a:r>
              <a:rPr lang="nl-NL" sz="2400" b="1" dirty="0" smtClean="0"/>
              <a:t> end of </a:t>
            </a:r>
            <a:r>
              <a:rPr lang="nl-NL" sz="2400" b="1" dirty="0" err="1" smtClean="0"/>
              <a:t>this</a:t>
            </a:r>
            <a:r>
              <a:rPr lang="nl-NL" sz="2400" b="1" dirty="0" smtClean="0"/>
              <a:t> workshop a correct </a:t>
            </a:r>
            <a:r>
              <a:rPr lang="nl-NL" sz="2400" b="1" dirty="0" err="1" smtClean="0"/>
              <a:t>working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function</a:t>
            </a:r>
            <a:r>
              <a:rPr lang="nl-NL" sz="2400" b="1" dirty="0" smtClean="0"/>
              <a:t> is </a:t>
            </a:r>
            <a:r>
              <a:rPr lang="nl-NL" sz="2400" b="1" dirty="0" err="1" smtClean="0"/>
              <a:t>shown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7036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802105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Object </a:t>
            </a:r>
            <a:r>
              <a:rPr lang="nl-NL" sz="2400" b="1" dirty="0" err="1" smtClean="0"/>
              <a:t>creation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inside</a:t>
            </a:r>
            <a:r>
              <a:rPr lang="nl-NL" sz="2400" b="1" dirty="0" smtClean="0"/>
              <a:t> JAVA or C#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3558" y="1652337"/>
            <a:ext cx="6272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Person p;</a:t>
            </a:r>
          </a:p>
          <a:p>
            <a:endParaRPr lang="nl-NL" dirty="0" smtClean="0"/>
          </a:p>
          <a:p>
            <a:r>
              <a:rPr lang="nl-NL" dirty="0" smtClean="0"/>
              <a:t>p = new Person();</a:t>
            </a:r>
          </a:p>
          <a:p>
            <a:endParaRPr lang="nl-NL" dirty="0" smtClean="0"/>
          </a:p>
          <a:p>
            <a:r>
              <a:rPr lang="nl-NL" dirty="0" err="1" smtClean="0"/>
              <a:t>p.age</a:t>
            </a:r>
            <a:r>
              <a:rPr lang="nl-NL" dirty="0" smtClean="0"/>
              <a:t> = 42;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558" y="3978442"/>
            <a:ext cx="6914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i="1" dirty="0" smtClean="0"/>
              <a:t>In </a:t>
            </a:r>
            <a:r>
              <a:rPr lang="nl-NL" sz="2400" i="1" dirty="0" err="1" smtClean="0"/>
              <a:t>this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example</a:t>
            </a:r>
            <a:r>
              <a:rPr lang="nl-NL" sz="2400" i="1" dirty="0" smtClean="0"/>
              <a:t> has  p  </a:t>
            </a:r>
            <a:r>
              <a:rPr lang="nl-NL" sz="2400" i="1" dirty="0" err="1" smtClean="0"/>
              <a:t>the</a:t>
            </a:r>
            <a:r>
              <a:rPr lang="nl-NL" sz="2400" i="1" dirty="0" smtClean="0"/>
              <a:t> features of a pointer,</a:t>
            </a:r>
          </a:p>
          <a:p>
            <a:r>
              <a:rPr lang="nl-NL" sz="2400" i="1" dirty="0" smtClean="0"/>
              <a:t>but </a:t>
            </a:r>
            <a:r>
              <a:rPr lang="nl-NL" sz="2400" i="1" dirty="0" err="1" smtClean="0"/>
              <a:t>this</a:t>
            </a:r>
            <a:r>
              <a:rPr lang="nl-NL" sz="2400" i="1" dirty="0" smtClean="0"/>
              <a:t> is </a:t>
            </a:r>
            <a:r>
              <a:rPr lang="nl-NL" sz="2400" i="1" dirty="0" err="1" smtClean="0"/>
              <a:t>hidden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by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the</a:t>
            </a:r>
            <a:r>
              <a:rPr lang="nl-NL" sz="2400" i="1" dirty="0" smtClean="0"/>
              <a:t> class concept.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672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47537" y="1347537"/>
            <a:ext cx="45238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</a:t>
            </a:r>
            <a:r>
              <a:rPr lang="nl-NL" dirty="0" smtClean="0"/>
              <a:t>nt  i;</a:t>
            </a:r>
          </a:p>
          <a:p>
            <a:r>
              <a:rPr lang="nl-NL" dirty="0"/>
              <a:t>i</a:t>
            </a:r>
            <a:r>
              <a:rPr lang="nl-NL" dirty="0" smtClean="0"/>
              <a:t>nt  j = 34; </a:t>
            </a:r>
          </a:p>
          <a:p>
            <a:r>
              <a:rPr lang="nl-NL" dirty="0"/>
              <a:t>i</a:t>
            </a:r>
            <a:r>
              <a:rPr lang="nl-NL" dirty="0" smtClean="0"/>
              <a:t>nt  *p;</a:t>
            </a:r>
          </a:p>
          <a:p>
            <a:endParaRPr lang="nl-NL" dirty="0"/>
          </a:p>
          <a:p>
            <a:r>
              <a:rPr lang="nl-NL" dirty="0" smtClean="0"/>
              <a:t>i = 12;</a:t>
            </a:r>
          </a:p>
          <a:p>
            <a:r>
              <a:rPr lang="nl-NL" dirty="0" smtClean="0"/>
              <a:t>p = &amp;i;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8277728" y="946484"/>
            <a:ext cx="1171072" cy="2101517"/>
            <a:chOff x="8277728" y="946484"/>
            <a:chExt cx="1171072" cy="2101517"/>
          </a:xfrm>
        </p:grpSpPr>
        <p:sp>
          <p:nvSpPr>
            <p:cNvPr id="4" name="Rectangle 3"/>
            <p:cNvSpPr/>
            <p:nvPr/>
          </p:nvSpPr>
          <p:spPr>
            <a:xfrm>
              <a:off x="8871284" y="946484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12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93769" y="978205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i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93769" y="1820416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77728" y="2662627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p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871284" y="1804555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34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71284" y="2662808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160042" y="1363488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347535" y="3862500"/>
            <a:ext cx="8373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i="1" dirty="0" smtClean="0"/>
              <a:t>Variables </a:t>
            </a:r>
            <a:r>
              <a:rPr lang="nl-NL" sz="2400" i="1" dirty="0" err="1" smtClean="0"/>
              <a:t>can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be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seen</a:t>
            </a:r>
            <a:r>
              <a:rPr lang="nl-NL" sz="2400" i="1" dirty="0" smtClean="0"/>
              <a:t> as memory </a:t>
            </a:r>
            <a:r>
              <a:rPr lang="nl-NL" sz="2400" i="1" dirty="0" err="1" smtClean="0"/>
              <a:t>locations</a:t>
            </a:r>
            <a:endParaRPr lang="en-US" sz="24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1347536" y="4776990"/>
            <a:ext cx="8373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i="1" dirty="0" err="1" smtClean="0"/>
              <a:t>Suppose</a:t>
            </a:r>
            <a:r>
              <a:rPr lang="nl-NL" sz="2400" i="1" dirty="0" smtClean="0"/>
              <a:t> memory </a:t>
            </a:r>
            <a:r>
              <a:rPr lang="nl-NL" sz="2400" i="1" dirty="0" err="1" smtClean="0"/>
              <a:t>locations</a:t>
            </a:r>
            <a:r>
              <a:rPr lang="nl-NL" sz="2400" i="1" dirty="0" smtClean="0"/>
              <a:t> i: 1000, j: 1004 </a:t>
            </a:r>
            <a:r>
              <a:rPr lang="nl-NL" sz="2400" i="1" dirty="0" err="1" smtClean="0"/>
              <a:t>and</a:t>
            </a:r>
            <a:r>
              <a:rPr lang="nl-NL" sz="2400" i="1" dirty="0" smtClean="0"/>
              <a:t> p: 1008.</a:t>
            </a:r>
          </a:p>
          <a:p>
            <a:r>
              <a:rPr lang="nl-NL" sz="2400" i="1" dirty="0" err="1" smtClean="0"/>
              <a:t>Then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the</a:t>
            </a:r>
            <a:r>
              <a:rPr lang="nl-NL" sz="2400" i="1" dirty="0" smtClean="0"/>
              <a:t> </a:t>
            </a:r>
            <a:r>
              <a:rPr lang="nl-NL" sz="2400" i="1" dirty="0" err="1" smtClean="0"/>
              <a:t>value</a:t>
            </a:r>
            <a:r>
              <a:rPr lang="nl-NL" sz="2400" i="1" dirty="0" smtClean="0"/>
              <a:t> of  p  is 1000.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513509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47536" y="1347537"/>
            <a:ext cx="50853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</a:t>
            </a:r>
            <a:r>
              <a:rPr lang="nl-NL" dirty="0" smtClean="0"/>
              <a:t>nt  i;</a:t>
            </a:r>
          </a:p>
          <a:p>
            <a:r>
              <a:rPr lang="nl-NL" dirty="0"/>
              <a:t>i</a:t>
            </a:r>
            <a:r>
              <a:rPr lang="nl-NL" dirty="0" smtClean="0"/>
              <a:t>nt  j = 34; </a:t>
            </a:r>
          </a:p>
          <a:p>
            <a:r>
              <a:rPr lang="nl-NL" dirty="0"/>
              <a:t>i</a:t>
            </a:r>
            <a:r>
              <a:rPr lang="nl-NL" dirty="0" smtClean="0"/>
              <a:t>nt  *p;</a:t>
            </a:r>
          </a:p>
          <a:p>
            <a:endParaRPr lang="nl-NL" dirty="0"/>
          </a:p>
          <a:p>
            <a:r>
              <a:rPr lang="nl-NL" dirty="0" smtClean="0"/>
              <a:t>i = 12;</a:t>
            </a:r>
          </a:p>
          <a:p>
            <a:r>
              <a:rPr lang="nl-NL" dirty="0" smtClean="0"/>
              <a:t>p = &amp;i;</a:t>
            </a:r>
          </a:p>
          <a:p>
            <a:endParaRPr lang="nl-NL" dirty="0"/>
          </a:p>
          <a:p>
            <a:r>
              <a:rPr lang="nl-NL" dirty="0"/>
              <a:t>i</a:t>
            </a:r>
            <a:r>
              <a:rPr lang="nl-NL" dirty="0" smtClean="0"/>
              <a:t>nt  *q = &amp;j;</a:t>
            </a:r>
          </a:p>
          <a:p>
            <a:r>
              <a:rPr lang="nl-NL" dirty="0" smtClean="0"/>
              <a:t>*p = 56;</a:t>
            </a:r>
          </a:p>
          <a:p>
            <a:endParaRPr lang="nl-NL" dirty="0"/>
          </a:p>
          <a:p>
            <a:r>
              <a:rPr lang="nl-NL" dirty="0" err="1" smtClean="0"/>
              <a:t>printf</a:t>
            </a:r>
            <a:r>
              <a:rPr lang="nl-NL" dirty="0" smtClean="0"/>
              <a:t>( “i=%d, j=%d, *p=%d, *q=%d\n, i, j, *p, *q);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8293769" y="946484"/>
            <a:ext cx="1155031" cy="2758882"/>
            <a:chOff x="8293769" y="946484"/>
            <a:chExt cx="1155031" cy="2758882"/>
          </a:xfrm>
        </p:grpSpPr>
        <p:sp>
          <p:nvSpPr>
            <p:cNvPr id="4" name="Rectangle 3"/>
            <p:cNvSpPr/>
            <p:nvPr/>
          </p:nvSpPr>
          <p:spPr>
            <a:xfrm>
              <a:off x="8871284" y="946484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12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293769" y="978205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i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93769" y="1820416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293769" y="2662627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p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871284" y="1804555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34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71284" y="2662808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9160042" y="1363488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09811" y="3320172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q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871284" y="3320173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9328484" y="2005081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0138613" y="2205608"/>
            <a:ext cx="1155031" cy="2758882"/>
            <a:chOff x="8293769" y="946484"/>
            <a:chExt cx="1155031" cy="2758882"/>
          </a:xfrm>
        </p:grpSpPr>
        <p:sp>
          <p:nvSpPr>
            <p:cNvPr id="18" name="Rectangle 17"/>
            <p:cNvSpPr/>
            <p:nvPr/>
          </p:nvSpPr>
          <p:spPr>
            <a:xfrm>
              <a:off x="8871284" y="946484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56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93769" y="978205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i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93769" y="1820416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93769" y="2662627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p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71284" y="1804555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34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71284" y="2662808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9160042" y="1363488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309811" y="3320172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q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71284" y="3320173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9328484" y="2005081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347536" y="5390147"/>
            <a:ext cx="6096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i="1" dirty="0" err="1" smtClean="0"/>
              <a:t>Result</a:t>
            </a:r>
            <a:r>
              <a:rPr lang="nl-NL" sz="2400" i="1" dirty="0" smtClean="0"/>
              <a:t>:  i=56, j=34, *p=56, *q=34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0975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47536" y="1347537"/>
            <a:ext cx="50853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</a:t>
            </a:r>
            <a:r>
              <a:rPr lang="nl-NL" dirty="0" smtClean="0"/>
              <a:t>nt  i;</a:t>
            </a:r>
          </a:p>
          <a:p>
            <a:r>
              <a:rPr lang="nl-NL" dirty="0"/>
              <a:t>i</a:t>
            </a:r>
            <a:r>
              <a:rPr lang="nl-NL" dirty="0" smtClean="0"/>
              <a:t>nt  j = 34; </a:t>
            </a:r>
          </a:p>
          <a:p>
            <a:r>
              <a:rPr lang="nl-NL" dirty="0"/>
              <a:t>i</a:t>
            </a:r>
            <a:r>
              <a:rPr lang="nl-NL" dirty="0" smtClean="0"/>
              <a:t>nt  *p;</a:t>
            </a:r>
          </a:p>
          <a:p>
            <a:endParaRPr lang="nl-NL" dirty="0"/>
          </a:p>
          <a:p>
            <a:r>
              <a:rPr lang="nl-NL" dirty="0" smtClean="0"/>
              <a:t>i = 12;</a:t>
            </a:r>
          </a:p>
          <a:p>
            <a:r>
              <a:rPr lang="nl-NL" dirty="0" smtClean="0"/>
              <a:t>p = &amp;i;</a:t>
            </a:r>
          </a:p>
          <a:p>
            <a:endParaRPr lang="nl-NL" dirty="0"/>
          </a:p>
          <a:p>
            <a:r>
              <a:rPr lang="nl-NL" dirty="0"/>
              <a:t>i</a:t>
            </a:r>
            <a:r>
              <a:rPr lang="nl-NL" dirty="0" smtClean="0"/>
              <a:t>nt  *q = &amp;j;</a:t>
            </a:r>
          </a:p>
          <a:p>
            <a:r>
              <a:rPr lang="nl-NL" dirty="0" smtClean="0"/>
              <a:t>*p = 56;</a:t>
            </a:r>
          </a:p>
          <a:p>
            <a:endParaRPr lang="nl-NL" dirty="0" smtClean="0"/>
          </a:p>
          <a:p>
            <a:r>
              <a:rPr lang="nl-NL" dirty="0"/>
              <a:t>i</a:t>
            </a:r>
            <a:r>
              <a:rPr lang="nl-NL" dirty="0" smtClean="0"/>
              <a:t>nt  k = *p + 7;</a:t>
            </a:r>
            <a:endParaRPr lang="nl-NL" dirty="0"/>
          </a:p>
          <a:p>
            <a:endParaRPr lang="nl-NL" dirty="0"/>
          </a:p>
          <a:p>
            <a:r>
              <a:rPr lang="nl-NL" dirty="0" err="1" smtClean="0"/>
              <a:t>printf</a:t>
            </a:r>
            <a:r>
              <a:rPr lang="nl-NL" dirty="0" smtClean="0"/>
              <a:t>( “i=%d, j=%d, k=%d, *p=%d\n, i, j, k, *p);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7138740" y="1178914"/>
            <a:ext cx="1155031" cy="2758882"/>
            <a:chOff x="8293769" y="946484"/>
            <a:chExt cx="1155031" cy="2758882"/>
          </a:xfrm>
        </p:grpSpPr>
        <p:sp>
          <p:nvSpPr>
            <p:cNvPr id="18" name="Rectangle 17"/>
            <p:cNvSpPr/>
            <p:nvPr/>
          </p:nvSpPr>
          <p:spPr>
            <a:xfrm>
              <a:off x="8871284" y="946484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56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93769" y="978205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i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93769" y="1820416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93769" y="2662627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p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871284" y="1804555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34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71284" y="2662808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9160042" y="1363488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309811" y="3320172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q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871284" y="3320173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9328484" y="2005081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347536" y="5390147"/>
            <a:ext cx="4523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i="1" dirty="0" err="1" smtClean="0"/>
              <a:t>Result</a:t>
            </a:r>
            <a:r>
              <a:rPr lang="nl-NL" sz="2400" i="1" dirty="0" smtClean="0"/>
              <a:t>:  i=56, j=34, k=63, *p=56</a:t>
            </a:r>
            <a:endParaRPr lang="en-US" sz="24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9336512" y="1178914"/>
            <a:ext cx="1155031" cy="3456169"/>
            <a:chOff x="9336512" y="1178914"/>
            <a:chExt cx="1155031" cy="3456169"/>
          </a:xfrm>
        </p:grpSpPr>
        <p:sp>
          <p:nvSpPr>
            <p:cNvPr id="32" name="Rectangle 31"/>
            <p:cNvSpPr/>
            <p:nvPr/>
          </p:nvSpPr>
          <p:spPr>
            <a:xfrm>
              <a:off x="9914027" y="1178914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56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6512" y="1210635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i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36512" y="2052846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36512" y="2895057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p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14027" y="2036985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34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14027" y="2895238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10202785" y="1595918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352554" y="3552602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q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914027" y="3552603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10371227" y="2237511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360582" y="4249890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k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14027" y="4249890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99364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47536" y="1347537"/>
            <a:ext cx="50853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</a:t>
            </a:r>
            <a:r>
              <a:rPr lang="nl-NL" dirty="0" smtClean="0"/>
              <a:t>nt  i;</a:t>
            </a:r>
          </a:p>
          <a:p>
            <a:r>
              <a:rPr lang="nl-NL" dirty="0"/>
              <a:t>i</a:t>
            </a:r>
            <a:r>
              <a:rPr lang="nl-NL" dirty="0" smtClean="0"/>
              <a:t>nt  j = 34; </a:t>
            </a:r>
          </a:p>
          <a:p>
            <a:r>
              <a:rPr lang="nl-NL" dirty="0"/>
              <a:t>i</a:t>
            </a:r>
            <a:r>
              <a:rPr lang="nl-NL" dirty="0" smtClean="0"/>
              <a:t>nt  *p;</a:t>
            </a:r>
          </a:p>
          <a:p>
            <a:endParaRPr lang="nl-NL" dirty="0"/>
          </a:p>
          <a:p>
            <a:r>
              <a:rPr lang="nl-NL" dirty="0" smtClean="0"/>
              <a:t>i = 12;</a:t>
            </a:r>
          </a:p>
          <a:p>
            <a:r>
              <a:rPr lang="nl-NL" dirty="0" smtClean="0"/>
              <a:t>p = &amp;i;</a:t>
            </a:r>
          </a:p>
          <a:p>
            <a:endParaRPr lang="nl-NL" dirty="0"/>
          </a:p>
          <a:p>
            <a:r>
              <a:rPr lang="nl-NL" dirty="0"/>
              <a:t>i</a:t>
            </a:r>
            <a:r>
              <a:rPr lang="nl-NL" dirty="0" smtClean="0"/>
              <a:t>nt  *q = &amp;j;</a:t>
            </a:r>
          </a:p>
          <a:p>
            <a:r>
              <a:rPr lang="nl-NL" dirty="0" smtClean="0"/>
              <a:t>*p = 56;</a:t>
            </a:r>
          </a:p>
          <a:p>
            <a:endParaRPr lang="nl-NL" dirty="0" smtClean="0"/>
          </a:p>
          <a:p>
            <a:r>
              <a:rPr lang="nl-NL" dirty="0"/>
              <a:t>i</a:t>
            </a:r>
            <a:r>
              <a:rPr lang="nl-NL" dirty="0" smtClean="0"/>
              <a:t>nt  k = *p + 7;</a:t>
            </a:r>
          </a:p>
          <a:p>
            <a:endParaRPr lang="nl-NL" dirty="0"/>
          </a:p>
          <a:p>
            <a:r>
              <a:rPr lang="nl-NL" dirty="0"/>
              <a:t>q</a:t>
            </a:r>
            <a:r>
              <a:rPr lang="nl-NL" dirty="0" smtClean="0"/>
              <a:t> = k;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536" y="5390147"/>
            <a:ext cx="5213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i="1" dirty="0" err="1" smtClean="0"/>
              <a:t>Result</a:t>
            </a:r>
            <a:r>
              <a:rPr lang="nl-NL" sz="2400" i="1" dirty="0" smtClean="0"/>
              <a:t>:  </a:t>
            </a:r>
            <a:r>
              <a:rPr lang="nl-NL" sz="2400" i="1" dirty="0" err="1" smtClean="0"/>
              <a:t>assignment</a:t>
            </a:r>
            <a:r>
              <a:rPr lang="nl-NL" sz="2400" i="1" dirty="0" smtClean="0"/>
              <a:t>  ‘q=k;’ is </a:t>
            </a:r>
            <a:r>
              <a:rPr lang="nl-NL" sz="2400" i="1" dirty="0" err="1" smtClean="0"/>
              <a:t>forbidden</a:t>
            </a:r>
            <a:r>
              <a:rPr lang="nl-NL" sz="2400" i="1" dirty="0" smtClean="0"/>
              <a:t>!</a:t>
            </a:r>
            <a:endParaRPr lang="en-US" sz="24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7668133" y="1210998"/>
            <a:ext cx="1155031" cy="3456169"/>
            <a:chOff x="9336512" y="1178914"/>
            <a:chExt cx="1155031" cy="3456169"/>
          </a:xfrm>
        </p:grpSpPr>
        <p:sp>
          <p:nvSpPr>
            <p:cNvPr id="32" name="Rectangle 31"/>
            <p:cNvSpPr/>
            <p:nvPr/>
          </p:nvSpPr>
          <p:spPr>
            <a:xfrm>
              <a:off x="9914027" y="1178914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56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36512" y="1210635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i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336512" y="2052846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336512" y="2895057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p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914027" y="2036985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34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914027" y="2895238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10202785" y="1595918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352554" y="3552602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q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914027" y="3552603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10371227" y="2237511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360582" y="4249890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k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914027" y="4249890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63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2776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11449" y="1186715"/>
            <a:ext cx="50853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</a:t>
            </a:r>
            <a:r>
              <a:rPr lang="nl-NL" dirty="0" smtClean="0"/>
              <a:t>nt  i;</a:t>
            </a:r>
          </a:p>
          <a:p>
            <a:r>
              <a:rPr lang="nl-NL" dirty="0"/>
              <a:t>i</a:t>
            </a:r>
            <a:r>
              <a:rPr lang="nl-NL" dirty="0" smtClean="0"/>
              <a:t>nt  j = 34; </a:t>
            </a:r>
          </a:p>
          <a:p>
            <a:r>
              <a:rPr lang="nl-NL" dirty="0"/>
              <a:t>i</a:t>
            </a:r>
            <a:r>
              <a:rPr lang="nl-NL" dirty="0" smtClean="0"/>
              <a:t>nt  *p;</a:t>
            </a:r>
          </a:p>
          <a:p>
            <a:endParaRPr lang="nl-NL" dirty="0"/>
          </a:p>
          <a:p>
            <a:r>
              <a:rPr lang="nl-NL" dirty="0" smtClean="0"/>
              <a:t>i = 12;</a:t>
            </a:r>
          </a:p>
          <a:p>
            <a:r>
              <a:rPr lang="nl-NL" dirty="0" smtClean="0"/>
              <a:t>p = &amp;i;</a:t>
            </a:r>
          </a:p>
          <a:p>
            <a:endParaRPr lang="nl-NL" dirty="0"/>
          </a:p>
          <a:p>
            <a:r>
              <a:rPr lang="nl-NL" dirty="0"/>
              <a:t>i</a:t>
            </a:r>
            <a:r>
              <a:rPr lang="nl-NL" dirty="0" smtClean="0"/>
              <a:t>nt  *q = &amp;j;</a:t>
            </a:r>
          </a:p>
          <a:p>
            <a:r>
              <a:rPr lang="nl-NL" dirty="0" smtClean="0"/>
              <a:t>*p = 56;</a:t>
            </a:r>
          </a:p>
          <a:p>
            <a:endParaRPr lang="nl-NL" dirty="0" smtClean="0"/>
          </a:p>
          <a:p>
            <a:r>
              <a:rPr lang="nl-NL" dirty="0"/>
              <a:t>i</a:t>
            </a:r>
            <a:r>
              <a:rPr lang="nl-NL" dirty="0" smtClean="0"/>
              <a:t>nt  k = *p + 7;</a:t>
            </a:r>
          </a:p>
          <a:p>
            <a:endParaRPr lang="nl-NL" dirty="0"/>
          </a:p>
          <a:p>
            <a:r>
              <a:rPr lang="nl-NL" dirty="0"/>
              <a:t>q</a:t>
            </a:r>
            <a:r>
              <a:rPr lang="nl-NL" dirty="0" smtClean="0"/>
              <a:t> = p;</a:t>
            </a:r>
          </a:p>
          <a:p>
            <a:endParaRPr lang="nl-NL" dirty="0" smtClean="0"/>
          </a:p>
          <a:p>
            <a:r>
              <a:rPr lang="nl-NL" dirty="0" err="1" smtClean="0"/>
              <a:t>printf</a:t>
            </a:r>
            <a:r>
              <a:rPr lang="nl-NL" dirty="0" smtClean="0"/>
              <a:t>( “i=%d, j=%d, *p=%d, *q=%d\n, i, j, *p, *q);</a:t>
            </a:r>
            <a:endParaRPr lang="en-US" dirty="0" smtClean="0"/>
          </a:p>
          <a:p>
            <a:endParaRPr lang="nl-NL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47536" y="5871852"/>
            <a:ext cx="5213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i="1" dirty="0" err="1" smtClean="0"/>
              <a:t>Result</a:t>
            </a:r>
            <a:r>
              <a:rPr lang="nl-NL" sz="2400" i="1" dirty="0" smtClean="0"/>
              <a:t>:  i=56, j=34, *p=56, *q=56</a:t>
            </a:r>
            <a:endParaRPr lang="en-US" sz="24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9785698" y="1395119"/>
            <a:ext cx="1155031" cy="3456169"/>
            <a:chOff x="9785698" y="1395119"/>
            <a:chExt cx="1155031" cy="3456169"/>
          </a:xfrm>
        </p:grpSpPr>
        <p:sp>
          <p:nvSpPr>
            <p:cNvPr id="32" name="Rectangle 31"/>
            <p:cNvSpPr/>
            <p:nvPr/>
          </p:nvSpPr>
          <p:spPr>
            <a:xfrm>
              <a:off x="10363213" y="1395119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56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85698" y="1426840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i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85698" y="2269051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785698" y="3111262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p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363213" y="2253190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34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363213" y="3111443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10651971" y="1812123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9801740" y="3768807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q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363213" y="3768808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10820413" y="1812123"/>
              <a:ext cx="8008" cy="213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809768" y="4466095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k</a:t>
              </a:r>
              <a:endParaRPr lang="en-US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363213" y="4466095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63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20533" y="1363398"/>
            <a:ext cx="1155031" cy="3456169"/>
            <a:chOff x="9336512" y="1178914"/>
            <a:chExt cx="1155031" cy="3456169"/>
          </a:xfrm>
        </p:grpSpPr>
        <p:sp>
          <p:nvSpPr>
            <p:cNvPr id="18" name="Rectangle 17"/>
            <p:cNvSpPr/>
            <p:nvPr/>
          </p:nvSpPr>
          <p:spPr>
            <a:xfrm>
              <a:off x="9914027" y="1178914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56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36512" y="1210635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i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36512" y="2052846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36512" y="2895057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p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914027" y="2036985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34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14027" y="2895238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0202785" y="1595918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9352554" y="3552602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q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914027" y="3552603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10371227" y="2237511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9360582" y="4249890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k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914027" y="4249890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63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927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11449" y="1186715"/>
            <a:ext cx="50853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</a:t>
            </a:r>
            <a:r>
              <a:rPr lang="nl-NL" dirty="0" smtClean="0"/>
              <a:t>nt  i;</a:t>
            </a:r>
          </a:p>
          <a:p>
            <a:r>
              <a:rPr lang="nl-NL" dirty="0"/>
              <a:t>i</a:t>
            </a:r>
            <a:r>
              <a:rPr lang="nl-NL" dirty="0" smtClean="0"/>
              <a:t>nt  j = 34; </a:t>
            </a:r>
          </a:p>
          <a:p>
            <a:r>
              <a:rPr lang="nl-NL" dirty="0"/>
              <a:t>i</a:t>
            </a:r>
            <a:r>
              <a:rPr lang="nl-NL" dirty="0" smtClean="0"/>
              <a:t>nt  *p;</a:t>
            </a:r>
          </a:p>
          <a:p>
            <a:endParaRPr lang="nl-NL" dirty="0"/>
          </a:p>
          <a:p>
            <a:r>
              <a:rPr lang="nl-NL" dirty="0" smtClean="0"/>
              <a:t>i = 12;</a:t>
            </a:r>
          </a:p>
          <a:p>
            <a:r>
              <a:rPr lang="nl-NL" dirty="0" smtClean="0"/>
              <a:t>p = &amp;i;</a:t>
            </a:r>
          </a:p>
          <a:p>
            <a:endParaRPr lang="nl-NL" dirty="0"/>
          </a:p>
          <a:p>
            <a:r>
              <a:rPr lang="nl-NL" dirty="0"/>
              <a:t>i</a:t>
            </a:r>
            <a:r>
              <a:rPr lang="nl-NL" dirty="0" smtClean="0"/>
              <a:t>nt  *q = &amp;j;</a:t>
            </a:r>
          </a:p>
          <a:p>
            <a:r>
              <a:rPr lang="nl-NL" dirty="0" smtClean="0"/>
              <a:t>*p = 56;</a:t>
            </a:r>
          </a:p>
          <a:p>
            <a:endParaRPr lang="nl-NL" dirty="0" smtClean="0"/>
          </a:p>
          <a:p>
            <a:r>
              <a:rPr lang="nl-NL" dirty="0" smtClean="0"/>
              <a:t>q = p;</a:t>
            </a:r>
          </a:p>
          <a:p>
            <a:endParaRPr lang="nl-NL" dirty="0" smtClean="0"/>
          </a:p>
          <a:p>
            <a:r>
              <a:rPr lang="nl-NL" dirty="0" smtClean="0"/>
              <a:t>*q = *q + 1;</a:t>
            </a:r>
          </a:p>
          <a:p>
            <a:r>
              <a:rPr lang="nl-NL" dirty="0" smtClean="0"/>
              <a:t>(*q)++;</a:t>
            </a:r>
          </a:p>
          <a:p>
            <a:endParaRPr lang="nl-NL" dirty="0" smtClean="0"/>
          </a:p>
          <a:p>
            <a:r>
              <a:rPr lang="nl-NL" dirty="0" err="1" smtClean="0"/>
              <a:t>printf</a:t>
            </a:r>
            <a:r>
              <a:rPr lang="nl-NL" dirty="0" smtClean="0"/>
              <a:t>( “i=%d, j=%d, *p=%d, *q=%d\n, i, j, *p, *q);</a:t>
            </a:r>
            <a:endParaRPr lang="en-US" dirty="0" smtClean="0"/>
          </a:p>
          <a:p>
            <a:endParaRPr lang="nl-NL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47536" y="5871852"/>
            <a:ext cx="5213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i="1" dirty="0" err="1" smtClean="0"/>
              <a:t>Result</a:t>
            </a:r>
            <a:r>
              <a:rPr lang="nl-NL" sz="2400" i="1" dirty="0" smtClean="0"/>
              <a:t>:  i=58, j=34, *p=58, *q=58</a:t>
            </a:r>
            <a:endParaRPr lang="en-US" sz="2400" i="1" dirty="0"/>
          </a:p>
        </p:txBody>
      </p:sp>
      <p:grpSp>
        <p:nvGrpSpPr>
          <p:cNvPr id="2" name="Group 1"/>
          <p:cNvGrpSpPr/>
          <p:nvPr/>
        </p:nvGrpSpPr>
        <p:grpSpPr>
          <a:xfrm>
            <a:off x="7122709" y="1443245"/>
            <a:ext cx="1155031" cy="2758882"/>
            <a:chOff x="7122709" y="1443245"/>
            <a:chExt cx="1155031" cy="2758882"/>
          </a:xfrm>
        </p:grpSpPr>
        <p:sp>
          <p:nvSpPr>
            <p:cNvPr id="32" name="Rectangle 31"/>
            <p:cNvSpPr/>
            <p:nvPr/>
          </p:nvSpPr>
          <p:spPr>
            <a:xfrm>
              <a:off x="7700224" y="1443245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56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2709" y="1474966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i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22709" y="2317177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22709" y="3159388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p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700224" y="2301316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34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700224" y="3159569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7988982" y="1860249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138751" y="3816933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q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00224" y="3816934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8157424" y="1860249"/>
              <a:ext cx="8008" cy="213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9292410" y="1443245"/>
            <a:ext cx="1155031" cy="2758882"/>
            <a:chOff x="7122709" y="1443245"/>
            <a:chExt cx="1155031" cy="2758882"/>
          </a:xfrm>
        </p:grpSpPr>
        <p:sp>
          <p:nvSpPr>
            <p:cNvPr id="42" name="Rectangle 41"/>
            <p:cNvSpPr/>
            <p:nvPr/>
          </p:nvSpPr>
          <p:spPr>
            <a:xfrm>
              <a:off x="7700224" y="1443245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58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22709" y="1474966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i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22709" y="2317177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j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22709" y="3159388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/>
                <a:t>p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700224" y="2301316"/>
              <a:ext cx="577516" cy="4010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34</a:t>
              </a:r>
              <a:endParaRPr lang="en-US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700224" y="3159569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V="1">
              <a:off x="7988982" y="1860249"/>
              <a:ext cx="0" cy="14919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138751" y="3816933"/>
              <a:ext cx="320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q</a:t>
              </a:r>
              <a:endParaRPr lang="en-US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700224" y="3816934"/>
              <a:ext cx="577516" cy="38519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8157424" y="1860249"/>
              <a:ext cx="8008" cy="21335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427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983</Words>
  <Application>Microsoft Office PowerPoint</Application>
  <PresentationFormat>Widescreen</PresentationFormat>
  <Paragraphs>254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workshop</dc:title>
  <dc:creator>Huberts,Theo T.P.M.M.</dc:creator>
  <cp:lastModifiedBy>Huberts,Theo T.P.M.M.</cp:lastModifiedBy>
  <cp:revision>20</cp:revision>
  <dcterms:created xsi:type="dcterms:W3CDTF">2020-11-11T18:26:59Z</dcterms:created>
  <dcterms:modified xsi:type="dcterms:W3CDTF">2020-11-11T21:11:04Z</dcterms:modified>
</cp:coreProperties>
</file>