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27" r:id="rId2"/>
    <p:sldId id="384" r:id="rId3"/>
    <p:sldId id="500" r:id="rId4"/>
    <p:sldId id="562" r:id="rId5"/>
    <p:sldId id="545" r:id="rId6"/>
    <p:sldId id="546" r:id="rId7"/>
    <p:sldId id="559" r:id="rId8"/>
    <p:sldId id="547" r:id="rId9"/>
    <p:sldId id="548" r:id="rId10"/>
    <p:sldId id="556" r:id="rId11"/>
    <p:sldId id="557" r:id="rId12"/>
    <p:sldId id="564" r:id="rId13"/>
    <p:sldId id="549" r:id="rId14"/>
    <p:sldId id="558" r:id="rId15"/>
    <p:sldId id="550" r:id="rId16"/>
    <p:sldId id="551" r:id="rId17"/>
    <p:sldId id="563" r:id="rId18"/>
    <p:sldId id="554" r:id="rId19"/>
    <p:sldId id="535" r:id="rId20"/>
    <p:sldId id="5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ex" id="{1316DDA2-89F5-3643-9F5D-B4AFA6D8D68F}">
          <p14:sldIdLst>
            <p14:sldId id="527"/>
          </p14:sldIdLst>
        </p14:section>
        <p14:section name="Desarrollo" id="{A694822B-0F67-4196-8BEA-1E4E166566A9}">
          <p14:sldIdLst>
            <p14:sldId id="384"/>
            <p14:sldId id="500"/>
            <p14:sldId id="562"/>
            <p14:sldId id="545"/>
            <p14:sldId id="546"/>
            <p14:sldId id="559"/>
            <p14:sldId id="547"/>
            <p14:sldId id="548"/>
            <p14:sldId id="556"/>
            <p14:sldId id="557"/>
            <p14:sldId id="564"/>
            <p14:sldId id="549"/>
            <p14:sldId id="558"/>
            <p14:sldId id="550"/>
            <p14:sldId id="551"/>
            <p14:sldId id="563"/>
            <p14:sldId id="554"/>
            <p14:sldId id="535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iago Murano" initials="SEF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3FE"/>
    <a:srgbClr val="FFF1D9"/>
    <a:srgbClr val="94D1FE"/>
    <a:srgbClr val="48B0FE"/>
    <a:srgbClr val="7EC7FE"/>
    <a:srgbClr val="9CD4FE"/>
    <a:srgbClr val="EDEDED"/>
    <a:srgbClr val="C9C9FF"/>
    <a:srgbClr val="C1C1FF"/>
    <a:srgbClr val="A3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3" autoAdjust="0"/>
    <p:restoredTop sz="81924" autoAdjust="0"/>
  </p:normalViewPr>
  <p:slideViewPr>
    <p:cSldViewPr snapToObjects="1" showGuides="1">
      <p:cViewPr varScale="1">
        <p:scale>
          <a:sx n="108" d="100"/>
          <a:sy n="108" d="100"/>
        </p:scale>
        <p:origin x="7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60"/>
    </p:cViewPr>
  </p:sorterViewPr>
  <p:notesViewPr>
    <p:cSldViewPr snapToObject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C2703-E79C-BA43-BC00-5B1D21AA227A}" type="datetime1">
              <a:rPr lang="es-ES" smtClean="0"/>
              <a:t>02/07/2019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A103-017B-434A-A207-C56E1B10E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470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6AEBE-E565-2744-9E29-66C08FCCFD16}" type="datetime1">
              <a:rPr lang="es-ES" smtClean="0"/>
              <a:t>02/07/2019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6B367-127C-5B4F-A1F5-48814141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B367-127C-5B4F-A1F5-488141412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B367-127C-5B4F-A1F5-488141412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B367-127C-5B4F-A1F5-488141412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7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B367-127C-5B4F-A1F5-488141412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B367-127C-5B4F-A1F5-4881414121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B367-127C-5B4F-A1F5-4881414121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6B367-127C-5B4F-A1F5-4881414121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6394647" cy="1398494"/>
          </a:xfrm>
        </p:spPr>
        <p:txBody>
          <a:bodyPr anchor="b" anchorCtr="0"/>
          <a:lstStyle>
            <a:lvl1pPr algn="r">
              <a:defRPr sz="4600" b="0" cap="none" baseline="0">
                <a:solidFill>
                  <a:srgbClr val="0046AD"/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4293096"/>
            <a:ext cx="6394647" cy="13208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s-ES_tradnl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268940" y="268288"/>
            <a:ext cx="182880" cy="6264724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14" y="168825"/>
            <a:ext cx="4048171" cy="1484171"/>
          </a:xfrm>
          <a:prstGeom prst="rect">
            <a:avLst/>
          </a:prstGeom>
        </p:spPr>
      </p:pic>
      <p:sp>
        <p:nvSpPr>
          <p:cNvPr id="12" name="Rectangle 12"/>
          <p:cNvSpPr/>
          <p:nvPr userDrawn="1"/>
        </p:nvSpPr>
        <p:spPr>
          <a:xfrm>
            <a:off x="3005238" y="5866833"/>
            <a:ext cx="1584001" cy="579471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3" descr="logob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42" y="5948583"/>
            <a:ext cx="1368000" cy="4159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3" y="5574745"/>
            <a:ext cx="950539" cy="11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98" y="980728"/>
            <a:ext cx="7919805" cy="4752527"/>
          </a:xfrm>
          <a:solidFill>
            <a:srgbClr val="EDEDED"/>
          </a:solidFill>
        </p:spPr>
        <p:txBody>
          <a:bodyPr>
            <a:normAutofit/>
          </a:bodyPr>
          <a:lstStyle>
            <a:lvl1pPr marL="447675" indent="-447675">
              <a:spcAft>
                <a:spcPts val="600"/>
              </a:spcAft>
              <a:buClr>
                <a:srgbClr val="0046AD"/>
              </a:buClr>
              <a:buFont typeface="Wingdings" panose="05000000000000000000" pitchFamily="2" charset="2"/>
              <a:buChar char="Ø"/>
              <a:defRPr sz="2800" b="1">
                <a:solidFill>
                  <a:srgbClr val="002060"/>
                </a:solidFill>
              </a:defRPr>
            </a:lvl1pPr>
            <a:lvl2pPr marL="536575" indent="-307975">
              <a:buClr>
                <a:srgbClr val="0046AD"/>
              </a:buClr>
              <a:buFont typeface="Courier New" panose="02070309020205020404" pitchFamily="49" charset="0"/>
              <a:buChar char="o"/>
              <a:defRPr sz="2400" b="1">
                <a:solidFill>
                  <a:srgbClr val="002060"/>
                </a:solidFill>
              </a:defRPr>
            </a:lvl2pPr>
            <a:lvl3pPr marL="809625" indent="-352425">
              <a:buClr>
                <a:srgbClr val="0046AD"/>
              </a:buClr>
              <a:defRPr sz="2400" b="1">
                <a:solidFill>
                  <a:srgbClr val="002060"/>
                </a:solidFill>
              </a:defRPr>
            </a:lvl3pPr>
            <a:lvl4pPr marL="984250" indent="-298450">
              <a:buClr>
                <a:srgbClr val="0046AD"/>
              </a:buClr>
              <a:defRPr sz="2400" b="1">
                <a:solidFill>
                  <a:srgbClr val="002060"/>
                </a:solidFill>
              </a:defRPr>
            </a:lvl4pPr>
            <a:lvl5pPr marL="1257300" indent="-342900">
              <a:buClr>
                <a:srgbClr val="0046AD"/>
              </a:buClr>
              <a:defRPr sz="2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dirty="0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 rot="16200000">
            <a:off x="4338000" y="-4365393"/>
            <a:ext cx="468001" cy="9144000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57199" y="-27383"/>
            <a:ext cx="8686801" cy="467992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None/>
              <a:defRPr sz="2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s-ES_tradnl" dirty="0" smtClean="0"/>
              <a:t>Índice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619672" y="6344721"/>
            <a:ext cx="686137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26º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Seminario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Anual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Automática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Electrónica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Industrial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Instrumentación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3 – 5  Julio 2019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6272360"/>
            <a:ext cx="1475655" cy="541015"/>
          </a:xfrm>
          <a:prstGeom prst="rect">
            <a:avLst/>
          </a:prstGeom>
        </p:spPr>
      </p:pic>
      <p:sp>
        <p:nvSpPr>
          <p:cNvPr id="19" name="Rectangle 9"/>
          <p:cNvSpPr>
            <a:spLocks noChangeAspect="1"/>
          </p:cNvSpPr>
          <p:nvPr userDrawn="1"/>
        </p:nvSpPr>
        <p:spPr>
          <a:xfrm>
            <a:off x="8520204" y="6453336"/>
            <a:ext cx="588300" cy="36869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6"/>
          </p:nvPr>
        </p:nvSpPr>
        <p:spPr>
          <a:xfrm>
            <a:off x="8520204" y="6453336"/>
            <a:ext cx="588300" cy="365125"/>
          </a:xfrm>
          <a:noFill/>
        </p:spPr>
        <p:txBody>
          <a:bodyPr/>
          <a:lstStyle>
            <a:lvl1pPr algn="ctr">
              <a:defRPr sz="2000"/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2737"/>
            <a:ext cx="8291265" cy="4968552"/>
          </a:xfrm>
        </p:spPr>
        <p:txBody>
          <a:bodyPr/>
          <a:lstStyle>
            <a:lvl1pPr>
              <a:buClr>
                <a:srgbClr val="0046AD"/>
              </a:buClr>
              <a:defRPr/>
            </a:lvl1pPr>
            <a:lvl2pPr>
              <a:buClr>
                <a:srgbClr val="0046AD"/>
              </a:buClr>
              <a:defRPr/>
            </a:lvl2pPr>
            <a:lvl3pPr>
              <a:buClr>
                <a:srgbClr val="0046AD"/>
              </a:buClr>
              <a:defRPr/>
            </a:lvl3pPr>
            <a:lvl4pPr>
              <a:buClr>
                <a:srgbClr val="0046AD"/>
              </a:buClr>
              <a:defRPr/>
            </a:lvl4pPr>
            <a:lvl5pPr>
              <a:buClr>
                <a:srgbClr val="0046AD"/>
              </a:buClr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 rot="16200000">
            <a:off x="4175956" y="-4203341"/>
            <a:ext cx="792087" cy="9144001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0051BA"/>
              </a:solidFill>
            </a:endParaRPr>
          </a:p>
        </p:txBody>
      </p:sp>
      <p:pic>
        <p:nvPicPr>
          <p:cNvPr id="16" name="Picture 15" descr="logo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7"/>
          <a:stretch/>
        </p:blipFill>
        <p:spPr>
          <a:xfrm>
            <a:off x="107547" y="105774"/>
            <a:ext cx="467999" cy="532132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8520204" y="6453336"/>
            <a:ext cx="588300" cy="36869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16"/>
          </p:nvPr>
        </p:nvSpPr>
        <p:spPr>
          <a:xfrm>
            <a:off x="8520204" y="6453336"/>
            <a:ext cx="588300" cy="365125"/>
          </a:xfrm>
          <a:noFill/>
        </p:spPr>
        <p:txBody>
          <a:bodyPr/>
          <a:lstStyle>
            <a:lvl1pPr algn="ctr">
              <a:defRPr sz="2000"/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860032" y="-31341"/>
            <a:ext cx="3515766" cy="796045"/>
          </a:xfrm>
        </p:spPr>
        <p:txBody>
          <a:bodyPr anchor="ctr">
            <a:noAutofit/>
          </a:bodyPr>
          <a:lstStyle>
            <a:lvl1pPr marL="0" indent="0">
              <a:buClr>
                <a:schemeClr val="bg1"/>
              </a:buClr>
              <a:buNone/>
              <a:defRPr sz="2800" cap="all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edit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r>
              <a:rPr lang="es-ES_tradnl" dirty="0" smtClean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800" baseline="0">
                <a:solidFill>
                  <a:schemeClr val="bg1"/>
                </a:solidFill>
              </a:defRPr>
            </a:lvl1pPr>
            <a:lvl2pPr marL="0" indent="0" algn="r"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 algn="r">
              <a:buFontTx/>
              <a:buNone/>
              <a:defRPr sz="1200" baseline="0">
                <a:solidFill>
                  <a:schemeClr val="bg1"/>
                </a:solidFill>
              </a:defRPr>
            </a:lvl3pPr>
            <a:lvl4pPr marL="0" indent="0" algn="r"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 algn="r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es-ES_tradnl" dirty="0" smtClean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6016" y="-27382"/>
            <a:ext cx="0" cy="792087"/>
          </a:xfrm>
          <a:prstGeom prst="line">
            <a:avLst/>
          </a:prstGeom>
          <a:ln w="3175">
            <a:solidFill>
              <a:schemeClr val="bg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1619672" y="6344721"/>
            <a:ext cx="686137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26º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Seminario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Anual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Automática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Electrónica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Industrial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Instrumentación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3 – 5  Julio 2019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6272360"/>
            <a:ext cx="1475655" cy="54101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14" y="-26194"/>
            <a:ext cx="644406" cy="7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635" y="1766549"/>
            <a:ext cx="63946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635" y="3494741"/>
            <a:ext cx="6394647" cy="13208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s-ES_tradn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2079" y="6356350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upo 8"/>
          <p:cNvGrpSpPr>
            <a:grpSpLocks/>
          </p:cNvGrpSpPr>
          <p:nvPr userDrawn="1"/>
        </p:nvGrpSpPr>
        <p:grpSpPr>
          <a:xfrm>
            <a:off x="647559" y="268288"/>
            <a:ext cx="2473200" cy="939600"/>
            <a:chOff x="647560" y="268288"/>
            <a:chExt cx="1656191" cy="59537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47560" y="268288"/>
              <a:ext cx="1656191" cy="595374"/>
            </a:xfrm>
            <a:prstGeom prst="rect">
              <a:avLst/>
            </a:prstGeom>
            <a:solidFill>
              <a:srgbClr val="004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14" name="Picture 13" descr="logob.EPS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86" y="332658"/>
              <a:ext cx="1511998" cy="459757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2160" y="268288"/>
            <a:ext cx="2676868" cy="1019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0728"/>
            <a:ext cx="7919805" cy="47525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5pPr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dirty="0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 rot="16200000">
            <a:off x="4349218" y="-4376610"/>
            <a:ext cx="467999" cy="9166435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Picture 15" descr="logo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7"/>
          <a:stretch/>
        </p:blipFill>
        <p:spPr>
          <a:xfrm>
            <a:off x="63306" y="12492"/>
            <a:ext cx="359997" cy="409331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8351912" y="6402260"/>
            <a:ext cx="641768" cy="36869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16"/>
          </p:nvPr>
        </p:nvSpPr>
        <p:spPr>
          <a:xfrm>
            <a:off x="8316416" y="6381328"/>
            <a:ext cx="623796" cy="389628"/>
          </a:xfrm>
        </p:spPr>
        <p:txBody>
          <a:bodyPr/>
          <a:lstStyle>
            <a:lvl1pPr algn="ctr">
              <a:defRPr sz="2000"/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57199" y="-27383"/>
            <a:ext cx="8709236" cy="467992"/>
          </a:xfrm>
        </p:spPr>
        <p:txBody>
          <a:bodyPr anchor="ctr"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s-ES_tradnl" dirty="0" err="1" smtClean="0"/>
              <a:t>Index</a:t>
            </a:r>
            <a:endParaRPr lang="es-ES_tradnl" dirty="0" smtClean="0"/>
          </a:p>
        </p:txBody>
      </p:sp>
      <p:pic>
        <p:nvPicPr>
          <p:cNvPr id="14" name="Picture 13" descr="Logo_depeca_Grande_blanco_300ppp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9"/>
          <a:stretch/>
        </p:blipFill>
        <p:spPr>
          <a:xfrm>
            <a:off x="8664833" y="8329"/>
            <a:ext cx="431998" cy="412289"/>
          </a:xfrm>
          <a:prstGeom prst="rect">
            <a:avLst/>
          </a:prstGeom>
        </p:spPr>
      </p:pic>
      <p:sp>
        <p:nvSpPr>
          <p:cNvPr id="13" name="CuadroTexto 12"/>
          <p:cNvSpPr txBox="1"/>
          <p:nvPr userDrawn="1"/>
        </p:nvSpPr>
        <p:spPr>
          <a:xfrm>
            <a:off x="1257923" y="6067352"/>
            <a:ext cx="62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VI Jornadas de Jóvenes Investigadores de la Universidad de Alcalá</a:t>
            </a:r>
            <a:endParaRPr lang="es-ES" sz="20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2737"/>
            <a:ext cx="8291265" cy="4968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 rot="16200000">
            <a:off x="4186452" y="-4213836"/>
            <a:ext cx="792087" cy="9164993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Picture 15" descr="logo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7"/>
          <a:stretch/>
        </p:blipFill>
        <p:spPr>
          <a:xfrm>
            <a:off x="107547" y="105774"/>
            <a:ext cx="467999" cy="5321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860032" y="-31341"/>
            <a:ext cx="3384376" cy="796045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3900191" cy="796046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r"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 algn="r">
              <a:buFontTx/>
              <a:buNone/>
              <a:defRPr sz="1200" baseline="0">
                <a:solidFill>
                  <a:schemeClr val="bg1"/>
                </a:solidFill>
              </a:defRPr>
            </a:lvl3pPr>
            <a:lvl4pPr marL="0" indent="0" algn="r"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 algn="r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6016" y="-27382"/>
            <a:ext cx="0" cy="792087"/>
          </a:xfrm>
          <a:prstGeom prst="line">
            <a:avLst/>
          </a:prstGeom>
          <a:ln w="3175">
            <a:solidFill>
              <a:schemeClr val="bg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_depeca_Grande_blanco_300ppp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9"/>
          <a:stretch/>
        </p:blipFill>
        <p:spPr>
          <a:xfrm>
            <a:off x="8460464" y="105774"/>
            <a:ext cx="576000" cy="549719"/>
          </a:xfrm>
          <a:prstGeom prst="rect">
            <a:avLst/>
          </a:prstGeom>
        </p:spPr>
      </p:pic>
      <p:sp>
        <p:nvSpPr>
          <p:cNvPr id="13" name="Rectangle 9"/>
          <p:cNvSpPr>
            <a:spLocks noChangeAspect="1"/>
          </p:cNvSpPr>
          <p:nvPr userDrawn="1"/>
        </p:nvSpPr>
        <p:spPr>
          <a:xfrm>
            <a:off x="8351912" y="6402260"/>
            <a:ext cx="641768" cy="36869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305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65" r:id="rId4"/>
    <p:sldLayoutId id="2147483681" r:id="rId5"/>
    <p:sldLayoutId id="2147483680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060848"/>
            <a:ext cx="7704856" cy="1398494"/>
          </a:xfrm>
        </p:spPr>
        <p:txBody>
          <a:bodyPr/>
          <a:lstStyle/>
          <a:p>
            <a:pPr algn="ctr"/>
            <a:r>
              <a:rPr lang="es-ES" sz="2800" dirty="0"/>
              <a:t>Caracterización </a:t>
            </a:r>
            <a:r>
              <a:rPr lang="es-ES" sz="2800" dirty="0" smtClean="0"/>
              <a:t>de un </a:t>
            </a:r>
            <a:r>
              <a:rPr lang="es-ES" sz="2800" dirty="0"/>
              <a:t>transductor y </a:t>
            </a:r>
            <a:r>
              <a:rPr lang="es-ES" sz="2800" dirty="0" smtClean="0"/>
              <a:t>evaluación de </a:t>
            </a:r>
            <a:r>
              <a:rPr lang="es-ES" sz="2800" dirty="0"/>
              <a:t>esquemas de codificación y modulación en entornos subacuáticos</a:t>
            </a:r>
            <a:endParaRPr lang="es-AR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73786" y="4000716"/>
            <a:ext cx="7658654" cy="1320800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Autores</a:t>
            </a:r>
            <a:r>
              <a:rPr lang="en-US" sz="1400" b="1" dirty="0" smtClean="0"/>
              <a:t>:</a:t>
            </a:r>
          </a:p>
          <a:p>
            <a:endParaRPr lang="en-US" sz="600" dirty="0"/>
          </a:p>
          <a:p>
            <a:r>
              <a:rPr lang="es-ES" b="1" u="sng" dirty="0"/>
              <a:t>Santiago </a:t>
            </a:r>
            <a:r>
              <a:rPr lang="es-ES" b="1" u="sng" dirty="0" smtClean="0"/>
              <a:t>Murano</a:t>
            </a:r>
            <a:r>
              <a:rPr lang="es-ES" dirty="0" smtClean="0"/>
              <a:t>, </a:t>
            </a:r>
            <a:r>
              <a:rPr lang="es-ES" dirty="0" err="1" smtClean="0"/>
              <a:t>M</a:t>
            </a:r>
            <a:r>
              <a:rPr lang="es-ES" baseline="30000" dirty="0" err="1" smtClean="0"/>
              <a:t>a</a:t>
            </a:r>
            <a:r>
              <a:rPr lang="es-ES" dirty="0" smtClean="0"/>
              <a:t> Carmen Pérez, Jorge </a:t>
            </a:r>
            <a:r>
              <a:rPr lang="es-ES" dirty="0"/>
              <a:t>Pires, Mariano </a:t>
            </a:r>
            <a:r>
              <a:rPr lang="es-ES" dirty="0" err="1" smtClean="0"/>
              <a:t>Latosinski</a:t>
            </a:r>
            <a:r>
              <a:rPr lang="es-ES" dirty="0" smtClean="0"/>
              <a:t>,</a:t>
            </a:r>
          </a:p>
          <a:p>
            <a:r>
              <a:rPr lang="es-ES" dirty="0" smtClean="0"/>
              <a:t>Iván </a:t>
            </a:r>
            <a:r>
              <a:rPr lang="es-ES" dirty="0"/>
              <a:t>Moyano Hassan, Darío </a:t>
            </a:r>
            <a:r>
              <a:rPr lang="es-ES" dirty="0" err="1"/>
              <a:t>Roldos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89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7505" y="908720"/>
            <a:ext cx="8856984" cy="526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Análisis de respuesta en </a:t>
            </a:r>
            <a:r>
              <a:rPr lang="es-ES" sz="2400" b="1" dirty="0" smtClean="0"/>
              <a:t>frecuencia (I)</a:t>
            </a:r>
            <a:endParaRPr lang="es-ES" sz="2400" b="1" dirty="0"/>
          </a:p>
          <a:p>
            <a:pPr marL="3409950" lvl="1" defTabSz="987425"/>
            <a:endParaRPr lang="es-ES" sz="2200" dirty="0" smtClean="0"/>
          </a:p>
          <a:p>
            <a:pPr marL="3409950" lvl="1" defTabSz="987425"/>
            <a:endParaRPr lang="es-ES" sz="2200" dirty="0"/>
          </a:p>
          <a:p>
            <a:pPr marL="3409950" lvl="1" defTabSz="987425"/>
            <a:endParaRPr lang="es-ES" sz="2200" dirty="0"/>
          </a:p>
          <a:p>
            <a:pPr marL="3671888" lvl="1" defTabSz="987425"/>
            <a:r>
              <a:rPr lang="es-ES" sz="2200" dirty="0" smtClean="0"/>
              <a:t>Barrido en frecuencia de 20 a 200 kHz con pasos de 1 kHz.</a:t>
            </a:r>
          </a:p>
          <a:p>
            <a:pPr marL="3671888" lvl="1" defTabSz="987425"/>
            <a:r>
              <a:rPr lang="es-ES" sz="2200" dirty="0" smtClean="0"/>
              <a:t>Hidrófono patrón RESON TC4034.</a:t>
            </a:r>
          </a:p>
          <a:p>
            <a:pPr marL="3671888" lvl="1" defTabSz="987425"/>
            <a:r>
              <a:rPr lang="es-ES" sz="2200" dirty="0" smtClean="0"/>
              <a:t>Adquisidor </a:t>
            </a:r>
            <a:r>
              <a:rPr lang="es-ES" sz="2200" dirty="0" err="1" smtClean="0"/>
              <a:t>UltraSoundGate</a:t>
            </a:r>
            <a:r>
              <a:rPr lang="es-ES" sz="2200" dirty="0" smtClean="0"/>
              <a:t> 116.</a:t>
            </a:r>
          </a:p>
          <a:p>
            <a:pPr marL="3671888" lvl="1" defTabSz="987425"/>
            <a:r>
              <a:rPr lang="es-ES" sz="2200" dirty="0" smtClean="0"/>
              <a:t>1,5 m de profundidad.</a:t>
            </a:r>
          </a:p>
          <a:p>
            <a:pPr marL="3671888" lvl="1" defTabSz="987425"/>
            <a:r>
              <a:rPr lang="es-ES" sz="2200" dirty="0" smtClean="0"/>
              <a:t>Separación de 1 m entre emisor y receptor.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CARACTERIZACIÓN DEL TRANSDUCTOR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>
            <a:normAutofit/>
          </a:bodyPr>
          <a:lstStyle/>
          <a:p>
            <a:r>
              <a:rPr lang="es-ES" dirty="0" smtClean="0"/>
              <a:t>Resultados obtenidos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02776"/>
            <a:ext cx="3240359" cy="46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604" y="898751"/>
            <a:ext cx="9144000" cy="526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 smtClean="0"/>
              <a:t>Análisis de respuesta en frecuencia (II)</a:t>
            </a:r>
            <a:endParaRPr lang="es-ES" sz="24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CARACTERIZACIÓN DEL TRANSDUCTOR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/>
          <a:lstStyle/>
          <a:p>
            <a:r>
              <a:rPr lang="es-ES" dirty="0" smtClean="0"/>
              <a:t>Resultados obtenidos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50962"/>
            <a:ext cx="7200800" cy="428229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4142030" y="2123978"/>
            <a:ext cx="71800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echa abajo 10"/>
          <p:cNvSpPr/>
          <p:nvPr/>
        </p:nvSpPr>
        <p:spPr>
          <a:xfrm rot="12379103">
            <a:off x="2854167" y="2608636"/>
            <a:ext cx="504056" cy="101762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763688" y="2075359"/>
            <a:ext cx="1509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Incremento</a:t>
            </a:r>
            <a:b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energía</a:t>
            </a: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036006" y="1544686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AB ≈ 20 kHz</a:t>
            </a: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o 25"/>
          <p:cNvSpPr/>
          <p:nvPr/>
        </p:nvSpPr>
        <p:spPr>
          <a:xfrm rot="8750850">
            <a:off x="6230493" y="1265706"/>
            <a:ext cx="923644" cy="1962086"/>
          </a:xfrm>
          <a:prstGeom prst="arc">
            <a:avLst>
              <a:gd name="adj1" fmla="val 16774342"/>
              <a:gd name="adj2" fmla="val 2813650"/>
            </a:avLst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7072673" y="2440182"/>
            <a:ext cx="2281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Atenuación a partir de 140 kHz</a:t>
            </a:r>
            <a:endParaRPr 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493658" y="5808668"/>
            <a:ext cx="136815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Fabricante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4255766" y="5798699"/>
            <a:ext cx="210863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Estudio adicional</a:t>
            </a:r>
          </a:p>
        </p:txBody>
      </p:sp>
      <p:sp>
        <p:nvSpPr>
          <p:cNvPr id="36" name="Elipse 35"/>
          <p:cNvSpPr/>
          <p:nvPr/>
        </p:nvSpPr>
        <p:spPr>
          <a:xfrm>
            <a:off x="5085261" y="1500869"/>
            <a:ext cx="494851" cy="13761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619672" y="5805264"/>
            <a:ext cx="1116123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735795" y="5805264"/>
            <a:ext cx="5148573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333735" y="1322217"/>
            <a:ext cx="22813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Comportamiento anómalo de la Impedancia</a:t>
            </a:r>
            <a:endParaRPr lang="es-ES" sz="2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5551809" y="1760129"/>
            <a:ext cx="812588" cy="215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195736" y="4005063"/>
            <a:ext cx="338605" cy="57606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467544" y="4869160"/>
            <a:ext cx="1219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</a:p>
          <a:p>
            <a:pPr algn="ctr"/>
            <a:r>
              <a:rPr lang="es-ES" sz="2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kHz</a:t>
            </a:r>
            <a:endParaRPr lang="es-ES" sz="2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1403648" y="4358295"/>
            <a:ext cx="752309" cy="510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5" grpId="0"/>
      <p:bldP spid="26" grpId="0" animBg="1"/>
      <p:bldP spid="29" grpId="0"/>
      <p:bldP spid="34" grpId="0" animBg="1"/>
      <p:bldP spid="35" grpId="0" animBg="1"/>
      <p:bldP spid="36" grpId="0" animBg="1"/>
      <p:bldP spid="27" grpId="0"/>
      <p:bldP spid="28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Contexto y objetivos</a:t>
            </a:r>
          </a:p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Caracterización del transductor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Especificaciones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Resultados</a:t>
            </a:r>
          </a:p>
          <a:p>
            <a:r>
              <a:rPr lang="es-ES" dirty="0" smtClean="0"/>
              <a:t>Pruebas experimentales</a:t>
            </a:r>
          </a:p>
          <a:p>
            <a:pPr lvl="1"/>
            <a:r>
              <a:rPr lang="es-ES" dirty="0" smtClean="0"/>
              <a:t>Esquemas de codificación y modulación</a:t>
            </a:r>
          </a:p>
          <a:p>
            <a:pPr lvl="1"/>
            <a:r>
              <a:rPr lang="es-ES" dirty="0" smtClean="0"/>
              <a:t>Resultado de las pruebas</a:t>
            </a:r>
          </a:p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Conclusiones y trabajos futuros</a:t>
            </a:r>
          </a:p>
          <a:p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6"/>
          </p:nvPr>
        </p:nvSpPr>
        <p:spPr>
          <a:xfrm>
            <a:off x="8520204" y="6453336"/>
            <a:ext cx="588300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2537" y="908720"/>
            <a:ext cx="8495927" cy="525658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3100" b="1" dirty="0" smtClean="0">
                <a:solidFill>
                  <a:schemeClr val="tx1"/>
                </a:solidFill>
              </a:rPr>
              <a:t>Evaluación mediante la emisión de señales codificadas</a:t>
            </a:r>
            <a:r>
              <a:rPr lang="es-AR" sz="2400" b="1" dirty="0" smtClean="0">
                <a:solidFill>
                  <a:schemeClr val="tx1"/>
                </a:solidFill>
              </a:rPr>
              <a:t/>
            </a:r>
            <a:br>
              <a:rPr lang="es-AR" sz="2400" b="1" dirty="0" smtClean="0">
                <a:solidFill>
                  <a:schemeClr val="tx1"/>
                </a:solidFill>
              </a:rPr>
            </a:br>
            <a:endParaRPr lang="es-AR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800" dirty="0" smtClean="0">
                <a:solidFill>
                  <a:schemeClr val="tx1"/>
                </a:solidFill>
              </a:rPr>
              <a:t>Códigos Kasami: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smtClean="0">
                <a:solidFill>
                  <a:schemeClr val="tx1"/>
                </a:solidFill>
              </a:rPr>
              <a:t>Códigos binarios tradicionales.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>
                <a:solidFill>
                  <a:schemeClr val="tx1"/>
                </a:solidFill>
              </a:rPr>
              <a:t>B</a:t>
            </a:r>
            <a:r>
              <a:rPr lang="es-AR" sz="2400" dirty="0" smtClean="0">
                <a:solidFill>
                  <a:schemeClr val="tx1"/>
                </a:solidFill>
              </a:rPr>
              <a:t>uenas propiedades de correlación.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b="1" dirty="0" smtClean="0">
                <a:solidFill>
                  <a:schemeClr val="tx1"/>
                </a:solidFill>
              </a:rPr>
              <a:t>Sensibles a efecto </a:t>
            </a:r>
            <a:r>
              <a:rPr lang="es-AR" sz="2400" b="1" dirty="0" err="1" smtClean="0">
                <a:solidFill>
                  <a:schemeClr val="tx1"/>
                </a:solidFill>
              </a:rPr>
              <a:t>Doppler</a:t>
            </a:r>
            <a:r>
              <a:rPr lang="es-AR" sz="2400" b="1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smtClean="0">
                <a:solidFill>
                  <a:schemeClr val="tx1"/>
                </a:solidFill>
              </a:rPr>
              <a:t>Modulación BPSK.</a:t>
            </a:r>
            <a:br>
              <a:rPr lang="es-AR" sz="2400" dirty="0" smtClean="0">
                <a:solidFill>
                  <a:schemeClr val="tx1"/>
                </a:solidFill>
              </a:rPr>
            </a:br>
            <a:endParaRPr lang="es-AR" sz="13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800" dirty="0" smtClean="0">
                <a:solidFill>
                  <a:schemeClr val="tx1"/>
                </a:solidFill>
              </a:rPr>
              <a:t>Códigos </a:t>
            </a:r>
            <a:r>
              <a:rPr lang="es-AR" sz="2800" dirty="0" err="1" smtClean="0">
                <a:solidFill>
                  <a:schemeClr val="tx1"/>
                </a:solidFill>
              </a:rPr>
              <a:t>Zadoff</a:t>
            </a:r>
            <a:r>
              <a:rPr lang="es-AR" sz="2800" dirty="0" err="1">
                <a:solidFill>
                  <a:schemeClr val="tx1"/>
                </a:solidFill>
              </a:rPr>
              <a:t>-</a:t>
            </a:r>
            <a:r>
              <a:rPr lang="es-AR" sz="2800" dirty="0" err="1" smtClean="0">
                <a:solidFill>
                  <a:schemeClr val="tx1"/>
                </a:solidFill>
              </a:rPr>
              <a:t>Chu</a:t>
            </a:r>
            <a:r>
              <a:rPr lang="es-AR" sz="28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smtClean="0">
                <a:solidFill>
                  <a:schemeClr val="tx1"/>
                </a:solidFill>
              </a:rPr>
              <a:t>Secuencias complejas de modulo unitario y polifásicos.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smtClean="0">
                <a:solidFill>
                  <a:schemeClr val="tx1"/>
                </a:solidFill>
              </a:rPr>
              <a:t>Buenas propiedades de correlación.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b="1" dirty="0" smtClean="0">
                <a:solidFill>
                  <a:schemeClr val="tx1"/>
                </a:solidFill>
              </a:rPr>
              <a:t>Robustez ante efecto </a:t>
            </a:r>
            <a:r>
              <a:rPr lang="es-AR" sz="2400" b="1" dirty="0" err="1" smtClean="0">
                <a:solidFill>
                  <a:schemeClr val="tx1"/>
                </a:solidFill>
              </a:rPr>
              <a:t>Doppler</a:t>
            </a:r>
            <a:r>
              <a:rPr lang="es-AR" sz="2400" b="1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smtClean="0">
                <a:solidFill>
                  <a:schemeClr val="tx1"/>
                </a:solidFill>
              </a:rPr>
              <a:t>Moduladas en: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smtClean="0">
                <a:solidFill>
                  <a:schemeClr val="tx1"/>
                </a:solidFill>
              </a:rPr>
              <a:t>QPSK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smtClean="0">
                <a:solidFill>
                  <a:schemeClr val="tx1"/>
                </a:solidFill>
              </a:rPr>
              <a:t>OFDM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s-AR" sz="2400" dirty="0" err="1" smtClean="0">
                <a:solidFill>
                  <a:schemeClr val="tx1"/>
                </a:solidFill>
              </a:rPr>
              <a:t>Chirp</a:t>
            </a:r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5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PRUEBAS EXPERIMENTALES</a:t>
            </a:r>
            <a:endParaRPr lang="es-ES" dirty="0"/>
          </a:p>
        </p:txBody>
      </p:sp>
      <p:sp>
        <p:nvSpPr>
          <p:cNvPr id="15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>
            <a:noAutofit/>
          </a:bodyPr>
          <a:lstStyle/>
          <a:p>
            <a:r>
              <a:rPr lang="es-ES" dirty="0" smtClean="0"/>
              <a:t>Esquemas de codificación y modulación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96752"/>
            <a:ext cx="4522732" cy="4968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2200" dirty="0" smtClean="0"/>
              <a:t>Emisión aperiódica.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2200" dirty="0" smtClean="0"/>
              <a:t>Tiempos de emisión similares.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2200" dirty="0" smtClean="0"/>
              <a:t>Frecuencia de portadora: </a:t>
            </a:r>
            <a:r>
              <a:rPr lang="es-AR" sz="2200" dirty="0" smtClean="0"/>
              <a:t>100 </a:t>
            </a:r>
            <a:r>
              <a:rPr lang="es-AR" sz="2200" dirty="0" smtClean="0"/>
              <a:t>kHz.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2200" dirty="0" err="1" smtClean="0">
                <a:solidFill>
                  <a:srgbClr val="FF0000"/>
                </a:solidFill>
              </a:rPr>
              <a:t>Tx</a:t>
            </a:r>
            <a:r>
              <a:rPr lang="es-AR" sz="2200" dirty="0" smtClean="0">
                <a:solidFill>
                  <a:srgbClr val="FF0000"/>
                </a:solidFill>
              </a:rPr>
              <a:t> con frecuencia de muestreo variable.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2200" dirty="0" err="1" smtClean="0">
                <a:solidFill>
                  <a:schemeClr val="tx1"/>
                </a:solidFill>
              </a:rPr>
              <a:t>Rx</a:t>
            </a:r>
            <a:r>
              <a:rPr lang="es-AR" sz="2200" dirty="0" smtClean="0">
                <a:solidFill>
                  <a:schemeClr val="tx1"/>
                </a:solidFill>
              </a:rPr>
              <a:t> con </a:t>
            </a:r>
            <a:r>
              <a:rPr lang="es-AR" sz="2200" dirty="0" err="1" smtClean="0">
                <a:solidFill>
                  <a:schemeClr val="tx1"/>
                </a:solidFill>
              </a:rPr>
              <a:t>frec</a:t>
            </a:r>
            <a:r>
              <a:rPr lang="es-AR" sz="2200" dirty="0" smtClean="0">
                <a:solidFill>
                  <a:schemeClr val="tx1"/>
                </a:solidFill>
              </a:rPr>
              <a:t>. de muestreo a 500 kHz.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250703" y="1340767"/>
            <a:ext cx="19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orrelación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056798" y="1340767"/>
            <a:ext cx="54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FFT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5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PRUEBAS EXPERIMENTALES</a:t>
            </a:r>
            <a:endParaRPr lang="es-ES" dirty="0"/>
          </a:p>
        </p:txBody>
      </p:sp>
      <p:sp>
        <p:nvSpPr>
          <p:cNvPr id="15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>
            <a:noAutofit/>
          </a:bodyPr>
          <a:lstStyle/>
          <a:p>
            <a:r>
              <a:rPr lang="es-ES" dirty="0" smtClean="0"/>
              <a:t>Esquemas de codificación y modulación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92163"/>
            <a:ext cx="4088315" cy="4745436"/>
          </a:xfrm>
          <a:prstGeom prst="rect">
            <a:avLst/>
          </a:prstGeom>
        </p:spPr>
      </p:pic>
      <p:pic>
        <p:nvPicPr>
          <p:cNvPr id="909" name="Imagen 9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3" y="4083948"/>
            <a:ext cx="4665653" cy="189815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47664" y="764704"/>
            <a:ext cx="6509134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AR" sz="2400" b="1" dirty="0" smtClean="0"/>
              <a:t>Parámetros de configuración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4262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"/>
          <p:cNvSpPr>
            <a:spLocks noGrp="1"/>
          </p:cNvSpPr>
          <p:nvPr>
            <p:ph idx="1"/>
          </p:nvPr>
        </p:nvSpPr>
        <p:spPr>
          <a:xfrm>
            <a:off x="4139952" y="1052737"/>
            <a:ext cx="4608512" cy="4968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200" dirty="0" smtClean="0">
                <a:solidFill>
                  <a:schemeClr val="tx1"/>
                </a:solidFill>
              </a:rPr>
              <a:t>Estimación </a:t>
            </a:r>
            <a:r>
              <a:rPr lang="es-ES" sz="2200" dirty="0">
                <a:solidFill>
                  <a:schemeClr val="tx1"/>
                </a:solidFill>
              </a:rPr>
              <a:t>de distancia basada en medida de Tiempos de Vuelo (TOF, </a:t>
            </a:r>
            <a:r>
              <a:rPr lang="es-ES" sz="2200" i="1" dirty="0">
                <a:solidFill>
                  <a:schemeClr val="tx1"/>
                </a:solidFill>
              </a:rPr>
              <a:t>Time </a:t>
            </a:r>
            <a:r>
              <a:rPr lang="es-ES" sz="2200" i="1" dirty="0" smtClean="0">
                <a:solidFill>
                  <a:schemeClr val="tx1"/>
                </a:solidFill>
              </a:rPr>
              <a:t>of </a:t>
            </a:r>
            <a:r>
              <a:rPr lang="es-ES" sz="2200" i="1" dirty="0">
                <a:solidFill>
                  <a:schemeClr val="tx1"/>
                </a:solidFill>
              </a:rPr>
              <a:t>Flight</a:t>
            </a:r>
            <a:r>
              <a:rPr lang="es-ES" sz="22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200" dirty="0" smtClean="0"/>
              <a:t>Tres </a:t>
            </a:r>
            <a:r>
              <a:rPr lang="es-ES" sz="2200" dirty="0" smtClean="0"/>
              <a:t>puntos de prueba evaluados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1m, 3m y 6m de separación.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100 repeticiones por cada punto y código.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30 ms entre </a:t>
            </a:r>
            <a:r>
              <a:rPr lang="es-ES" dirty="0" smtClean="0">
                <a:solidFill>
                  <a:schemeClr val="tx1"/>
                </a:solidFill>
              </a:rPr>
              <a:t>emisiones.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200" dirty="0" smtClean="0">
                <a:solidFill>
                  <a:schemeClr val="tx1"/>
                </a:solidFill>
              </a:rPr>
              <a:t>Emisor </a:t>
            </a:r>
            <a:r>
              <a:rPr lang="es-ES" sz="2200" dirty="0">
                <a:solidFill>
                  <a:schemeClr val="tx1"/>
                </a:solidFill>
              </a:rPr>
              <a:t>y receptor sincronizados.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200" dirty="0" smtClean="0">
                <a:solidFill>
                  <a:schemeClr val="tx1"/>
                </a:solidFill>
              </a:rPr>
              <a:t>Velocidad </a:t>
            </a:r>
            <a:r>
              <a:rPr lang="es-ES" sz="2200" dirty="0" smtClean="0">
                <a:solidFill>
                  <a:schemeClr val="tx1"/>
                </a:solidFill>
              </a:rPr>
              <a:t>de propagación del sonido 1450 </a:t>
            </a:r>
            <a:r>
              <a:rPr lang="es-ES" sz="2200" dirty="0" smtClean="0">
                <a:solidFill>
                  <a:schemeClr val="tx1"/>
                </a:solidFill>
              </a:rPr>
              <a:t>m/s.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200" dirty="0" smtClean="0">
                <a:solidFill>
                  <a:schemeClr val="tx1"/>
                </a:solidFill>
              </a:rPr>
              <a:t>Correlación con señal emitida.</a:t>
            </a:r>
            <a:endParaRPr lang="es-ES" sz="2200" dirty="0" smtClean="0">
              <a:solidFill>
                <a:schemeClr val="tx1"/>
              </a:solidFill>
            </a:endParaRPr>
          </a:p>
        </p:txBody>
      </p:sp>
      <p:sp>
        <p:nvSpPr>
          <p:cNvPr id="9" name="Marcador de texto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PRUEBAS EXPERIMENTALES</a:t>
            </a:r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Medidas</a:t>
            </a:r>
            <a:r>
              <a:rPr lang="en-US" dirty="0" smtClean="0"/>
              <a:t> de TOF</a:t>
            </a:r>
            <a:endParaRPr lang="en-U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700808"/>
            <a:ext cx="3995935" cy="20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57199" y="764704"/>
            <a:ext cx="8291265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 smtClean="0"/>
              <a:t>CDF del error absoluto de distancia</a:t>
            </a:r>
            <a:endParaRPr lang="es-ES" sz="2400" b="1" dirty="0"/>
          </a:p>
        </p:txBody>
      </p:sp>
      <p:sp>
        <p:nvSpPr>
          <p:cNvPr id="9" name="Marcador de texto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PRUEBAS EXPERIMENTALES</a:t>
            </a:r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Medidas</a:t>
            </a:r>
            <a:r>
              <a:rPr lang="en-US" dirty="0"/>
              <a:t> de TOF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4" y="1414705"/>
            <a:ext cx="3790404" cy="24225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86073"/>
            <a:ext cx="3791185" cy="24230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5" y="3284984"/>
            <a:ext cx="3791185" cy="242304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798099" y="1115452"/>
            <a:ext cx="100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Dist. 1 m</a:t>
            </a:r>
            <a:endParaRPr lang="es-AR" dirty="0"/>
          </a:p>
        </p:txBody>
      </p:sp>
      <p:sp>
        <p:nvSpPr>
          <p:cNvPr id="13" name="Rectángulo 12"/>
          <p:cNvSpPr/>
          <p:nvPr/>
        </p:nvSpPr>
        <p:spPr>
          <a:xfrm>
            <a:off x="4355406" y="1774998"/>
            <a:ext cx="100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Dist. 3 m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7007708" y="2886231"/>
            <a:ext cx="100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Dist. 6 m</a:t>
            </a:r>
            <a:endParaRPr lang="es-AR" dirty="0"/>
          </a:p>
        </p:txBody>
      </p:sp>
      <p:sp>
        <p:nvSpPr>
          <p:cNvPr id="2" name="Rectángulo redondeado 1"/>
          <p:cNvSpPr/>
          <p:nvPr/>
        </p:nvSpPr>
        <p:spPr>
          <a:xfrm>
            <a:off x="6732239" y="1103912"/>
            <a:ext cx="2336439" cy="143780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Diferencia en </a:t>
            </a:r>
            <a:r>
              <a:rPr lang="es-ES" sz="2000" dirty="0" err="1" smtClean="0">
                <a:solidFill>
                  <a:schemeClr val="tx1"/>
                </a:solidFill>
              </a:rPr>
              <a:t>frec</a:t>
            </a:r>
            <a:r>
              <a:rPr lang="es-ES" sz="2000" dirty="0" smtClean="0">
                <a:solidFill>
                  <a:schemeClr val="tx1"/>
                </a:solidFill>
              </a:rPr>
              <a:t>. de muestreo entre </a:t>
            </a:r>
            <a:r>
              <a:rPr lang="es-ES" sz="2000" dirty="0" err="1" smtClean="0">
                <a:solidFill>
                  <a:schemeClr val="tx1"/>
                </a:solidFill>
              </a:rPr>
              <a:t>Tx</a:t>
            </a:r>
            <a:r>
              <a:rPr lang="es-ES" sz="2000" dirty="0" smtClean="0">
                <a:solidFill>
                  <a:schemeClr val="tx1"/>
                </a:solidFill>
              </a:rPr>
              <a:t> y </a:t>
            </a:r>
            <a:r>
              <a:rPr lang="es-ES" sz="2000" dirty="0" err="1" smtClean="0">
                <a:solidFill>
                  <a:schemeClr val="tx1"/>
                </a:solidFill>
              </a:rPr>
              <a:t>Rx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9" y="4381497"/>
            <a:ext cx="4295337" cy="19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Contexto y objetivos</a:t>
            </a:r>
          </a:p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Caracterización del transductor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Especificaciones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Resultados</a:t>
            </a:r>
          </a:p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Pruebas experimentales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Esquemas de codificación y modulación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Resultado de las pruebas</a:t>
            </a:r>
          </a:p>
          <a:p>
            <a:r>
              <a:rPr lang="es-ES" dirty="0" smtClean="0"/>
              <a:t>Conclusiones y trabajos futuros</a:t>
            </a:r>
          </a:p>
          <a:p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6"/>
          </p:nvPr>
        </p:nvSpPr>
        <p:spPr>
          <a:xfrm>
            <a:off x="8520204" y="6453336"/>
            <a:ext cx="588300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Se ha </a:t>
            </a:r>
            <a:r>
              <a:rPr lang="es-ES" b="1" dirty="0" smtClean="0"/>
              <a:t>caracterizado en impedancia y frecuencia</a:t>
            </a:r>
            <a:r>
              <a:rPr lang="es-ES" dirty="0" smtClean="0"/>
              <a:t> un transductor subacuático RESON TC 1026, identificando una zona de trabajo con </a:t>
            </a:r>
            <a:r>
              <a:rPr lang="es-ES" b="1" dirty="0" smtClean="0"/>
              <a:t>mayor ancho de banda</a:t>
            </a:r>
            <a:r>
              <a:rPr lang="es-ES" dirty="0" smtClean="0"/>
              <a:t>, operando de forma estable entre los 90 y 110 kHz, aumentando así el ancho de banda de 4 kHz a 20 kHz.</a:t>
            </a:r>
          </a:p>
          <a:p>
            <a:pPr algn="just"/>
            <a:r>
              <a:rPr lang="es-ES" dirty="0" smtClean="0"/>
              <a:t>Se ha observado un </a:t>
            </a:r>
            <a:r>
              <a:rPr lang="es-ES" b="1" dirty="0" smtClean="0"/>
              <a:t>fenómeno de resonancia anómalo</a:t>
            </a:r>
            <a:r>
              <a:rPr lang="es-ES" dirty="0" smtClean="0"/>
              <a:t> en el rango de frecuencia entre 125 kHz y los 135 kHz.</a:t>
            </a:r>
          </a:p>
          <a:p>
            <a:pPr algn="just"/>
            <a:r>
              <a:rPr lang="es-ES" dirty="0" smtClean="0"/>
              <a:t>Se han realizado pruebas experimentales para la </a:t>
            </a:r>
            <a:r>
              <a:rPr lang="es-ES" b="1" dirty="0" smtClean="0"/>
              <a:t>estimación de distancias</a:t>
            </a:r>
            <a:r>
              <a:rPr lang="es-ES" dirty="0" smtClean="0"/>
              <a:t> a partir de medidas basadas en tiempos de vuelo (TOF), empleando diferentes esquemas de codificación y modulación: secuencias binarias </a:t>
            </a:r>
            <a:r>
              <a:rPr lang="es-ES" b="1" dirty="0" err="1" smtClean="0"/>
              <a:t>Kasami</a:t>
            </a:r>
            <a:r>
              <a:rPr lang="es-ES" dirty="0" smtClean="0"/>
              <a:t> moduladas en BPSK y secuencias polifásicas </a:t>
            </a:r>
            <a:r>
              <a:rPr lang="es-ES" b="1" dirty="0" err="1" smtClean="0"/>
              <a:t>Zadoff-Chu</a:t>
            </a:r>
            <a:r>
              <a:rPr lang="es-ES" dirty="0" smtClean="0"/>
              <a:t>, empleando modulación QPSK, OFDM y símbolos a partir de señales </a:t>
            </a:r>
            <a:r>
              <a:rPr lang="es-ES" dirty="0" err="1" smtClean="0"/>
              <a:t>Chirp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Los resultados experimentales indican un </a:t>
            </a:r>
            <a:r>
              <a:rPr lang="es-ES" b="1" dirty="0" smtClean="0"/>
              <a:t>funcionamiento similar </a:t>
            </a:r>
            <a:r>
              <a:rPr lang="es-ES" dirty="0" smtClean="0"/>
              <a:t>de los esquemas evaluados frente a pruebas en </a:t>
            </a:r>
            <a:r>
              <a:rPr lang="es-ES" dirty="0" smtClean="0"/>
              <a:t>aire, </a:t>
            </a:r>
            <a:r>
              <a:rPr lang="es-ES" dirty="0" smtClean="0"/>
              <a:t>siendo los códigos ZC basados en QPSK y los </a:t>
            </a:r>
            <a:r>
              <a:rPr lang="es-ES" dirty="0" err="1" smtClean="0"/>
              <a:t>Kasami</a:t>
            </a:r>
            <a:r>
              <a:rPr lang="es-ES" dirty="0" smtClean="0"/>
              <a:t>-BPSK una buena opción para distancias cortas entre emisor-receptor. Sin embargo, en todos los casos los </a:t>
            </a:r>
            <a:r>
              <a:rPr lang="es-ES" b="1" dirty="0" smtClean="0"/>
              <a:t>errores fueron inferiores a los 6 </a:t>
            </a:r>
            <a:r>
              <a:rPr lang="es-ES" b="1" dirty="0" err="1" smtClean="0"/>
              <a:t>mm</a:t>
            </a:r>
            <a:r>
              <a:rPr lang="es-ES" dirty="0" err="1" smtClean="0"/>
              <a:t>.</a:t>
            </a:r>
            <a:endParaRPr lang="es-ES" dirty="0" smtClean="0"/>
          </a:p>
          <a:p>
            <a:pPr algn="just"/>
            <a:r>
              <a:rPr lang="es-ES" dirty="0" smtClean="0"/>
              <a:t>Como </a:t>
            </a:r>
            <a:r>
              <a:rPr lang="es-ES" b="1" dirty="0" smtClean="0"/>
              <a:t>trabajo futuro</a:t>
            </a:r>
            <a:r>
              <a:rPr lang="es-ES" dirty="0" smtClean="0"/>
              <a:t> se propone ampliar estas pruebas considerando mayores distancias, y una mayor frecuencia de muestreo. Incorporar acceso múltiple y movimiento relativo entre el emisor y receptor para analizar la resistencia al efecto </a:t>
            </a:r>
            <a:r>
              <a:rPr lang="es-ES" dirty="0" err="1" smtClean="0"/>
              <a:t>Doppler</a:t>
            </a:r>
            <a:r>
              <a:rPr lang="es-ES" dirty="0" smtClean="0"/>
              <a:t>.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Conclusiones y</a:t>
            </a:r>
            <a:br>
              <a:rPr lang="es-ES" dirty="0" smtClean="0"/>
            </a:br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374677" y="4365104"/>
            <a:ext cx="6394647" cy="902124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Autores</a:t>
            </a:r>
            <a:r>
              <a:rPr lang="en-US" sz="1400" b="1" dirty="0" smtClean="0"/>
              <a:t>:</a:t>
            </a:r>
          </a:p>
          <a:p>
            <a:endParaRPr lang="en-US" sz="600" dirty="0"/>
          </a:p>
          <a:p>
            <a:r>
              <a:rPr lang="es-ES" b="1" u="sng" dirty="0"/>
              <a:t>Santiago Murano</a:t>
            </a:r>
            <a:r>
              <a:rPr lang="es-ES" dirty="0"/>
              <a:t>, </a:t>
            </a:r>
            <a:r>
              <a:rPr lang="es-ES" dirty="0" err="1"/>
              <a:t>M</a:t>
            </a:r>
            <a:r>
              <a:rPr lang="es-ES" baseline="30000" dirty="0" err="1"/>
              <a:t>a</a:t>
            </a:r>
            <a:r>
              <a:rPr lang="es-ES" dirty="0"/>
              <a:t> Carmen Pérez, Jorge Pires, Mariano </a:t>
            </a:r>
            <a:r>
              <a:rPr lang="es-ES" dirty="0" err="1"/>
              <a:t>Latosinski</a:t>
            </a:r>
            <a:r>
              <a:rPr lang="es-ES" dirty="0"/>
              <a:t>,</a:t>
            </a:r>
          </a:p>
          <a:p>
            <a:r>
              <a:rPr lang="es-ES" dirty="0"/>
              <a:t>Iván Moyano Hassan, Darío </a:t>
            </a:r>
            <a:r>
              <a:rPr lang="es-ES" dirty="0" err="1"/>
              <a:t>Roldos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99593" y="1958498"/>
            <a:ext cx="7344816" cy="1974558"/>
          </a:xfrm>
        </p:spPr>
        <p:txBody>
          <a:bodyPr/>
          <a:lstStyle/>
          <a:p>
            <a:pPr algn="ctr"/>
            <a:r>
              <a:rPr lang="es-AR" sz="3600" b="1" dirty="0" smtClean="0"/>
              <a:t>¡Muchas gracias por su atención!</a:t>
            </a:r>
            <a:br>
              <a:rPr lang="es-AR" sz="3600" b="1" dirty="0" smtClean="0"/>
            </a:b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¿Preguntas?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1077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Contexto y objetivos</a:t>
            </a:r>
          </a:p>
          <a:p>
            <a:r>
              <a:rPr lang="es-ES" dirty="0" smtClean="0"/>
              <a:t>Caracterización del transductor</a:t>
            </a:r>
          </a:p>
          <a:p>
            <a:pPr lvl="1"/>
            <a:r>
              <a:rPr lang="es-ES" dirty="0" smtClean="0"/>
              <a:t>Especificaciones</a:t>
            </a:r>
          </a:p>
          <a:p>
            <a:pPr lvl="1"/>
            <a:r>
              <a:rPr lang="es-ES" dirty="0" smtClean="0"/>
              <a:t>Resultados</a:t>
            </a:r>
          </a:p>
          <a:p>
            <a:r>
              <a:rPr lang="es-ES" dirty="0" smtClean="0"/>
              <a:t>Pruebas experimentales</a:t>
            </a:r>
          </a:p>
          <a:p>
            <a:pPr lvl="1"/>
            <a:r>
              <a:rPr lang="es-ES" dirty="0" smtClean="0"/>
              <a:t>Esquemas de codificación y modulación</a:t>
            </a:r>
          </a:p>
          <a:p>
            <a:pPr lvl="1"/>
            <a:r>
              <a:rPr lang="es-ES" dirty="0" smtClean="0"/>
              <a:t>Resultado de las pruebas</a:t>
            </a:r>
          </a:p>
          <a:p>
            <a:r>
              <a:rPr lang="es-ES" dirty="0" smtClean="0"/>
              <a:t>Conclusiones y trabajos futuros</a:t>
            </a:r>
          </a:p>
          <a:p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6"/>
          </p:nvPr>
        </p:nvSpPr>
        <p:spPr>
          <a:xfrm>
            <a:off x="8520204" y="6453336"/>
            <a:ext cx="588300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1552"/>
              </p:ext>
            </p:extLst>
          </p:nvPr>
        </p:nvGraphicFramePr>
        <p:xfrm>
          <a:off x="1691680" y="1052736"/>
          <a:ext cx="5510567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830578414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417630672"/>
                    </a:ext>
                  </a:extLst>
                </a:gridCol>
                <a:gridCol w="1188847">
                  <a:extLst>
                    <a:ext uri="{9D8B030D-6E8A-4147-A177-3AD203B41FA5}">
                      <a16:colId xmlns:a16="http://schemas.microsoft.com/office/drawing/2014/main" val="2046460254"/>
                    </a:ext>
                  </a:extLst>
                </a:gridCol>
                <a:gridCol w="1736635">
                  <a:extLst>
                    <a:ext uri="{9D8B030D-6E8A-4147-A177-3AD203B41FA5}">
                      <a16:colId xmlns:a16="http://schemas.microsoft.com/office/drawing/2014/main" val="1909156089"/>
                    </a:ext>
                  </a:extLst>
                </a:gridCol>
              </a:tblGrid>
              <a:tr h="54934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Códigos -</a:t>
                      </a:r>
                    </a:p>
                    <a:p>
                      <a:pPr algn="ctr"/>
                      <a:r>
                        <a:rPr lang="es-ES" dirty="0" smtClean="0"/>
                        <a:t>Modulación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Long. de la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secuencia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Tiempo </a:t>
                      </a:r>
                      <a:r>
                        <a:rPr lang="es-ES" dirty="0" err="1" smtClean="0"/>
                        <a:t>Tx</a:t>
                      </a:r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(ms)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Frec</a:t>
                      </a:r>
                      <a:r>
                        <a:rPr lang="es-ES" dirty="0" smtClean="0"/>
                        <a:t>. de muestreo (MHz)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Kas</a:t>
                      </a:r>
                      <a:r>
                        <a:rPr lang="es-ES" dirty="0" smtClean="0"/>
                        <a:t>-BPSK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255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9,16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1,72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ZC-QPSK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257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9,31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1,72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20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ZC-OFDM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191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9,55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1,6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7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ZC-</a:t>
                      </a:r>
                      <a:r>
                        <a:rPr lang="es-ES" dirty="0" err="1" smtClean="0"/>
                        <a:t>Chirp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67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9,25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1,6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0261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2681654"/>
                  </p:ext>
                </p:extLst>
              </p:nvPr>
            </p:nvGraphicFramePr>
            <p:xfrm>
              <a:off x="815798" y="3670548"/>
              <a:ext cx="5832000" cy="248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6000">
                      <a:extLst>
                        <a:ext uri="{9D8B030D-6E8A-4147-A177-3AD203B41FA5}">
                          <a16:colId xmlns:a16="http://schemas.microsoft.com/office/drawing/2014/main" val="83057841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41763067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4646025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90915608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16133227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49207782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516876792"/>
                        </a:ext>
                      </a:extLst>
                    </a:gridCol>
                  </a:tblGrid>
                  <a:tr h="334516"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1 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3 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6 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5001675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Códigos -</a:t>
                          </a:r>
                        </a:p>
                        <a:p>
                          <a:pPr algn="ctr"/>
                          <a:r>
                            <a:rPr lang="es-ES" dirty="0" smtClean="0"/>
                            <a:t>Modulación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VM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s-E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VM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s-E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VM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s-E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38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err="1" smtClean="0"/>
                            <a:t>Kas</a:t>
                          </a:r>
                          <a:r>
                            <a:rPr lang="es-ES" dirty="0" smtClean="0"/>
                            <a:t>-BPSK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0,496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0,311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0,317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0,228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0,424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dirty="0" smtClean="0"/>
                            <a:t>0,291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8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ZC-QPSK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0,307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0,172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0,076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0,058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0,109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0,074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205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ZC-OFDM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0,118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0,086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0,137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0,092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0,181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0,114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5753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ZC-</a:t>
                          </a:r>
                          <a:r>
                            <a:rPr lang="es-ES" dirty="0" err="1" smtClean="0"/>
                            <a:t>Chirp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0,272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0,132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0,406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0,120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0,464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0,108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220261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2681654"/>
                  </p:ext>
                </p:extLst>
              </p:nvPr>
            </p:nvGraphicFramePr>
            <p:xfrm>
              <a:off x="815798" y="3670548"/>
              <a:ext cx="5832000" cy="248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6000">
                      <a:extLst>
                        <a:ext uri="{9D8B030D-6E8A-4147-A177-3AD203B41FA5}">
                          <a16:colId xmlns:a16="http://schemas.microsoft.com/office/drawing/2014/main" val="83057841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417630672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46460254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90915608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16133227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49207782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5168767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1 m</a:t>
                          </a: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3 m</a:t>
                          </a: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6 m</a:t>
                          </a: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50016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Códigos -</a:t>
                          </a:r>
                        </a:p>
                        <a:p>
                          <a:pPr algn="ctr"/>
                          <a:r>
                            <a:rPr lang="es-ES" dirty="0" smtClean="0"/>
                            <a:t>Modulación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VM</a:t>
                          </a:r>
                          <a:endParaRPr lang="es-E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1774" t="-61905" r="-40241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VM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8000" t="-61905" r="-2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VM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smtClean="0"/>
                            <a:t>[mm]</a:t>
                          </a:r>
                          <a:endParaRPr lang="es-E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2581" t="-61905" r="-1613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8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err="1" smtClean="0"/>
                            <a:t>Kas</a:t>
                          </a:r>
                          <a:r>
                            <a:rPr lang="es-ES" dirty="0" smtClean="0"/>
                            <a:t>-BPSK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0,496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0,311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0,317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0,228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0,424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" dirty="0" smtClean="0"/>
                            <a:t>0,291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8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ZC-QPSK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0,307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0,172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0,076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0,058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0,109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0,074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205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ZC-OFDM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0,118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 smtClean="0"/>
                            <a:t>0,086</a:t>
                          </a:r>
                          <a:endParaRPr lang="es-E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0,137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0,092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0,181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0,114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5753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ZC-</a:t>
                          </a:r>
                          <a:r>
                            <a:rPr lang="es-ES" dirty="0" err="1" smtClean="0"/>
                            <a:t>Chirp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0,272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0,132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0,406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0,120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0,464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0,108</a:t>
                          </a:r>
                          <a:endParaRPr lang="es-E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220261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12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-1101" y="3573016"/>
            <a:ext cx="9144104" cy="2520280"/>
          </a:xfrm>
          <a:prstGeom prst="roundRect">
            <a:avLst>
              <a:gd name="adj" fmla="val 0"/>
            </a:avLst>
          </a:prstGeom>
          <a:solidFill>
            <a:srgbClr val="FFF1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" y="764704"/>
            <a:ext cx="9144104" cy="2808312"/>
          </a:xfrm>
          <a:prstGeom prst="roundRect">
            <a:avLst>
              <a:gd name="adj" fmla="val 0"/>
            </a:avLst>
          </a:prstGeom>
          <a:solidFill>
            <a:srgbClr val="BEE3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Marcador de contenido 1"/>
          <p:cNvSpPr>
            <a:spLocks noGrp="1"/>
          </p:cNvSpPr>
          <p:nvPr>
            <p:ph idx="1"/>
          </p:nvPr>
        </p:nvSpPr>
        <p:spPr>
          <a:xfrm>
            <a:off x="426367" y="908720"/>
            <a:ext cx="8394105" cy="5184576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Rápida atenuación de señales de radiofrecuencia en entornos subacuáticos.</a:t>
            </a:r>
          </a:p>
          <a:p>
            <a:pPr algn="just"/>
            <a:r>
              <a:rPr lang="es-ES" sz="2400" dirty="0" smtClean="0"/>
              <a:t>Sistemas de comunicación y posicionamiento de largo alcance.</a:t>
            </a:r>
          </a:p>
          <a:p>
            <a:pPr lvl="1" algn="just"/>
            <a:r>
              <a:rPr lang="es-ES" sz="2000" dirty="0"/>
              <a:t>E</a:t>
            </a:r>
            <a:r>
              <a:rPr lang="es-ES" sz="2000" dirty="0" smtClean="0"/>
              <a:t>misión de señales acústicas codificadas.</a:t>
            </a:r>
          </a:p>
          <a:p>
            <a:pPr lvl="1" algn="just"/>
            <a:r>
              <a:rPr lang="es-ES" sz="2000" dirty="0" smtClean="0"/>
              <a:t>Buenas propiedades de correlación.</a:t>
            </a:r>
          </a:p>
          <a:p>
            <a:pPr lvl="1" algn="just"/>
            <a:r>
              <a:rPr lang="es-ES" sz="2000" dirty="0" smtClean="0"/>
              <a:t>Robustez frente a diversos efectos.</a:t>
            </a:r>
          </a:p>
          <a:p>
            <a:pPr marL="0" indent="0" algn="just">
              <a:buNone/>
            </a:pPr>
            <a:r>
              <a:rPr lang="es-ES" sz="2400" dirty="0" smtClean="0"/>
              <a:t>Objetivos:</a:t>
            </a:r>
          </a:p>
          <a:p>
            <a:pPr algn="just"/>
            <a:r>
              <a:rPr lang="es-ES" sz="2400" dirty="0" smtClean="0"/>
              <a:t>Caracterización de un transductor piezoeléctrico comercial para obtener un mayor ancho de banda.</a:t>
            </a:r>
          </a:p>
          <a:p>
            <a:pPr algn="just"/>
            <a:r>
              <a:rPr lang="es-ES" sz="2400" dirty="0" smtClean="0"/>
              <a:t>Pruebas experimentales para validar el rango de operación elegido.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Contexto y Objetivos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Contexto y objetivos</a:t>
            </a:r>
          </a:p>
          <a:p>
            <a:r>
              <a:rPr lang="es-ES" dirty="0" smtClean="0"/>
              <a:t>Caracterización del transductor</a:t>
            </a:r>
          </a:p>
          <a:p>
            <a:pPr lvl="1"/>
            <a:r>
              <a:rPr lang="es-ES" dirty="0" smtClean="0"/>
              <a:t>Especificaciones</a:t>
            </a:r>
          </a:p>
          <a:p>
            <a:pPr lvl="1"/>
            <a:r>
              <a:rPr lang="es-ES" dirty="0" smtClean="0"/>
              <a:t>Resultados</a:t>
            </a:r>
          </a:p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Pruebas experimentales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Esquemas de codificación y modulación</a:t>
            </a:r>
          </a:p>
          <a:p>
            <a:pPr lvl="1"/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Resultado de las pruebas</a:t>
            </a:r>
          </a:p>
          <a:p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Conclusiones y trabajos futuros</a:t>
            </a:r>
          </a:p>
          <a:p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6"/>
          </p:nvPr>
        </p:nvSpPr>
        <p:spPr>
          <a:xfrm>
            <a:off x="8520204" y="6453336"/>
            <a:ext cx="588300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904" y="1052737"/>
            <a:ext cx="9138096" cy="1800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b="1" dirty="0" smtClean="0"/>
              <a:t>Equipamiento (I)</a:t>
            </a:r>
            <a:endParaRPr lang="es-ES" sz="2400" b="1" dirty="0" smtClean="0"/>
          </a:p>
          <a:p>
            <a:pPr lvl="1"/>
            <a:r>
              <a:rPr lang="es-ES" sz="2200" dirty="0" smtClean="0"/>
              <a:t>Transductor ultrasónico subacuático RESON TC 1026.</a:t>
            </a:r>
            <a:endParaRPr lang="es-ES" sz="2200" dirty="0" smtClean="0">
              <a:solidFill>
                <a:srgbClr val="FFFF00"/>
              </a:solidFill>
            </a:endParaRPr>
          </a:p>
          <a:p>
            <a:pPr lvl="1"/>
            <a:r>
              <a:rPr lang="es-ES" sz="2200" dirty="0" smtClean="0"/>
              <a:t>Frecuencia de operación de 34-38 kHz.</a:t>
            </a:r>
          </a:p>
          <a:p>
            <a:pPr lvl="1"/>
            <a:endParaRPr lang="es-ES" sz="2200" dirty="0" smtClean="0"/>
          </a:p>
        </p:txBody>
      </p:sp>
      <p:sp>
        <p:nvSpPr>
          <p:cNvPr id="9" name="Marcador de texto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CARACTERIZACIÓN DEL TRANSDUCTOR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Especificaciones del fabricante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980728"/>
            <a:ext cx="2216784" cy="1694473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250528" y="2780928"/>
            <a:ext cx="4184577" cy="3491668"/>
            <a:chOff x="250528" y="2852936"/>
            <a:chExt cx="4184577" cy="349166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528" y="2852936"/>
              <a:ext cx="4105448" cy="3137319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250529" y="5698273"/>
              <a:ext cx="418457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E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20        25        30       35        40        45      50</a:t>
              </a:r>
            </a:p>
            <a:p>
              <a:pPr algn="ctr"/>
              <a:r>
                <a:rPr lang="es-E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Frecuencia [kHz]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572000" y="2780928"/>
            <a:ext cx="4347411" cy="3585160"/>
            <a:chOff x="4572000" y="2852936"/>
            <a:chExt cx="4347411" cy="358516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2852936"/>
              <a:ext cx="4244306" cy="3214669"/>
            </a:xfrm>
            <a:prstGeom prst="rect">
              <a:avLst/>
            </a:prstGeom>
          </p:spPr>
        </p:pic>
        <p:sp>
          <p:nvSpPr>
            <p:cNvPr id="173" name="Rectángulo 172"/>
            <p:cNvSpPr/>
            <p:nvPr/>
          </p:nvSpPr>
          <p:spPr>
            <a:xfrm>
              <a:off x="4716016" y="5791765"/>
              <a:ext cx="420339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s-ES" dirty="0">
                  <a:latin typeface="Calibri" panose="020F0502020204030204" pitchFamily="34" charset="0"/>
                  <a:cs typeface="Calibri" panose="020F0502020204030204" pitchFamily="34" charset="0"/>
                </a:rPr>
                <a:t>20        25        30       35        40        45      50</a:t>
              </a:r>
            </a:p>
            <a:p>
              <a:pPr algn="ctr"/>
              <a:r>
                <a:rPr lang="es-E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Frecuencia [kHz]</a:t>
              </a:r>
              <a:endParaRPr lang="es-E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Marcador de número de diapositiva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2251077" y="3121920"/>
            <a:ext cx="0" cy="244827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752750" y="3121920"/>
            <a:ext cx="0" cy="244827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2251077" y="3501008"/>
            <a:ext cx="52072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059832" y="272434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AB=4 kHz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2771800" y="2996952"/>
            <a:ext cx="576064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199" y="1052737"/>
            <a:ext cx="8291265" cy="194421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28600" lvl="1" indent="0">
              <a:buNone/>
            </a:pPr>
            <a:endParaRPr lang="en-U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723"/>
          <a:stretch/>
        </p:blipFill>
        <p:spPr>
          <a:xfrm>
            <a:off x="6291363" y="914039"/>
            <a:ext cx="2852637" cy="13292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40" y="2770090"/>
            <a:ext cx="4535038" cy="350625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CARACTERIZACIÓN DEL TRANSDUCTOR</a:t>
            </a:r>
            <a:endParaRPr lang="es-ES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>
            <a:noAutofit/>
          </a:bodyPr>
          <a:lstStyle/>
          <a:p>
            <a:r>
              <a:rPr lang="es-ES" dirty="0" smtClean="0"/>
              <a:t>Especificaciones del fabricante</a:t>
            </a:r>
            <a:endParaRPr lang="es-ES" dirty="0"/>
          </a:p>
        </p:txBody>
      </p:sp>
      <p:sp>
        <p:nvSpPr>
          <p:cNvPr id="14" name="Marcador de contenido 1"/>
          <p:cNvSpPr txBox="1">
            <a:spLocks/>
          </p:cNvSpPr>
          <p:nvPr/>
        </p:nvSpPr>
        <p:spPr>
          <a:xfrm>
            <a:off x="0" y="1049956"/>
            <a:ext cx="9144000" cy="180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rgbClr val="0046AD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0046AD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rgbClr val="0046AD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rgbClr val="0046AD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rgbClr val="0046AD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Equipamiento (II)</a:t>
            </a:r>
          </a:p>
          <a:p>
            <a:pPr lvl="1"/>
            <a: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Hidrófono ultrasónico subacuático RESON TC4034.</a:t>
            </a:r>
          </a:p>
          <a:p>
            <a:pPr lvl="1"/>
            <a: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Frecuencia de operación de 1-480 kHz.</a:t>
            </a:r>
          </a:p>
          <a:p>
            <a:pPr lvl="1"/>
            <a:r>
              <a:rPr lang="es-E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Respuesta plana hasta 250 kHz</a:t>
            </a:r>
          </a:p>
          <a:p>
            <a:pPr lvl="1"/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88" y="2078851"/>
            <a:ext cx="2808312" cy="1458162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CARACTERIZACIÓN DEL TRANSDUCTOR</a:t>
            </a:r>
            <a:endParaRPr lang="es-ES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>
            <a:noAutofit/>
          </a:bodyPr>
          <a:lstStyle/>
          <a:p>
            <a:r>
              <a:rPr lang="es-ES" dirty="0" smtClean="0"/>
              <a:t>Especificaciones del fabricante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0" y="1052737"/>
            <a:ext cx="9144000" cy="51125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800" b="1" dirty="0" smtClean="0"/>
              <a:t>Equipamiento (III)</a:t>
            </a:r>
            <a:endParaRPr lang="es-ES" sz="2800" b="1" dirty="0"/>
          </a:p>
          <a:p>
            <a:r>
              <a:rPr lang="es-ES" sz="2600" dirty="0" smtClean="0"/>
              <a:t>Generador </a:t>
            </a:r>
            <a:r>
              <a:rPr lang="es-ES" sz="2600" dirty="0"/>
              <a:t>de señales aleatorias </a:t>
            </a:r>
            <a:r>
              <a:rPr lang="es-ES" sz="2600" dirty="0" smtClean="0"/>
              <a:t>SIGLENT SDG1010.</a:t>
            </a:r>
          </a:p>
          <a:p>
            <a:pPr lvl="1"/>
            <a:r>
              <a:rPr lang="es-ES" sz="2400" dirty="0" smtClean="0"/>
              <a:t>Excitación del transductor.</a:t>
            </a:r>
          </a:p>
          <a:p>
            <a:pPr lvl="1"/>
            <a:r>
              <a:rPr lang="es-ES" sz="2400" dirty="0" smtClean="0"/>
              <a:t>Generación de pulsos y emisión de señales</a:t>
            </a:r>
            <a:br>
              <a:rPr lang="es-ES" sz="2400" dirty="0" smtClean="0"/>
            </a:br>
            <a:r>
              <a:rPr lang="es-ES" sz="2400" dirty="0" smtClean="0"/>
              <a:t>moduladas almacenadas en memoria interna.</a:t>
            </a:r>
            <a:endParaRPr lang="es-ES" sz="2600" dirty="0" smtClean="0"/>
          </a:p>
          <a:p>
            <a:pPr marL="2514600"/>
            <a:endParaRPr lang="es-ES" sz="2600" dirty="0" smtClean="0"/>
          </a:p>
          <a:p>
            <a:pPr marL="2514600"/>
            <a:endParaRPr lang="es-ES" sz="2600" dirty="0" smtClean="0"/>
          </a:p>
          <a:p>
            <a:pPr marL="2743200" indent="311150"/>
            <a:r>
              <a:rPr lang="es-ES" sz="2600" dirty="0" smtClean="0"/>
              <a:t>Adquisidor </a:t>
            </a:r>
            <a:r>
              <a:rPr lang="es-ES" sz="2600" dirty="0" err="1" smtClean="0"/>
              <a:t>UltraSoundGate</a:t>
            </a:r>
            <a:r>
              <a:rPr lang="es-ES" sz="2600" dirty="0" smtClean="0"/>
              <a:t> 116 de </a:t>
            </a:r>
            <a:r>
              <a:rPr lang="es-ES" sz="2600" dirty="0" err="1" smtClean="0"/>
              <a:t>Avisoft</a:t>
            </a:r>
            <a:r>
              <a:rPr lang="es-ES" sz="2600" dirty="0" smtClean="0"/>
              <a:t>.</a:t>
            </a:r>
          </a:p>
          <a:p>
            <a:pPr marL="2971800" lvl="1" indent="260350"/>
            <a:r>
              <a:rPr lang="es-ES" sz="2400" dirty="0" smtClean="0"/>
              <a:t>Frecuencia de muestreo de 500kHz.</a:t>
            </a:r>
          </a:p>
          <a:p>
            <a:pPr marL="2971800" lvl="1" indent="260350"/>
            <a:r>
              <a:rPr lang="es-ES" sz="2400" dirty="0" smtClean="0"/>
              <a:t>Almacenamiento directo en PC.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1"/>
          <a:stretch/>
        </p:blipFill>
        <p:spPr>
          <a:xfrm>
            <a:off x="-2123" y="3609021"/>
            <a:ext cx="2629907" cy="1213721"/>
          </a:xfrm>
          <a:prstGeom prst="rect">
            <a:avLst/>
          </a:prstGeom>
        </p:spPr>
      </p:pic>
      <p:cxnSp>
        <p:nvCxnSpPr>
          <p:cNvPr id="19" name="Conector angular 18"/>
          <p:cNvCxnSpPr/>
          <p:nvPr/>
        </p:nvCxnSpPr>
        <p:spPr>
          <a:xfrm>
            <a:off x="-2123" y="3483007"/>
            <a:ext cx="9146123" cy="86409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3751" y="908720"/>
            <a:ext cx="9084753" cy="17697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800" b="1" dirty="0" smtClean="0"/>
              <a:t>Entorno para realizar pruebas experimentales y caracterización en frecuencia.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marL="0" indent="0" algn="ctr">
              <a:buNone/>
            </a:pPr>
            <a:r>
              <a:rPr lang="es-ES" sz="2000" dirty="0" smtClean="0"/>
              <a:t>Piscina de natación de 20m x 10m con profundidades de 0,9 a 3 m.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78430"/>
            <a:ext cx="6192688" cy="348687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CARACTERIZACIÓN DEL TRANSDUCTOR</a:t>
            </a:r>
            <a:endParaRPr lang="es-ES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Entorno de pruebas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738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199" y="908720"/>
            <a:ext cx="8291265" cy="1350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Análisis de </a:t>
            </a:r>
            <a:r>
              <a:rPr lang="es-ES" sz="2400" b="1" dirty="0" smtClean="0"/>
              <a:t>impedancia </a:t>
            </a:r>
            <a:endParaRPr lang="es-ES" sz="2400" b="1" dirty="0"/>
          </a:p>
          <a:p>
            <a:pPr lvl="1"/>
            <a:r>
              <a:rPr lang="es-ES" sz="2200" dirty="0"/>
              <a:t>Analizador de impedancias HP 4192A LF.</a:t>
            </a:r>
          </a:p>
          <a:p>
            <a:pPr lvl="1"/>
            <a:r>
              <a:rPr lang="es-ES" sz="2200" dirty="0" smtClean="0"/>
              <a:t>Barrido en frecuencia desde 20 a 200 kHz.</a:t>
            </a:r>
            <a:endParaRPr lang="es-ES" sz="2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860032" y="-31341"/>
            <a:ext cx="3384376" cy="796045"/>
          </a:xfrm>
        </p:spPr>
        <p:txBody>
          <a:bodyPr/>
          <a:lstStyle/>
          <a:p>
            <a:r>
              <a:rPr lang="es-ES" dirty="0" smtClean="0"/>
              <a:t>CARACTERIZACIÓN DEL TRANSDUCTOR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71809" y="-31341"/>
            <a:ext cx="4044207" cy="796046"/>
          </a:xfrm>
        </p:spPr>
        <p:txBody>
          <a:bodyPr>
            <a:normAutofit/>
          </a:bodyPr>
          <a:lstStyle/>
          <a:p>
            <a:r>
              <a:rPr lang="es-ES" dirty="0" smtClean="0"/>
              <a:t>Resultados obtenidos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" y="2402885"/>
            <a:ext cx="5112570" cy="3834427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3270682" y="2852936"/>
            <a:ext cx="653245" cy="208823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5130169" y="2378747"/>
            <a:ext cx="3978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Comportamiento anómalo entre 125 y 135 kHz.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Cambia la característica de la reactancia de capacitiva a inductiva.</a:t>
            </a:r>
          </a:p>
          <a:p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3942707" y="2870936"/>
            <a:ext cx="1187462" cy="43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stealth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19604</TotalTime>
  <Words>968</Words>
  <Application>Microsoft Office PowerPoint</Application>
  <PresentationFormat>Presentación en pantalla (4:3)</PresentationFormat>
  <Paragraphs>259</Paragraphs>
  <Slides>20</Slides>
  <Notes>7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Brush Script MT</vt:lpstr>
      <vt:lpstr>Calibri</vt:lpstr>
      <vt:lpstr>Cambria Math</vt:lpstr>
      <vt:lpstr>Courier New</vt:lpstr>
      <vt:lpstr>Wingdings</vt:lpstr>
      <vt:lpstr>Wingdings 2</vt:lpstr>
      <vt:lpstr>Plaza</vt:lpstr>
      <vt:lpstr>Caracterización de un transductor y evaluación de esquemas de codificación y modulación en entornos subacuáticos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 por su atención!  ¿Preguntas?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Murano</dc:creator>
  <cp:lastModifiedBy>Admin</cp:lastModifiedBy>
  <cp:revision>1346</cp:revision>
  <dcterms:created xsi:type="dcterms:W3CDTF">2013-02-27T12:54:36Z</dcterms:created>
  <dcterms:modified xsi:type="dcterms:W3CDTF">2019-07-02T08:34:53Z</dcterms:modified>
</cp:coreProperties>
</file>