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69" r:id="rId3"/>
    <p:sldId id="272" r:id="rId4"/>
    <p:sldId id="259" r:id="rId5"/>
    <p:sldId id="280" r:id="rId6"/>
    <p:sldId id="261" r:id="rId7"/>
    <p:sldId id="281" r:id="rId8"/>
    <p:sldId id="266" r:id="rId9"/>
    <p:sldId id="283" r:id="rId10"/>
    <p:sldId id="287" r:id="rId11"/>
    <p:sldId id="262" r:id="rId12"/>
    <p:sldId id="289" r:id="rId13"/>
    <p:sldId id="267" r:id="rId14"/>
    <p:sldId id="268" r:id="rId15"/>
    <p:sldId id="288" r:id="rId16"/>
    <p:sldId id="258" r:id="rId17"/>
    <p:sldId id="275" r:id="rId18"/>
    <p:sldId id="260" r:id="rId19"/>
    <p:sldId id="279" r:id="rId20"/>
    <p:sldId id="263" r:id="rId21"/>
    <p:sldId id="264" r:id="rId22"/>
    <p:sldId id="274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66" autoAdjust="0"/>
    <p:restoredTop sz="94629" autoAdjust="0"/>
  </p:normalViewPr>
  <p:slideViewPr>
    <p:cSldViewPr>
      <p:cViewPr>
        <p:scale>
          <a:sx n="33" d="100"/>
          <a:sy n="33" d="100"/>
        </p:scale>
        <p:origin x="1540" y="7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1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78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09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932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7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7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5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16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02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0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35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7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10936" cy="1004680"/>
          </a:xfrm>
        </p:spPr>
        <p:txBody>
          <a:bodyPr>
            <a:noAutofit/>
          </a:bodyPr>
          <a:lstStyle/>
          <a:p>
            <a:r>
              <a:rPr lang="es-E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de Automatización Industrial</a:t>
            </a:r>
            <a:endParaRPr lang="es-A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51520" y="2852935"/>
            <a:ext cx="8640960" cy="28912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ES" sz="4400" b="1" u="sng" dirty="0" smtClean="0">
                <a:solidFill>
                  <a:schemeClr val="tx1"/>
                </a:solidFill>
              </a:rPr>
              <a:t>Alumnos:</a:t>
            </a:r>
          </a:p>
          <a:p>
            <a:pPr marL="0" indent="0">
              <a:lnSpc>
                <a:spcPct val="70000"/>
              </a:lnSpc>
              <a:buNone/>
            </a:pPr>
            <a:endParaRPr lang="es-ES" sz="4400" b="1" dirty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sz="4400" b="1" dirty="0" smtClean="0">
                <a:solidFill>
                  <a:schemeClr val="tx1"/>
                </a:solidFill>
              </a:rPr>
              <a:t>		Gabriel </a:t>
            </a:r>
            <a:r>
              <a:rPr lang="es-ES" sz="4400" b="1" dirty="0">
                <a:solidFill>
                  <a:schemeClr val="tx1"/>
                </a:solidFill>
              </a:rPr>
              <a:t>Reales </a:t>
            </a:r>
          </a:p>
          <a:p>
            <a:pPr marL="0" indent="0">
              <a:lnSpc>
                <a:spcPct val="70000"/>
              </a:lnSpc>
              <a:buNone/>
            </a:pPr>
            <a:endParaRPr lang="es-ES" sz="4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sz="4400" b="1" dirty="0" smtClean="0">
                <a:solidFill>
                  <a:schemeClr val="tx1"/>
                </a:solidFill>
              </a:rPr>
              <a:t>		Francisco </a:t>
            </a:r>
            <a:r>
              <a:rPr lang="es-ES" sz="4400" b="1" dirty="0">
                <a:solidFill>
                  <a:schemeClr val="tx1"/>
                </a:solidFill>
              </a:rPr>
              <a:t>Moreno </a:t>
            </a:r>
            <a:endParaRPr lang="es-ES" sz="4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s-ES" sz="4400" b="1" dirty="0" smtClean="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ES" sz="4400" b="1" u="sng" dirty="0" smtClean="0">
                <a:solidFill>
                  <a:schemeClr val="tx1"/>
                </a:solidFill>
              </a:rPr>
              <a:t>Profesores:</a:t>
            </a:r>
          </a:p>
          <a:p>
            <a:pPr marL="0" indent="0">
              <a:lnSpc>
                <a:spcPct val="70000"/>
              </a:lnSpc>
              <a:buNone/>
            </a:pPr>
            <a:endParaRPr lang="es-ES" sz="4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sz="4400" b="1" dirty="0" smtClean="0">
                <a:solidFill>
                  <a:schemeClr val="tx1"/>
                </a:solidFill>
              </a:rPr>
              <a:t>		Ing. Marcelo </a:t>
            </a:r>
            <a:r>
              <a:rPr lang="es-ES" sz="4400" b="1" dirty="0" err="1" smtClean="0">
                <a:solidFill>
                  <a:schemeClr val="tx1"/>
                </a:solidFill>
              </a:rPr>
              <a:t>Lorenc</a:t>
            </a:r>
            <a:endParaRPr lang="es-ES" sz="4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s-ES" sz="4400" b="1" dirty="0"/>
          </a:p>
          <a:p>
            <a:pPr marL="0" indent="0">
              <a:lnSpc>
                <a:spcPct val="70000"/>
              </a:lnSpc>
              <a:buNone/>
            </a:pPr>
            <a:r>
              <a:rPr lang="es-ES" sz="4400" b="1" dirty="0" smtClean="0">
                <a:solidFill>
                  <a:schemeClr val="tx1"/>
                </a:solidFill>
              </a:rPr>
              <a:t>		</a:t>
            </a:r>
            <a:r>
              <a:rPr lang="es-ES" sz="4400" b="1" dirty="0" err="1" smtClean="0">
                <a:solidFill>
                  <a:schemeClr val="tx1"/>
                </a:solidFill>
              </a:rPr>
              <a:t>Dr.Ramiro</a:t>
            </a:r>
            <a:r>
              <a:rPr lang="es-ES" sz="4400" b="1" dirty="0" smtClean="0">
                <a:solidFill>
                  <a:schemeClr val="tx1"/>
                </a:solidFill>
              </a:rPr>
              <a:t> </a:t>
            </a:r>
            <a:r>
              <a:rPr lang="es-ES" sz="4400" b="1" dirty="0">
                <a:solidFill>
                  <a:schemeClr val="tx1"/>
                </a:solidFill>
              </a:rPr>
              <a:t>Peña</a:t>
            </a:r>
          </a:p>
          <a:p>
            <a:pPr marL="0" indent="0">
              <a:buNone/>
            </a:pP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7913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y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 de un servomotor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Moreno\Desktop\Img\LOGO GABI ROJ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55364"/>
            <a:ext cx="2386971" cy="10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oreno\Desktop\logo_grand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755364"/>
            <a:ext cx="816723" cy="10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16" y="1456595"/>
            <a:ext cx="4586732" cy="16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888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Modos de funcionamiento principales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048" y="1772816"/>
            <a:ext cx="8229600" cy="4373563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tx1"/>
                </a:solidFill>
              </a:rPr>
              <a:t>Modo </a:t>
            </a:r>
            <a:r>
              <a:rPr lang="es-ES" sz="3200" b="1" dirty="0" smtClean="0">
                <a:solidFill>
                  <a:schemeClr val="tx1"/>
                </a:solidFill>
              </a:rPr>
              <a:t>manual</a:t>
            </a:r>
          </a:p>
          <a:p>
            <a:endParaRPr lang="es-ES" sz="3200" b="1" dirty="0">
              <a:solidFill>
                <a:schemeClr val="tx1"/>
              </a:solidFill>
            </a:endParaRPr>
          </a:p>
          <a:p>
            <a:r>
              <a:rPr lang="es-ES" sz="3200" b="1" dirty="0" smtClean="0">
                <a:solidFill>
                  <a:schemeClr val="tx1"/>
                </a:solidFill>
              </a:rPr>
              <a:t>Control por velocidad</a:t>
            </a:r>
          </a:p>
          <a:p>
            <a:endParaRPr lang="es-ES" sz="3200" b="1" dirty="0" smtClean="0">
              <a:solidFill>
                <a:schemeClr val="tx1"/>
              </a:solidFill>
            </a:endParaRPr>
          </a:p>
          <a:p>
            <a:r>
              <a:rPr lang="es-ES" sz="3200" b="1" dirty="0" smtClean="0">
                <a:solidFill>
                  <a:schemeClr val="tx1"/>
                </a:solidFill>
              </a:rPr>
              <a:t>Control de posición</a:t>
            </a:r>
          </a:p>
          <a:p>
            <a:endParaRPr lang="es-ES" sz="3200" b="1" dirty="0" smtClean="0">
              <a:solidFill>
                <a:schemeClr val="tx1"/>
              </a:solidFill>
            </a:endParaRPr>
          </a:p>
          <a:p>
            <a:r>
              <a:rPr lang="es-ES" sz="3200" b="1" dirty="0" smtClean="0">
                <a:solidFill>
                  <a:schemeClr val="tx1"/>
                </a:solidFill>
              </a:rPr>
              <a:t>Control por corriente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3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u="sng" dirty="0" smtClean="0">
                <a:solidFill>
                  <a:schemeClr val="bg2">
                    <a:lumMod val="25000"/>
                  </a:schemeClr>
                </a:solidFill>
              </a:rPr>
              <a:t>Identificación de la planta:  Método de la curva de reacción de </a:t>
            </a:r>
            <a:r>
              <a:rPr lang="es-ES" u="sng" dirty="0" err="1" smtClean="0">
                <a:solidFill>
                  <a:schemeClr val="bg2">
                    <a:lumMod val="25000"/>
                  </a:schemeClr>
                </a:solidFill>
              </a:rPr>
              <a:t>Ziegler-Nichols</a:t>
            </a:r>
            <a:endParaRPr lang="es-ES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Moreno\Desktop\Repuesta_al_escalon_de_ziegler_nich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5904335" cy="266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oreno\Desktop\Formu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2833540" cy="161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2">
                    <a:lumMod val="25000"/>
                  </a:schemeClr>
                </a:solidFill>
              </a:rPr>
              <a:t>Identificación </a:t>
            </a:r>
            <a:r>
              <a:rPr lang="es-AR" dirty="0" smtClean="0">
                <a:solidFill>
                  <a:schemeClr val="bg2">
                    <a:lumMod val="25000"/>
                  </a:schemeClr>
                </a:solidFill>
              </a:rPr>
              <a:t>del sistema</a:t>
            </a:r>
            <a:r>
              <a:rPr lang="es-AR" u="sng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s-AR" u="sng" dirty="0">
                <a:solidFill>
                  <a:schemeClr val="bg2">
                    <a:lumMod val="25000"/>
                  </a:schemeClr>
                </a:solidFill>
              </a:rPr>
            </a:br>
            <a:endParaRPr lang="es-ES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7" y="1417638"/>
            <a:ext cx="8711486" cy="46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80928"/>
            <a:ext cx="7776864" cy="1666076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Planta identificada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35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256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Identificación del sistema</a:t>
            </a: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pic>
        <p:nvPicPr>
          <p:cNvPr id="3074" name="Picture 2" descr="C:\Users\Moreno\Desktop\Planta_estimada_vs_planta_real_respuesta_al_escalon_LETRAS_GRAND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25000"/>
                  </a:schemeClr>
                </a:solidFill>
              </a:rPr>
              <a:t>Controlador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C:\Users\Moreno\Desktop\CONTROLADOR_SIN_MODIFICAR_LETRAS_MAS_GRAND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53" y="2420888"/>
            <a:ext cx="9271505" cy="214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2">
                    <a:lumMod val="25000"/>
                  </a:schemeClr>
                </a:solidFill>
              </a:rPr>
              <a:t>Resultado: Control PI</a:t>
            </a:r>
            <a:endParaRPr lang="es-E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8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088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Configuración del software de programación: </a:t>
            </a:r>
            <a:r>
              <a:rPr lang="es-AR" sz="3200" dirty="0" err="1" smtClean="0">
                <a:solidFill>
                  <a:schemeClr val="bg2">
                    <a:lumMod val="25000"/>
                  </a:schemeClr>
                </a:solidFill>
              </a:rPr>
              <a:t>Unity</a:t>
            </a: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 Pro XL</a:t>
            </a:r>
            <a:endParaRPr lang="es-AR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1840"/>
            <a:ext cx="3635895" cy="235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95" y="1706929"/>
            <a:ext cx="1885872" cy="229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6928"/>
            <a:ext cx="3384376" cy="229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39071"/>
            <a:ext cx="3943579" cy="246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30" y="4149080"/>
            <a:ext cx="4048677" cy="246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0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049072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Programación en </a:t>
            </a:r>
            <a:r>
              <a:rPr lang="es-AR" sz="3200" dirty="0" err="1" smtClean="0">
                <a:solidFill>
                  <a:schemeClr val="bg2">
                    <a:lumMod val="25000"/>
                  </a:schemeClr>
                </a:solidFill>
              </a:rPr>
              <a:t>Unity</a:t>
            </a: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Control de Velocidad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7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9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1" y="0"/>
            <a:ext cx="8260672" cy="1039427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2">
                    <a:lumMod val="25000"/>
                  </a:schemeClr>
                </a:solidFill>
              </a:rPr>
              <a:t>SCADA</a:t>
            </a:r>
            <a:endParaRPr lang="es-E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5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Objetivos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rmAutofit fontScale="70000" lnSpcReduction="20000"/>
          </a:bodyPr>
          <a:lstStyle/>
          <a:p>
            <a:pPr marL="457200" indent="-457200" algn="just"/>
            <a:endParaRPr lang="es-ES" dirty="0" smtClean="0"/>
          </a:p>
          <a:p>
            <a:pPr indent="-342900" algn="just"/>
            <a:r>
              <a:rPr lang="es-ES" sz="3400" b="1" dirty="0" smtClean="0">
                <a:solidFill>
                  <a:schemeClr val="tx1"/>
                </a:solidFill>
              </a:rPr>
              <a:t>Diseño de prototipo para prácticas de Control y Automatización</a:t>
            </a:r>
            <a:endParaRPr lang="es-ES" sz="3400" b="1" dirty="0">
              <a:solidFill>
                <a:schemeClr val="tx1"/>
              </a:solidFill>
            </a:endParaRPr>
          </a:p>
          <a:p>
            <a:pPr marL="457200" indent="-457200" algn="just"/>
            <a:endParaRPr lang="es-ES" sz="3400" b="1" dirty="0" smtClean="0">
              <a:solidFill>
                <a:schemeClr val="tx1"/>
              </a:solidFill>
            </a:endParaRPr>
          </a:p>
          <a:p>
            <a:pPr marL="457200" indent="-457200" algn="just"/>
            <a:r>
              <a:rPr lang="es-ES" sz="3400" b="1" dirty="0" smtClean="0">
                <a:solidFill>
                  <a:schemeClr val="tx1"/>
                </a:solidFill>
              </a:rPr>
              <a:t>Manejo </a:t>
            </a:r>
            <a:r>
              <a:rPr lang="es-ES" sz="3400" b="1" dirty="0">
                <a:solidFill>
                  <a:schemeClr val="tx1"/>
                </a:solidFill>
              </a:rPr>
              <a:t>del </a:t>
            </a:r>
            <a:r>
              <a:rPr lang="es-ES" sz="3400" b="1" dirty="0" err="1">
                <a:solidFill>
                  <a:schemeClr val="tx1"/>
                </a:solidFill>
              </a:rPr>
              <a:t>servocontrolador</a:t>
            </a:r>
            <a:r>
              <a:rPr lang="es-ES" sz="3400" b="1" dirty="0">
                <a:solidFill>
                  <a:schemeClr val="tx1"/>
                </a:solidFill>
              </a:rPr>
              <a:t> </a:t>
            </a:r>
            <a:r>
              <a:rPr lang="es-ES" sz="3400" b="1" dirty="0" smtClean="0">
                <a:solidFill>
                  <a:schemeClr val="tx1"/>
                </a:solidFill>
              </a:rPr>
              <a:t>Lexium05 y</a:t>
            </a:r>
            <a:endParaRPr lang="es-ES" sz="34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3400" b="1" dirty="0" smtClean="0">
                <a:solidFill>
                  <a:schemeClr val="tx1"/>
                </a:solidFill>
              </a:rPr>
              <a:t>servomotor BSH055 </a:t>
            </a:r>
          </a:p>
          <a:p>
            <a:pPr marL="0" indent="0" algn="just">
              <a:buNone/>
            </a:pPr>
            <a:endParaRPr lang="es-ES" sz="34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3400" b="1" dirty="0" smtClean="0">
                <a:solidFill>
                  <a:schemeClr val="tx1"/>
                </a:solidFill>
              </a:rPr>
              <a:t>Comunicación industrial </a:t>
            </a:r>
            <a:r>
              <a:rPr lang="es-ES" sz="3400" b="1" dirty="0" err="1" smtClean="0">
                <a:solidFill>
                  <a:schemeClr val="tx1"/>
                </a:solidFill>
              </a:rPr>
              <a:t>Modbus</a:t>
            </a:r>
            <a:r>
              <a:rPr lang="es-ES" sz="3400" b="1" dirty="0" smtClean="0">
                <a:solidFill>
                  <a:schemeClr val="tx1"/>
                </a:solidFill>
              </a:rPr>
              <a:t> y CAN</a:t>
            </a:r>
          </a:p>
          <a:p>
            <a:pPr indent="-342900" algn="just"/>
            <a:endParaRPr lang="es-ES" sz="3400" b="1" dirty="0" smtClean="0">
              <a:solidFill>
                <a:schemeClr val="tx1"/>
              </a:solidFill>
            </a:endParaRPr>
          </a:p>
          <a:p>
            <a:pPr indent="-342900" algn="just"/>
            <a:r>
              <a:rPr lang="es-ES" sz="3400" b="1" dirty="0" smtClean="0">
                <a:solidFill>
                  <a:schemeClr val="tx1"/>
                </a:solidFill>
              </a:rPr>
              <a:t>Identificación y control del equipo de práctica</a:t>
            </a:r>
          </a:p>
          <a:p>
            <a:pPr indent="-342900" algn="just"/>
            <a:endParaRPr lang="es-ES" sz="3400" b="1" dirty="0" smtClean="0"/>
          </a:p>
          <a:p>
            <a:pPr indent="-342900" algn="just"/>
            <a:r>
              <a:rPr lang="es-ES" sz="3400" b="1" dirty="0" smtClean="0"/>
              <a:t>Programación de un PLC-M340</a:t>
            </a:r>
            <a:endParaRPr lang="es-ES" sz="3400" b="1" dirty="0" smtClean="0">
              <a:solidFill>
                <a:schemeClr val="tx1"/>
              </a:solidFill>
            </a:endParaRPr>
          </a:p>
          <a:p>
            <a:pPr marL="457200" indent="-457200" algn="just"/>
            <a:endParaRPr lang="es-ES" sz="3400" b="1" dirty="0" smtClean="0">
              <a:solidFill>
                <a:schemeClr val="tx1"/>
              </a:solidFill>
            </a:endParaRPr>
          </a:p>
          <a:p>
            <a:pPr marL="457200" indent="-457200" algn="just"/>
            <a:r>
              <a:rPr lang="es-ES" sz="3400" b="1" dirty="0" smtClean="0">
                <a:solidFill>
                  <a:schemeClr val="tx1"/>
                </a:solidFill>
              </a:rPr>
              <a:t>Monitoreo y control de </a:t>
            </a:r>
            <a:r>
              <a:rPr lang="es-ES" sz="3400" b="1" dirty="0">
                <a:solidFill>
                  <a:schemeClr val="tx1"/>
                </a:solidFill>
              </a:rPr>
              <a:t>variables a través de un sistema </a:t>
            </a:r>
            <a:r>
              <a:rPr lang="es-ES" sz="3400" b="1" dirty="0" smtClean="0">
                <a:solidFill>
                  <a:schemeClr val="tx1"/>
                </a:solidFill>
              </a:rPr>
              <a:t>SCADA</a:t>
            </a:r>
          </a:p>
          <a:p>
            <a:pPr marL="457200" indent="-457200" algn="just"/>
            <a:endParaRPr lang="es-ES" dirty="0"/>
          </a:p>
          <a:p>
            <a:pPr marL="457200" indent="-457200" algn="just"/>
            <a:endParaRPr lang="es-ES" dirty="0"/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286000" y="22748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s-ES" dirty="0"/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5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Conclusiones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484784"/>
            <a:ext cx="8070404" cy="4785395"/>
          </a:xfrm>
        </p:spPr>
        <p:txBody>
          <a:bodyPr/>
          <a:lstStyle/>
          <a:p>
            <a:endParaRPr lang="es-ES" dirty="0" smtClean="0"/>
          </a:p>
          <a:p>
            <a:r>
              <a:rPr lang="es-ES" b="1" dirty="0" smtClean="0">
                <a:solidFill>
                  <a:schemeClr val="tx1"/>
                </a:solidFill>
              </a:rPr>
              <a:t>Se trabajo sobre una problemática real</a:t>
            </a:r>
          </a:p>
          <a:p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Ventajas de la conexión </a:t>
            </a:r>
            <a:r>
              <a:rPr lang="es-ES" b="1" dirty="0" err="1" smtClean="0">
                <a:solidFill>
                  <a:schemeClr val="tx1"/>
                </a:solidFill>
              </a:rPr>
              <a:t>Modbus</a:t>
            </a:r>
            <a:r>
              <a:rPr lang="es-ES" b="1" dirty="0" smtClean="0">
                <a:solidFill>
                  <a:schemeClr val="tx1"/>
                </a:solidFill>
              </a:rPr>
              <a:t> y CAN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Análisis teórico del controlador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386286" y="2204864"/>
            <a:ext cx="432048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lecha derecha"/>
          <p:cNvSpPr/>
          <p:nvPr/>
        </p:nvSpPr>
        <p:spPr>
          <a:xfrm>
            <a:off x="386286" y="3356992"/>
            <a:ext cx="432048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derecha"/>
          <p:cNvSpPr/>
          <p:nvPr/>
        </p:nvSpPr>
        <p:spPr>
          <a:xfrm>
            <a:off x="421037" y="4437112"/>
            <a:ext cx="432048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8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Preguntas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4824"/>
            <a:ext cx="3554139" cy="43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12974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Prototipo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8625136" cy="474198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400" b="1" dirty="0" smtClean="0">
                <a:solidFill>
                  <a:schemeClr val="tx1"/>
                </a:solidFill>
              </a:rPr>
              <a:t> </a:t>
            </a:r>
            <a:r>
              <a:rPr lang="es-ES" sz="2400" b="1" u="sng" dirty="0" smtClean="0">
                <a:solidFill>
                  <a:schemeClr val="tx1"/>
                </a:solidFill>
              </a:rPr>
              <a:t>Características del equipo:</a:t>
            </a:r>
          </a:p>
          <a:p>
            <a:endParaRPr lang="es-AR" sz="2400" dirty="0"/>
          </a:p>
        </p:txBody>
      </p:sp>
      <p:pic>
        <p:nvPicPr>
          <p:cNvPr id="1026" name="Picture 2" descr="C:\Users\Moreno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3542"/>
            <a:ext cx="2332729" cy="23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68039"/>
            <a:ext cx="233669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18184" y="492899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LEXIUM05A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7092280" y="492899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BSH055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15752" y="1803940"/>
            <a:ext cx="32761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/>
              <a:t>Controlador Lexium05AD10M2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/>
              <a:t>Servomotor BSH0551T11A1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/>
              <a:t>Panel de control para el manejo local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PLC-M340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336704" cy="414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-28513" y="5107721"/>
            <a:ext cx="5176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smtClean="0"/>
              <a:t>CPU </a:t>
            </a:r>
            <a:r>
              <a:rPr lang="es-ES" b="1" dirty="0"/>
              <a:t>BMX P34 2030</a:t>
            </a:r>
            <a:r>
              <a:rPr lang="es-ES" b="1" dirty="0" smtClean="0"/>
              <a:t> </a:t>
            </a:r>
            <a:r>
              <a:rPr lang="es-ES" b="1" dirty="0"/>
              <a:t>con </a:t>
            </a:r>
            <a:r>
              <a:rPr lang="es-ES" b="1" dirty="0" smtClean="0"/>
              <a:t>conexión Ethernet </a:t>
            </a:r>
            <a:r>
              <a:rPr lang="es-ES" b="1" dirty="0"/>
              <a:t>&amp; </a:t>
            </a:r>
            <a:r>
              <a:rPr lang="es-ES" b="1" dirty="0" err="1" smtClean="0"/>
              <a:t>CANopen</a:t>
            </a:r>
            <a:endParaRPr lang="es-E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1" dirty="0" smtClean="0"/>
              <a:t>Montado </a:t>
            </a:r>
            <a:r>
              <a:rPr lang="es-AR" b="1" dirty="0"/>
              <a:t>sobre un </a:t>
            </a:r>
            <a:r>
              <a:rPr lang="es-AR" b="1" dirty="0" smtClean="0"/>
              <a:t>bastidor, </a:t>
            </a:r>
            <a:r>
              <a:rPr lang="es-AR" b="1" dirty="0"/>
              <a:t>con riel DIN, con bornera de simulación </a:t>
            </a:r>
            <a:r>
              <a:rPr lang="es-AR" b="1" dirty="0" smtClean="0"/>
              <a:t>y </a:t>
            </a:r>
            <a:r>
              <a:rPr lang="es-AR" b="1" dirty="0"/>
              <a:t>8 indicadores </a:t>
            </a:r>
            <a:r>
              <a:rPr lang="es-AR" b="1" dirty="0" smtClean="0"/>
              <a:t>luminosos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932040" y="5149955"/>
            <a:ext cx="44644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1 </a:t>
            </a:r>
            <a:r>
              <a:rPr lang="en-US" b="1" dirty="0" err="1"/>
              <a:t>Módulo</a:t>
            </a:r>
            <a:r>
              <a:rPr lang="en-US" b="1" dirty="0"/>
              <a:t> de 8 </a:t>
            </a:r>
            <a:r>
              <a:rPr lang="en-US" b="1" dirty="0" err="1"/>
              <a:t>entradas</a:t>
            </a:r>
            <a:r>
              <a:rPr lang="en-US" b="1" dirty="0"/>
              <a:t> y 8 </a:t>
            </a:r>
            <a:r>
              <a:rPr lang="en-US" b="1" dirty="0" err="1"/>
              <a:t>salidas</a:t>
            </a:r>
            <a:r>
              <a:rPr lang="en-US" b="1" dirty="0"/>
              <a:t> BMXDDM16022 </a:t>
            </a:r>
            <a:endParaRPr lang="es-E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1" dirty="0"/>
              <a:t>Tarjeta de memoria Flash SD de 8 MB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22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391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Diseño de prototipo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t="3606" r="1531" b="8867"/>
          <a:stretch/>
        </p:blipFill>
        <p:spPr>
          <a:xfrm>
            <a:off x="971600" y="980728"/>
            <a:ext cx="7560840" cy="56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95736" y="188640"/>
            <a:ext cx="439248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Comunicación</a:t>
            </a:r>
            <a:endParaRPr lang="es-ES" sz="40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28" r="4585"/>
          <a:stretch/>
        </p:blipFill>
        <p:spPr>
          <a:xfrm>
            <a:off x="107504" y="1378508"/>
            <a:ext cx="8928992" cy="42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  <a:r>
              <a:rPr lang="es-AR" u="sng" dirty="0">
                <a:solidFill>
                  <a:schemeClr val="bg2">
                    <a:lumMod val="25000"/>
                  </a:schemeClr>
                </a:solidFill>
              </a:rPr>
              <a:t>L</a:t>
            </a:r>
            <a:r>
              <a:rPr lang="es-AR" u="sng" dirty="0" smtClean="0">
                <a:solidFill>
                  <a:schemeClr val="bg2">
                    <a:lumMod val="25000"/>
                  </a:schemeClr>
                </a:solidFill>
              </a:rPr>
              <a:t>azo </a:t>
            </a:r>
            <a:r>
              <a:rPr lang="es-AR" u="sng" dirty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s-AR" u="sng" dirty="0" smtClean="0">
                <a:solidFill>
                  <a:schemeClr val="bg2">
                    <a:lumMod val="25000"/>
                  </a:schemeClr>
                </a:solidFill>
              </a:rPr>
              <a:t>regulación</a:t>
            </a:r>
            <a:endParaRPr lang="es-ES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26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Software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PowerSuite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9" y="1217334"/>
            <a:ext cx="8034028" cy="538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3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1625</TotalTime>
  <Words>203</Words>
  <Application>Microsoft Office PowerPoint</Application>
  <PresentationFormat>Presentación en pantalla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Candara</vt:lpstr>
      <vt:lpstr>Symbol</vt:lpstr>
      <vt:lpstr>Tema de Office</vt:lpstr>
      <vt:lpstr>Forma de onda</vt:lpstr>
      <vt:lpstr>Proyecto de Automatización Industrial</vt:lpstr>
      <vt:lpstr>Objetivos</vt:lpstr>
      <vt:lpstr>Prototipo</vt:lpstr>
      <vt:lpstr>PLC-M340</vt:lpstr>
      <vt:lpstr>Diseño de prototipo</vt:lpstr>
      <vt:lpstr>Presentación de PowerPoint</vt:lpstr>
      <vt:lpstr>Control: Lazo de regulación</vt:lpstr>
      <vt:lpstr>Software PowerSuite</vt:lpstr>
      <vt:lpstr>Presentación de PowerPoint</vt:lpstr>
      <vt:lpstr>Modos de funcionamiento principales</vt:lpstr>
      <vt:lpstr>Identificación de la planta:  Método de la curva de reacción de Ziegler-Nichols</vt:lpstr>
      <vt:lpstr>Identificación del sistema </vt:lpstr>
      <vt:lpstr>Planta identificada</vt:lpstr>
      <vt:lpstr>Identificación del sistema </vt:lpstr>
      <vt:lpstr>Controlador</vt:lpstr>
      <vt:lpstr>Resultado: Control PI</vt:lpstr>
      <vt:lpstr>Configuración del software de programación: Unity Pro XL</vt:lpstr>
      <vt:lpstr>Programación en Unity Control de Velocidad</vt:lpstr>
      <vt:lpstr>SCADA</vt:lpstr>
      <vt:lpstr>Conclusiones</vt:lpstr>
      <vt:lpstr>Preguntas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Objetivos</dc:title>
  <dc:creator>usuario</dc:creator>
  <cp:lastModifiedBy>Gabriel</cp:lastModifiedBy>
  <cp:revision>134</cp:revision>
  <dcterms:created xsi:type="dcterms:W3CDTF">2019-11-19T14:24:10Z</dcterms:created>
  <dcterms:modified xsi:type="dcterms:W3CDTF">2019-11-28T20:05:51Z</dcterms:modified>
</cp:coreProperties>
</file>