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ин Геннадий Геннадьевич" initials="ФГГ" lastIdx="1" clrIdx="0">
    <p:extLst>
      <p:ext uri="{19B8F6BF-5375-455C-9EA6-DF929625EA0E}">
        <p15:presenceInfo xmlns:p15="http://schemas.microsoft.com/office/powerpoint/2012/main" userId="S-1-5-21-3608808768-3825142590-327189264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1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C4189B-BA4A-4348-89B6-6BA104E697AD}" type="datetimeFigureOut">
              <a:rPr lang="ru-RU" smtClean="0"/>
              <a:pPr/>
              <a:t>21.11.2017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eos-guide.org/Optimization-Gu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os-guide.org/content/NEOS-AP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umawww.mathematik.tu-darmstadt.de/" TargetMode="External"/><Relationship Id="rId2" Type="http://schemas.openxmlformats.org/officeDocument/2006/relationships/hyperlink" Target="http://ampl.com/try-ampl/st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7929618" cy="2143140"/>
          </a:xfr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7200" dirty="0" err="1"/>
              <a:t>Онлайн-платформы</a:t>
            </a:r>
            <a:endParaRPr lang="ru-RU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Не надо устанавливать сторонний софт, ответ получается сразу на платформе.</a:t>
            </a:r>
          </a:p>
          <a:p>
            <a:r>
              <a:rPr lang="ru-RU" dirty="0"/>
              <a:t>2) Зачастую, простота ввода данных, пользователю не нужно долго разбираться в правилах оформления </a:t>
            </a:r>
            <a:r>
              <a:rPr lang="en-US" dirty="0"/>
              <a:t>input </a:t>
            </a:r>
            <a:r>
              <a:rPr lang="ru-RU" dirty="0"/>
              <a:t>файлов.</a:t>
            </a:r>
          </a:p>
          <a:p>
            <a:r>
              <a:rPr lang="ru-RU" dirty="0"/>
              <a:t>3) Иногда присутствует математическое сопровождение, проводимой оптимизации</a:t>
            </a:r>
            <a:r>
              <a:rPr lang="en-US" dirty="0"/>
              <a:t>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6A1EBC-0BB0-42BD-A13F-2218782F0BDE}"/>
              </a:ext>
            </a:extLst>
          </p:cNvPr>
          <p:cNvSpPr/>
          <p:nvPr/>
        </p:nvSpPr>
        <p:spPr>
          <a:xfrm>
            <a:off x="-4284984" y="26126"/>
            <a:ext cx="504055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Всегда лучше вставлять нумерацию слайдов (всех кроме первого), чтобы в случае вопросов из зала было проще ориентироваться по слайдам</a:t>
            </a:r>
          </a:p>
          <a:p>
            <a:pPr marL="342900" indent="-342900">
              <a:buAutoNum type="arabicParenR"/>
            </a:pPr>
            <a:r>
              <a:rPr lang="ru-RU" dirty="0"/>
              <a:t>Вторым слайдом лучше сделать слайд с содержанием</a:t>
            </a:r>
            <a:r>
              <a:rPr lang="ru-RU"/>
              <a:t>, чтобы </a:t>
            </a:r>
            <a:r>
              <a:rPr lang="ru-RU" dirty="0"/>
              <a:t>сразу было понятно какие вопросы будут рассмотрены в презентации и была понятна структура повествования</a:t>
            </a:r>
          </a:p>
          <a:p>
            <a:pPr marL="342900" indent="-342900">
              <a:buAutoNum type="arabicParenR"/>
            </a:pPr>
            <a:r>
              <a:rPr lang="ru-RU" dirty="0"/>
              <a:t>После содержания лучше поставить слайд с описанием того, что представляют из себя эти онлайн платформы и на каком этапе решения они могут возникнуть. На этом слайде как раз можно привести краткий список этих платформ и информацию с твоего 9-ого слайда</a:t>
            </a:r>
          </a:p>
          <a:p>
            <a:pPr marL="342900" indent="-342900">
              <a:buAutoNum type="arabicParenR"/>
            </a:pPr>
            <a:r>
              <a:rPr lang="ru-RU" dirty="0"/>
              <a:t>Здесь и дальше ты одновременно используешь и маркированный список и нумерацию пунктов при перечислении, это избыточно, нужно что-то одно. Нумерация пунктов, обычно, используется когда важен порядок пунктов, в остальных случая маркированный список </a:t>
            </a:r>
          </a:p>
          <a:p>
            <a:pPr marL="342900" indent="-342900">
              <a:buAutoNum type="arabicParenR"/>
            </a:pPr>
            <a:r>
              <a:rPr lang="ru-RU" dirty="0"/>
              <a:t>Возможно, слайды с Плюсами и Минусами имеет смысл перенести в самый конец презентации, и оставить их в качестве вывода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Пожалуй, главный недостаток – это узконаправленность многих онлайн-платофрм, которые способны оптимизировать ограниченный набор задач (например</a:t>
            </a:r>
            <a:r>
              <a:rPr lang="en-US" dirty="0"/>
              <a:t>,</a:t>
            </a:r>
            <a:r>
              <a:rPr lang="ru-RU" dirty="0"/>
              <a:t> только </a:t>
            </a:r>
            <a:r>
              <a:rPr lang="en-US" dirty="0"/>
              <a:t>LP</a:t>
            </a:r>
            <a:r>
              <a:rPr lang="ru-RU" dirty="0"/>
              <a:t> или только </a:t>
            </a:r>
            <a:r>
              <a:rPr lang="en-US" dirty="0"/>
              <a:t>Binary quadratic problems)</a:t>
            </a:r>
            <a:r>
              <a:rPr lang="ru-RU" dirty="0"/>
              <a:t>.</a:t>
            </a:r>
          </a:p>
          <a:p>
            <a:r>
              <a:rPr lang="ru-RU" dirty="0"/>
              <a:t>2) По возможностям размера входа и вычислительным мощностям уступает софту.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B3BCFD-2F2A-4868-B497-C8B00BA0B305}"/>
              </a:ext>
            </a:extLst>
          </p:cNvPr>
          <p:cNvSpPr/>
          <p:nvPr/>
        </p:nvSpPr>
        <p:spPr>
          <a:xfrm>
            <a:off x="-3742115" y="1600200"/>
            <a:ext cx="3742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1) Второй пункт лучше разбить на 2 (Ограничения на размер решаемой задачи и Про мощности, здесь расписать подробней, что имеется ввиду)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NEOS 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собой </a:t>
            </a:r>
            <a:r>
              <a:rPr lang="ru-RU" dirty="0" err="1"/>
              <a:t>онлайн-платформу</a:t>
            </a:r>
            <a:r>
              <a:rPr lang="ru-RU" dirty="0"/>
              <a:t> для решения числовых задач оптимизации.</a:t>
            </a:r>
          </a:p>
          <a:p>
            <a:pPr lvl="1"/>
            <a:r>
              <a:rPr lang="ru-RU" dirty="0"/>
              <a:t>Сам проект был запущен Северо-Западным университетом и </a:t>
            </a:r>
            <a:r>
              <a:rPr lang="ru-RU" dirty="0" err="1"/>
              <a:t>Аргоннской</a:t>
            </a:r>
            <a:r>
              <a:rPr lang="ru-RU" dirty="0"/>
              <a:t> национальной лабораторией в 1996 году.</a:t>
            </a:r>
          </a:p>
          <a:p>
            <a:pPr lvl="1"/>
            <a:r>
              <a:rPr lang="ru-RU" dirty="0"/>
              <a:t>Был одним из первых примеров концепта </a:t>
            </a:r>
            <a:r>
              <a:rPr lang="en-US" dirty="0" err="1"/>
              <a:t>SaaS</a:t>
            </a:r>
            <a:r>
              <a:rPr lang="en-US" dirty="0"/>
              <a:t> (software as a service).</a:t>
            </a:r>
          </a:p>
          <a:p>
            <a:pPr lvl="1"/>
            <a:r>
              <a:rPr lang="ru-RU" dirty="0"/>
              <a:t>Предоставляет доступ к более чем 60 внедренным </a:t>
            </a:r>
            <a:r>
              <a:rPr lang="en-US" dirty="0"/>
              <a:t>solver’</a:t>
            </a:r>
            <a:r>
              <a:rPr lang="ru-RU" dirty="0" err="1"/>
              <a:t>ам</a:t>
            </a:r>
            <a:r>
              <a:rPr lang="ru-RU" dirty="0"/>
              <a:t>, для решения более чем 12 типов задач ( например, </a:t>
            </a:r>
            <a:r>
              <a:rPr lang="en-US" dirty="0"/>
              <a:t>MIP</a:t>
            </a:r>
            <a:r>
              <a:rPr lang="ru-RU" dirty="0"/>
              <a:t>, </a:t>
            </a:r>
            <a:r>
              <a:rPr lang="en-US" dirty="0"/>
              <a:t>QP</a:t>
            </a:r>
            <a:r>
              <a:rPr lang="ru-RU" dirty="0"/>
              <a:t>, </a:t>
            </a:r>
            <a:r>
              <a:rPr lang="en-US" dirty="0"/>
              <a:t>TSP </a:t>
            </a:r>
            <a:r>
              <a:rPr lang="ru-RU" dirty="0"/>
              <a:t>и другие).</a:t>
            </a:r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статус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последний месяц отправлено больше 57 тысяч задач. За год более 544 тысяч. Самые часто отправляемые – это </a:t>
            </a:r>
            <a:r>
              <a:rPr lang="en-US" dirty="0"/>
              <a:t>MILP </a:t>
            </a:r>
            <a:r>
              <a:rPr lang="ru-RU" dirty="0"/>
              <a:t>и </a:t>
            </a:r>
            <a:r>
              <a:rPr lang="en-US" dirty="0"/>
              <a:t>MINCO ( mixed integer linear programming </a:t>
            </a:r>
            <a:r>
              <a:rPr lang="ru-RU" dirty="0"/>
              <a:t>и </a:t>
            </a:r>
            <a:r>
              <a:rPr lang="en-US" dirty="0"/>
              <a:t>mixed integer nonlinearly constrained optimization).</a:t>
            </a:r>
          </a:p>
          <a:p>
            <a:r>
              <a:rPr lang="ru-RU" dirty="0"/>
              <a:t>Наиболее используемые оптимизаторы </a:t>
            </a:r>
            <a:r>
              <a:rPr lang="en-US" dirty="0"/>
              <a:t>CPLEX, </a:t>
            </a:r>
            <a:r>
              <a:rPr lang="en-US" dirty="0" err="1"/>
              <a:t>Gurobi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Bonmin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Использовать может абсолютно каждый, даже несмотря на то, что некоторые </a:t>
            </a:r>
            <a:r>
              <a:rPr lang="en-US" dirty="0"/>
              <a:t>solver’</a:t>
            </a:r>
            <a:r>
              <a:rPr lang="ru-RU" dirty="0" err="1"/>
              <a:t>ы</a:t>
            </a:r>
            <a:r>
              <a:rPr lang="ru-RU" dirty="0"/>
              <a:t> представляют собой платные продукты с закрытым исходным кодом.</a:t>
            </a:r>
          </a:p>
          <a:p>
            <a:r>
              <a:rPr lang="ru-RU" dirty="0"/>
              <a:t>Как использовать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Для начала нужно выбрать подходящий </a:t>
            </a:r>
            <a:r>
              <a:rPr lang="en-US" dirty="0"/>
              <a:t>solver </a:t>
            </a:r>
            <a:r>
              <a:rPr lang="ru-RU" dirty="0"/>
              <a:t>из списка для решения задачи, в </a:t>
            </a:r>
            <a:r>
              <a:rPr lang="ru-RU" dirty="0" err="1"/>
              <a:t>гайде</a:t>
            </a:r>
            <a:r>
              <a:rPr lang="ru-RU" dirty="0"/>
              <a:t> предоставлена информация какие типы задач вообще существуют(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https://neos-guide.org/Optimization-Guide</a:t>
            </a:r>
            <a:r>
              <a:rPr lang="en-US" dirty="0"/>
              <a:t> 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Выбрать нужный формат </a:t>
            </a:r>
            <a:r>
              <a:rPr lang="en-US" dirty="0"/>
              <a:t>input’</a:t>
            </a:r>
            <a:r>
              <a:rPr lang="ru-RU" dirty="0"/>
              <a:t>а (</a:t>
            </a:r>
            <a:r>
              <a:rPr lang="en-US" dirty="0"/>
              <a:t>AMPL</a:t>
            </a:r>
            <a:r>
              <a:rPr lang="ru-RU" dirty="0"/>
              <a:t>, </a:t>
            </a:r>
            <a:r>
              <a:rPr lang="en-US" dirty="0"/>
              <a:t>GAMS </a:t>
            </a:r>
            <a:r>
              <a:rPr lang="ru-RU" dirty="0"/>
              <a:t>или другие форматы).</a:t>
            </a:r>
          </a:p>
          <a:p>
            <a:pPr lvl="1"/>
            <a:r>
              <a:rPr lang="ru-RU" dirty="0"/>
              <a:t>Выбрать метод отправки (</a:t>
            </a:r>
            <a:r>
              <a:rPr lang="ru-RU" dirty="0" err="1"/>
              <a:t>веб</a:t>
            </a:r>
            <a:r>
              <a:rPr lang="ru-RU" dirty="0"/>
              <a:t>, </a:t>
            </a:r>
            <a:r>
              <a:rPr lang="ru-RU" dirty="0" err="1"/>
              <a:t>емайл</a:t>
            </a:r>
            <a:r>
              <a:rPr lang="ru-RU" dirty="0"/>
              <a:t>, </a:t>
            </a:r>
            <a:r>
              <a:rPr lang="en-US" dirty="0"/>
              <a:t>XML-RPC </a:t>
            </a:r>
            <a:r>
              <a:rPr lang="ru-RU" dirty="0"/>
              <a:t>или </a:t>
            </a:r>
            <a:r>
              <a:rPr lang="en-US" dirty="0"/>
              <a:t>Kestrel) </a:t>
            </a:r>
            <a:r>
              <a:rPr lang="ru-RU" dirty="0"/>
              <a:t>и отправить.</a:t>
            </a:r>
          </a:p>
          <a:p>
            <a:pPr lvl="1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320FE4-675D-42D3-8AEB-51DD7E73E29C}"/>
              </a:ext>
            </a:extLst>
          </p:cNvPr>
          <p:cNvSpPr/>
          <p:nvPr/>
        </p:nvSpPr>
        <p:spPr>
          <a:xfrm>
            <a:off x="-3708919" y="340806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Как и в каком виде получаешь решение?</a:t>
            </a:r>
          </a:p>
          <a:p>
            <a:pPr marL="342900" indent="-342900">
              <a:buAutoNum type="arabicParenR"/>
            </a:pPr>
            <a:r>
              <a:rPr lang="ru-RU" dirty="0"/>
              <a:t>Какие ограничения на размер задачи и время решения?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09160"/>
          </a:xfrm>
        </p:spPr>
        <p:txBody>
          <a:bodyPr/>
          <a:lstStyle/>
          <a:p>
            <a:r>
              <a:rPr lang="ru-RU" dirty="0"/>
              <a:t>Запускает </a:t>
            </a:r>
            <a:r>
              <a:rPr lang="en-US" dirty="0"/>
              <a:t>XML-RPC </a:t>
            </a:r>
            <a:r>
              <a:rPr lang="ru-RU" dirty="0"/>
              <a:t>сервер, который может быть отвечать на запросы клиента, написанного на разных языках, включая </a:t>
            </a:r>
            <a:r>
              <a:rPr lang="en-US" dirty="0"/>
              <a:t>C, C++, Python, Java </a:t>
            </a:r>
            <a:r>
              <a:rPr lang="ru-RU" dirty="0"/>
              <a:t>и другие.</a:t>
            </a:r>
          </a:p>
          <a:p>
            <a:r>
              <a:rPr lang="ru-RU" dirty="0"/>
              <a:t>Все запросы должны быть в </a:t>
            </a:r>
            <a:r>
              <a:rPr lang="en-US" dirty="0"/>
              <a:t>XML </a:t>
            </a:r>
            <a:r>
              <a:rPr lang="ru-RU" dirty="0"/>
              <a:t>формате, предусмотренным выбранным </a:t>
            </a:r>
            <a:r>
              <a:rPr lang="en-US" dirty="0"/>
              <a:t>solver’</a:t>
            </a:r>
            <a:r>
              <a:rPr lang="ru-RU" dirty="0" err="1"/>
              <a:t>ом</a:t>
            </a:r>
            <a:r>
              <a:rPr lang="ru-RU" dirty="0"/>
              <a:t>.</a:t>
            </a:r>
          </a:p>
          <a:p>
            <a:r>
              <a:rPr lang="en-US" dirty="0"/>
              <a:t>NEOS</a:t>
            </a:r>
            <a:r>
              <a:rPr lang="ru-RU" dirty="0"/>
              <a:t> сам предоставляет клиенты, написанные на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Java.</a:t>
            </a:r>
            <a:endParaRPr lang="ru-RU" dirty="0"/>
          </a:p>
          <a:p>
            <a:r>
              <a:rPr lang="ru-RU" dirty="0" err="1"/>
              <a:t>Гайд</a:t>
            </a:r>
            <a:r>
              <a:rPr lang="ru-RU" dirty="0"/>
              <a:t> тут (</a:t>
            </a:r>
            <a:r>
              <a:rPr lang="en-US" dirty="0">
                <a:hlinkClick r:id="rId2"/>
              </a:rPr>
              <a:t>https://neos-guide.org/content/NEOS-API</a:t>
            </a:r>
            <a:r>
              <a:rPr lang="ru-RU" dirty="0"/>
              <a:t>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</a:t>
            </a:r>
            <a:r>
              <a:rPr lang="ru-RU" dirty="0" err="1"/>
              <a:t>фичи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NEOS’</a:t>
            </a:r>
            <a:r>
              <a:rPr lang="ru-RU" dirty="0"/>
              <a:t>е описаны многие виды оптимизационных задач, а так же алгоритмы их решения.</a:t>
            </a:r>
          </a:p>
          <a:p>
            <a:r>
              <a:rPr lang="ru-RU" dirty="0"/>
              <a:t>Для каждого оптимизатора, есть набор тестовых данных.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</a:t>
            </a:r>
            <a:r>
              <a:rPr lang="ru-RU" dirty="0" err="1"/>
              <a:t>онлайн-платформы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TryAMPL</a:t>
            </a:r>
            <a:r>
              <a:rPr lang="en-US" dirty="0"/>
              <a:t> – </a:t>
            </a:r>
            <a:r>
              <a:rPr lang="ru-RU" dirty="0"/>
              <a:t>неплохая платформа, с меньшим набором оптимизаторов и только с </a:t>
            </a:r>
            <a:r>
              <a:rPr lang="en-US" dirty="0"/>
              <a:t>AMPL input </a:t>
            </a:r>
            <a:r>
              <a:rPr lang="ru-RU" dirty="0"/>
              <a:t>форматом.(</a:t>
            </a:r>
            <a:r>
              <a:rPr lang="en-US" dirty="0">
                <a:hlinkClick r:id="rId2"/>
              </a:rPr>
              <a:t>http://ampl.com/try-ampl/start/</a:t>
            </a:r>
            <a:r>
              <a:rPr lang="ru-RU" dirty="0"/>
              <a:t>)</a:t>
            </a:r>
          </a:p>
          <a:p>
            <a:r>
              <a:rPr lang="en-US" dirty="0" err="1"/>
              <a:t>NumaWWW</a:t>
            </a:r>
            <a:r>
              <a:rPr lang="en-US" dirty="0"/>
              <a:t> – </a:t>
            </a:r>
            <a:r>
              <a:rPr lang="ru-RU" dirty="0"/>
              <a:t>тоже неплохая платформа, но интересна тем, что предоставлена обширная математическая справка к каждому способу оптимизации (</a:t>
            </a:r>
            <a:r>
              <a:rPr lang="en-US" dirty="0">
                <a:hlinkClick r:id="rId3"/>
              </a:rPr>
              <a:t>http://numawww.mathematik.tu-darmstadt.de/</a:t>
            </a:r>
            <a:r>
              <a:rPr lang="ru-RU" dirty="0"/>
              <a:t>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626</Words>
  <Application>Microsoft Office PowerPoint</Application>
  <PresentationFormat>Экран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Онлайн-платформы</vt:lpstr>
      <vt:lpstr>Преимущества</vt:lpstr>
      <vt:lpstr>Недостатки</vt:lpstr>
      <vt:lpstr>NEOS Server</vt:lpstr>
      <vt:lpstr>Текущий статус</vt:lpstr>
      <vt:lpstr>Использование</vt:lpstr>
      <vt:lpstr>API</vt:lpstr>
      <vt:lpstr>Дополнительные фичи</vt:lpstr>
      <vt:lpstr>Другие онлайн-платформы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Онлайн-платформы</dc:title>
  <dc:creator>Daniil</dc:creator>
  <cp:lastModifiedBy>Федин Геннадий Геннадьевич</cp:lastModifiedBy>
  <cp:revision>42</cp:revision>
  <dcterms:created xsi:type="dcterms:W3CDTF">2017-11-20T20:09:23Z</dcterms:created>
  <dcterms:modified xsi:type="dcterms:W3CDTF">2017-11-21T19:11:44Z</dcterms:modified>
</cp:coreProperties>
</file>