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3fcfeabe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e3fcfeabee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3fcfeabe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e3fcfeabee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3fcfeabee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e3fcfeabee_2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3fcfeabee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e3fcfeabee_2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3fcfeabee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e3fcfeabee_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3fcfeabee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e3fcfeabee_2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3fcfeabe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e3fcfeabee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3fcfeabe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e3fcfeabee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2d1cdd92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e2d1cdd92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2d1cdd92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e2d1cdd923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2d1cdd9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e2d1cdd92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2d1cdd92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e2d1cdd923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3fcfeab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e3fcfeabe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3fcfeab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e3fcfeabe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3fcfeab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e3fcfeabe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3fcfeabe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e3fcfeabee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/>
        </p:nvSpPr>
        <p:spPr>
          <a:xfrm>
            <a:off x="2418525" y="3081125"/>
            <a:ext cx="9541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</a:rPr>
              <a:t>PRACTICA N° 01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2484800" y="4004525"/>
            <a:ext cx="513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</a:rPr>
              <a:t>LABORATORIO DE SISTEMA DIGITALES II </a:t>
            </a:r>
            <a:endParaRPr sz="1900">
              <a:solidFill>
                <a:schemeClr val="lt2"/>
              </a:solidFill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7619900" y="5052400"/>
            <a:ext cx="44064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Integrantes: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Raul Saavedra   CIV 25.965.027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Daniel Useche    CIV 26.686.443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Grupo N°		   06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37" name="Google Shape;237;p1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Arial"/>
                <a:ea typeface="Arial"/>
                <a:cs typeface="Arial"/>
                <a:sym typeface="Arial"/>
              </a:rPr>
              <a:t>Universidad Nacional Experimental del Táchira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7125" y="699075"/>
            <a:ext cx="1334175" cy="13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/>
        </p:nvSpPr>
        <p:spPr>
          <a:xfrm>
            <a:off x="1496200" y="777475"/>
            <a:ext cx="39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LABORATORIO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6140950" y="823675"/>
            <a:ext cx="1045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E599"/>
                </a:solidFill>
              </a:rPr>
              <a:t>Diagrama de flujo</a:t>
            </a:r>
            <a:endParaRPr b="1" sz="2400">
              <a:solidFill>
                <a:srgbClr val="FFE599"/>
              </a:solidFill>
            </a:endParaRPr>
          </a:p>
        </p:txBody>
      </p:sp>
      <p:pic>
        <p:nvPicPr>
          <p:cNvPr id="316" name="Google Shape;3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75" y="1742025"/>
            <a:ext cx="2724150" cy="4171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28"/>
          <p:cNvCxnSpPr>
            <a:stCxn id="316" idx="2"/>
            <a:endCxn id="318" idx="0"/>
          </p:cNvCxnSpPr>
          <p:nvPr/>
        </p:nvCxnSpPr>
        <p:spPr>
          <a:xfrm rot="-5400000">
            <a:off x="3665100" y="1304325"/>
            <a:ext cx="4101000" cy="5118300"/>
          </a:xfrm>
          <a:prstGeom prst="bentConnector5">
            <a:avLst>
              <a:gd fmla="val -5807" name="adj1"/>
              <a:gd fmla="val 41061" name="adj2"/>
              <a:gd fmla="val 105807" name="adj3"/>
            </a:avLst>
          </a:prstGeom>
          <a:noFill/>
          <a:ln cap="flat" cmpd="sng" w="76200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318" name="Google Shape;3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575" y="1812938"/>
            <a:ext cx="4554449" cy="4262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8"/>
          <p:cNvSpPr/>
          <p:nvPr/>
        </p:nvSpPr>
        <p:spPr>
          <a:xfrm>
            <a:off x="8042900" y="6152125"/>
            <a:ext cx="463800" cy="463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/>
          <p:nvPr/>
        </p:nvSpPr>
        <p:spPr>
          <a:xfrm>
            <a:off x="1496200" y="777475"/>
            <a:ext cx="39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LABORATORIO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325" name="Google Shape;325;p29"/>
          <p:cNvSpPr txBox="1"/>
          <p:nvPr/>
        </p:nvSpPr>
        <p:spPr>
          <a:xfrm>
            <a:off x="6140950" y="823675"/>
            <a:ext cx="1045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E599"/>
                </a:solidFill>
              </a:rPr>
              <a:t>Diagrama de flujo</a:t>
            </a:r>
            <a:endParaRPr b="1" sz="2400">
              <a:solidFill>
                <a:srgbClr val="FFE599"/>
              </a:solidFill>
            </a:endParaRPr>
          </a:p>
        </p:txBody>
      </p:sp>
      <p:pic>
        <p:nvPicPr>
          <p:cNvPr id="326" name="Google Shape;3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600" y="2851900"/>
            <a:ext cx="620077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9"/>
          <p:cNvSpPr/>
          <p:nvPr/>
        </p:nvSpPr>
        <p:spPr>
          <a:xfrm>
            <a:off x="5681875" y="1907547"/>
            <a:ext cx="554100" cy="55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cxnSp>
        <p:nvCxnSpPr>
          <p:cNvPr id="328" name="Google Shape;328;p29"/>
          <p:cNvCxnSpPr>
            <a:stCxn id="327" idx="4"/>
            <a:endCxn id="326" idx="0"/>
          </p:cNvCxnSpPr>
          <p:nvPr/>
        </p:nvCxnSpPr>
        <p:spPr>
          <a:xfrm flipH="1" rot="-5400000">
            <a:off x="5832325" y="2588247"/>
            <a:ext cx="390300" cy="1371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chemeClr val="l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 txBox="1"/>
          <p:nvPr/>
        </p:nvSpPr>
        <p:spPr>
          <a:xfrm>
            <a:off x="1496200" y="777475"/>
            <a:ext cx="39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LABORATORIO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6140950" y="823675"/>
            <a:ext cx="1045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E599"/>
                </a:solidFill>
              </a:rPr>
              <a:t>Diagrama de flujo</a:t>
            </a:r>
            <a:endParaRPr b="1" sz="2400">
              <a:solidFill>
                <a:srgbClr val="FFE599"/>
              </a:solidFill>
            </a:endParaRPr>
          </a:p>
        </p:txBody>
      </p:sp>
      <p:pic>
        <p:nvPicPr>
          <p:cNvPr id="335" name="Google Shape;3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988" y="1818425"/>
            <a:ext cx="4773025" cy="38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8437" y="1813013"/>
            <a:ext cx="4644425" cy="3863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30"/>
          <p:cNvCxnSpPr>
            <a:stCxn id="335" idx="2"/>
            <a:endCxn id="336" idx="0"/>
          </p:cNvCxnSpPr>
          <p:nvPr/>
        </p:nvCxnSpPr>
        <p:spPr>
          <a:xfrm rot="-5400000">
            <a:off x="4145650" y="1146925"/>
            <a:ext cx="3868800" cy="5201100"/>
          </a:xfrm>
          <a:prstGeom prst="bentConnector5">
            <a:avLst>
              <a:gd fmla="val -6155" name="adj1"/>
              <a:gd fmla="val 50619" name="adj2"/>
              <a:gd fmla="val 106157" name="adj3"/>
            </a:avLst>
          </a:prstGeom>
          <a:noFill/>
          <a:ln cap="flat" cmpd="sng" w="3810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/>
        </p:nvSpPr>
        <p:spPr>
          <a:xfrm>
            <a:off x="1496200" y="777475"/>
            <a:ext cx="39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LABORATORIO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343" name="Google Shape;343;p31"/>
          <p:cNvSpPr txBox="1"/>
          <p:nvPr/>
        </p:nvSpPr>
        <p:spPr>
          <a:xfrm>
            <a:off x="6140950" y="823675"/>
            <a:ext cx="1045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E599"/>
                </a:solidFill>
              </a:rPr>
              <a:t>Diagrama de flujo</a:t>
            </a:r>
            <a:endParaRPr b="1" sz="2400">
              <a:solidFill>
                <a:srgbClr val="FFE599"/>
              </a:solidFill>
            </a:endParaRPr>
          </a:p>
        </p:txBody>
      </p:sp>
      <p:pic>
        <p:nvPicPr>
          <p:cNvPr id="344" name="Google Shape;3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775" y="1377775"/>
            <a:ext cx="4058875" cy="538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/>
        </p:nvSpPr>
        <p:spPr>
          <a:xfrm>
            <a:off x="1496200" y="777475"/>
            <a:ext cx="39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LABORATORIO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6140950" y="823675"/>
            <a:ext cx="1045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E599"/>
                </a:solidFill>
              </a:rPr>
              <a:t>Diagrama de flujo</a:t>
            </a:r>
            <a:endParaRPr b="1" sz="2400">
              <a:solidFill>
                <a:srgbClr val="FFE599"/>
              </a:solidFill>
            </a:endParaRPr>
          </a:p>
        </p:txBody>
      </p:sp>
      <p:pic>
        <p:nvPicPr>
          <p:cNvPr id="351" name="Google Shape;3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268" y="1450888"/>
            <a:ext cx="3879465" cy="51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/>
        </p:nvSpPr>
        <p:spPr>
          <a:xfrm>
            <a:off x="1496200" y="777475"/>
            <a:ext cx="39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LABORATORIO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6140950" y="823675"/>
            <a:ext cx="1045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E599"/>
                </a:solidFill>
              </a:rPr>
              <a:t>Diagrama de flujo</a:t>
            </a:r>
            <a:endParaRPr b="1" sz="2400">
              <a:solidFill>
                <a:srgbClr val="FFE599"/>
              </a:solidFill>
            </a:endParaRPr>
          </a:p>
        </p:txBody>
      </p:sp>
      <p:pic>
        <p:nvPicPr>
          <p:cNvPr id="358" name="Google Shape;3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189" y="1497025"/>
            <a:ext cx="3619622" cy="517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/>
        </p:nvSpPr>
        <p:spPr>
          <a:xfrm>
            <a:off x="1496200" y="777475"/>
            <a:ext cx="39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LABORATORIO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6140950" y="823675"/>
            <a:ext cx="1045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E599"/>
                </a:solidFill>
              </a:rPr>
              <a:t>Diagrama de flujo</a:t>
            </a:r>
            <a:endParaRPr b="1" sz="2400">
              <a:solidFill>
                <a:srgbClr val="FFE599"/>
              </a:solidFill>
            </a:endParaRPr>
          </a:p>
        </p:txBody>
      </p:sp>
      <p:pic>
        <p:nvPicPr>
          <p:cNvPr id="365" name="Google Shape;3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00" y="1423975"/>
            <a:ext cx="6296404" cy="517542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4"/>
          <p:cNvSpPr/>
          <p:nvPr/>
        </p:nvSpPr>
        <p:spPr>
          <a:xfrm>
            <a:off x="4306925" y="6363300"/>
            <a:ext cx="367200" cy="36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5773750" y="6363300"/>
            <a:ext cx="367200" cy="36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368" name="Google Shape;368;p34"/>
          <p:cNvSpPr/>
          <p:nvPr/>
        </p:nvSpPr>
        <p:spPr>
          <a:xfrm>
            <a:off x="7030250" y="6363300"/>
            <a:ext cx="367200" cy="36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369" name="Google Shape;369;p34"/>
          <p:cNvSpPr/>
          <p:nvPr/>
        </p:nvSpPr>
        <p:spPr>
          <a:xfrm>
            <a:off x="8391900" y="6363300"/>
            <a:ext cx="367200" cy="36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/>
        </p:nvSpPr>
        <p:spPr>
          <a:xfrm>
            <a:off x="1496200" y="777475"/>
            <a:ext cx="39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LABORATORIO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375" name="Google Shape;375;p35"/>
          <p:cNvSpPr txBox="1"/>
          <p:nvPr/>
        </p:nvSpPr>
        <p:spPr>
          <a:xfrm>
            <a:off x="6140950" y="823675"/>
            <a:ext cx="1045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E599"/>
                </a:solidFill>
              </a:rPr>
              <a:t>Diagrama de flujo</a:t>
            </a:r>
            <a:endParaRPr b="1" sz="2400">
              <a:solidFill>
                <a:srgbClr val="FFE599"/>
              </a:solidFill>
            </a:endParaRPr>
          </a:p>
        </p:txBody>
      </p:sp>
      <p:pic>
        <p:nvPicPr>
          <p:cNvPr id="376" name="Google Shape;3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300" y="2073325"/>
            <a:ext cx="829627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5"/>
          <p:cNvSpPr/>
          <p:nvPr/>
        </p:nvSpPr>
        <p:spPr>
          <a:xfrm>
            <a:off x="4075025" y="1788950"/>
            <a:ext cx="367200" cy="36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>
            <a:off x="6033025" y="1788950"/>
            <a:ext cx="367200" cy="36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379" name="Google Shape;379;p35"/>
          <p:cNvSpPr/>
          <p:nvPr/>
        </p:nvSpPr>
        <p:spPr>
          <a:xfrm>
            <a:off x="7643200" y="1788950"/>
            <a:ext cx="367200" cy="36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380" name="Google Shape;380;p35"/>
          <p:cNvSpPr/>
          <p:nvPr/>
        </p:nvSpPr>
        <p:spPr>
          <a:xfrm>
            <a:off x="9418975" y="1788950"/>
            <a:ext cx="367200" cy="36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/>
        </p:nvSpPr>
        <p:spPr>
          <a:xfrm>
            <a:off x="1496200" y="777475"/>
            <a:ext cx="356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PRESENTACIÓN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1141400" y="1760125"/>
            <a:ext cx="252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E599"/>
                </a:solidFill>
              </a:rPr>
              <a:t>Raul Saavedra</a:t>
            </a:r>
            <a:endParaRPr b="1" sz="2400">
              <a:solidFill>
                <a:srgbClr val="FFE599"/>
              </a:solidFill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6172200" y="17601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E599"/>
                </a:solidFill>
              </a:rPr>
              <a:t>Daniel Useche</a:t>
            </a:r>
            <a:endParaRPr b="1" sz="2400">
              <a:solidFill>
                <a:srgbClr val="FFE599"/>
              </a:solidFill>
            </a:endParaRPr>
          </a:p>
        </p:txBody>
      </p:sp>
      <p:sp>
        <p:nvSpPr>
          <p:cNvPr id="246" name="Google Shape;246;p20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6075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50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Configuración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 de Puertos de acuerdo a su posición de memoria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Funcionamiento del LCD y sus funciones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Simulación condiciones idle y accepted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Configuración de Puertos de acuerdo a directivas CCS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Funcionamiento del Teclado y sus funciones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Simulación condiciones rejected y config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/>
        </p:nvSpPr>
        <p:spPr>
          <a:xfrm>
            <a:off x="1496200" y="777475"/>
            <a:ext cx="39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PRELABORATORIO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938775" y="1760125"/>
            <a:ext cx="1064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Char char="●"/>
            </a:pPr>
            <a:r>
              <a:rPr b="1" lang="en-US" sz="2400">
                <a:solidFill>
                  <a:srgbClr val="FFE599"/>
                </a:solidFill>
              </a:rPr>
              <a:t>Configuración de puertos de acuerdo a su posición de memoria</a:t>
            </a:r>
            <a:r>
              <a:rPr b="1" lang="en-US" sz="2400">
                <a:solidFill>
                  <a:srgbClr val="FFE599"/>
                </a:solidFill>
              </a:rPr>
              <a:t>:</a:t>
            </a:r>
            <a:endParaRPr b="1" sz="2400">
              <a:solidFill>
                <a:srgbClr val="FFE599"/>
              </a:solidFill>
            </a:endParaRPr>
          </a:p>
        </p:txBody>
      </p:sp>
      <p:sp>
        <p:nvSpPr>
          <p:cNvPr id="254" name="Google Shape;254;p21"/>
          <p:cNvSpPr txBox="1"/>
          <p:nvPr>
            <p:ph idx="1" type="body"/>
          </p:nvPr>
        </p:nvSpPr>
        <p:spPr>
          <a:xfrm>
            <a:off x="1829325" y="4313425"/>
            <a:ext cx="1993200" cy="144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Registros de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modo de trabajo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 txBox="1"/>
          <p:nvPr>
            <p:ph idx="2" type="body"/>
          </p:nvPr>
        </p:nvSpPr>
        <p:spPr>
          <a:xfrm>
            <a:off x="6579325" y="2650375"/>
            <a:ext cx="4379700" cy="203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128"/>
              <a:buFont typeface="Arial"/>
              <a:buNone/>
            </a:pPr>
            <a:r>
              <a:rPr lang="en-US" sz="3044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#byte</a:t>
            </a:r>
            <a:r>
              <a:rPr lang="en-US" sz="3044">
                <a:solidFill>
                  <a:srgbClr val="004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44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TRISA</a:t>
            </a:r>
            <a:r>
              <a:rPr lang="en-US" sz="3044">
                <a:solidFill>
                  <a:srgbClr val="004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44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3044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0xF92</a:t>
            </a:r>
            <a:endParaRPr sz="3044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4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#byte</a:t>
            </a:r>
            <a:r>
              <a:rPr lang="en-US" sz="3044">
                <a:solidFill>
                  <a:srgbClr val="004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44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PORTA</a:t>
            </a:r>
            <a:r>
              <a:rPr lang="en-US" sz="3044">
                <a:solidFill>
                  <a:srgbClr val="004A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44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3044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0xF80</a:t>
            </a:r>
            <a:endParaRPr sz="3044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4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TRISA = </a:t>
            </a:r>
            <a:r>
              <a:rPr lang="en-US" sz="3044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0xFF</a:t>
            </a:r>
            <a:r>
              <a:rPr lang="en-US" sz="3044">
                <a:solidFill>
                  <a:srgbClr val="8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endParaRPr sz="3044">
              <a:solidFill>
                <a:srgbClr val="8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4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PORTB = </a:t>
            </a:r>
            <a:r>
              <a:rPr lang="en-US" sz="3044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0x1A</a:t>
            </a:r>
            <a:r>
              <a:rPr lang="en-US" sz="3044">
                <a:solidFill>
                  <a:srgbClr val="8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3044">
              <a:solidFill>
                <a:srgbClr val="8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008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337" y="2666700"/>
            <a:ext cx="1776575" cy="14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338" y="2650383"/>
            <a:ext cx="1776575" cy="148260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1"/>
          <p:cNvSpPr txBox="1"/>
          <p:nvPr>
            <p:ph idx="1" type="body"/>
          </p:nvPr>
        </p:nvSpPr>
        <p:spPr>
          <a:xfrm>
            <a:off x="4059025" y="4313425"/>
            <a:ext cx="1993200" cy="144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Registros de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lectura o escritura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 txBox="1"/>
          <p:nvPr>
            <p:ph idx="1" type="body"/>
          </p:nvPr>
        </p:nvSpPr>
        <p:spPr>
          <a:xfrm>
            <a:off x="6579325" y="4313425"/>
            <a:ext cx="1993200" cy="10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Ejemplos de uso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/>
        </p:nvSpPr>
        <p:spPr>
          <a:xfrm>
            <a:off x="1496200" y="777475"/>
            <a:ext cx="39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PRELABORATORIO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938775" y="1760125"/>
            <a:ext cx="1045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Char char="●"/>
            </a:pPr>
            <a:r>
              <a:rPr b="1" lang="en-US" sz="2400">
                <a:solidFill>
                  <a:srgbClr val="FFE599"/>
                </a:solidFill>
              </a:rPr>
              <a:t>Configuración de puertos de acuerdo a directivas de compilador:</a:t>
            </a:r>
            <a:endParaRPr b="1" sz="2400">
              <a:solidFill>
                <a:srgbClr val="FFE599"/>
              </a:solidFill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1035300" y="2314225"/>
            <a:ext cx="101214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-US" sz="2000">
                <a:solidFill>
                  <a:schemeClr val="lt1"/>
                </a:solidFill>
              </a:rPr>
              <a:t>set_tris_x(valor): Configura como entrada o salida dependiendo de la variable valor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-US" sz="2000">
                <a:solidFill>
                  <a:schemeClr val="lt1"/>
                </a:solidFill>
              </a:rPr>
              <a:t>output_x(valor):  Carga la variable valor en el registro del puerto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-US" sz="2000">
                <a:solidFill>
                  <a:schemeClr val="lt1"/>
                </a:solidFill>
              </a:rPr>
              <a:t>input_x(): Se obtiene el valor actual del puerto x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-US" sz="2000">
                <a:solidFill>
                  <a:schemeClr val="lt1"/>
                </a:solidFill>
              </a:rPr>
              <a:t>port_b_pullups(variable_bool: Habilita o deshabilita las resistencias pull-up del puerto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-US" sz="2000">
                <a:solidFill>
                  <a:schemeClr val="lt1"/>
                </a:solidFill>
              </a:rPr>
              <a:t>get_tris_x(): Se obtiene el valor actual del registro TRISX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-US" sz="2000">
                <a:solidFill>
                  <a:schemeClr val="lt1"/>
                </a:solidFill>
              </a:rPr>
              <a:t>input_change_x( ) : Lee el estado del pin y lo compara con la última vez que fue leído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/>
        </p:nvSpPr>
        <p:spPr>
          <a:xfrm>
            <a:off x="1496200" y="777475"/>
            <a:ext cx="39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PRELABORATORIO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938775" y="1760125"/>
            <a:ext cx="1045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Char char="●"/>
            </a:pPr>
            <a:r>
              <a:rPr b="1" lang="en-US" sz="2400">
                <a:solidFill>
                  <a:srgbClr val="FFE599"/>
                </a:solidFill>
              </a:rPr>
              <a:t>Funcionamiento del LCD Gráfico 128x64 KS0108</a:t>
            </a:r>
            <a:endParaRPr b="1" sz="2400">
              <a:solidFill>
                <a:srgbClr val="FFE599"/>
              </a:solidFill>
            </a:endParaRPr>
          </a:p>
        </p:txBody>
      </p:sp>
      <p:pic>
        <p:nvPicPr>
          <p:cNvPr id="273" name="Google Shape;273;p23"/>
          <p:cNvPicPr preferRelativeResize="0"/>
          <p:nvPr/>
        </p:nvPicPr>
        <p:blipFill rotWithShape="1">
          <a:blip r:embed="rId3">
            <a:alphaModFix/>
          </a:blip>
          <a:srcRect b="4984" l="11790" r="11897" t="4550"/>
          <a:stretch/>
        </p:blipFill>
        <p:spPr>
          <a:xfrm>
            <a:off x="2169537" y="2436787"/>
            <a:ext cx="3544975" cy="26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0112" y="2314225"/>
            <a:ext cx="2850486" cy="42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925" y="5403550"/>
            <a:ext cx="5632175" cy="3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/>
        </p:nvSpPr>
        <p:spPr>
          <a:xfrm>
            <a:off x="1496200" y="777475"/>
            <a:ext cx="39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PRELABORATORIO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938775" y="1760125"/>
            <a:ext cx="1045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Char char="●"/>
            </a:pPr>
            <a:r>
              <a:rPr b="1" lang="en-US" sz="2400">
                <a:solidFill>
                  <a:srgbClr val="FFE599"/>
                </a:solidFill>
              </a:rPr>
              <a:t>Funciones de CSS para el manejo de la pantalla</a:t>
            </a:r>
            <a:r>
              <a:rPr b="1" lang="en-US" sz="2400">
                <a:solidFill>
                  <a:srgbClr val="FFE599"/>
                </a:solidFill>
              </a:rPr>
              <a:t>:</a:t>
            </a:r>
            <a:endParaRPr b="1" sz="2400">
              <a:solidFill>
                <a:srgbClr val="FFE599"/>
              </a:solidFill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1035300" y="2314225"/>
            <a:ext cx="108255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-US" sz="2100">
                <a:solidFill>
                  <a:schemeClr val="lt1"/>
                </a:solidFill>
              </a:rPr>
              <a:t>glcd_init(modo): Inicializa la pantalla                                                                            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-US" sz="2100">
                <a:solidFill>
                  <a:schemeClr val="lt1"/>
                </a:solidFill>
              </a:rPr>
              <a:t>glcd_pixel(x,y,color): Dibuja un pixel dada las coordenadas  x, y                                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-US" sz="2100">
                <a:solidFill>
                  <a:schemeClr val="lt1"/>
                </a:solidFill>
              </a:rPr>
              <a:t>glcd_fillScreen(color): Llena la pantalla de bits 0 o 1 dependiendo del color                                                                        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-US" sz="2100">
                <a:solidFill>
                  <a:schemeClr val="lt1"/>
                </a:solidFill>
              </a:rPr>
              <a:t>glcd_update(): Actualiza la pantalla                                                                                                     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-US" sz="2100">
                <a:solidFill>
                  <a:schemeClr val="lt1"/>
                </a:solidFill>
              </a:rPr>
              <a:t>glcd_line(x1, y1, x2, y2, color): Dibuja la </a:t>
            </a:r>
            <a:r>
              <a:rPr b="1" lang="en-US" sz="2100">
                <a:solidFill>
                  <a:schemeClr val="lt1"/>
                </a:solidFill>
              </a:rPr>
              <a:t>línea</a:t>
            </a:r>
            <a:r>
              <a:rPr b="1" lang="en-US" sz="2100">
                <a:solidFill>
                  <a:schemeClr val="lt1"/>
                </a:solidFill>
              </a:rPr>
              <a:t> en la pantalla                                                                                               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-US" sz="2100">
                <a:solidFill>
                  <a:schemeClr val="lt1"/>
                </a:solidFill>
              </a:rPr>
              <a:t>glcd_rect(x1, y1, x2, y2, fill, color): Dibuja un </a:t>
            </a:r>
            <a:r>
              <a:rPr b="1" lang="en-US" sz="2100">
                <a:solidFill>
                  <a:schemeClr val="lt1"/>
                </a:solidFill>
              </a:rPr>
              <a:t>rectángulo</a:t>
            </a:r>
            <a:r>
              <a:rPr b="1" lang="en-US" sz="2100">
                <a:solidFill>
                  <a:schemeClr val="lt1"/>
                </a:solidFill>
              </a:rPr>
              <a:t>                    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-US" sz="2100">
                <a:solidFill>
                  <a:schemeClr val="lt1"/>
                </a:solidFill>
              </a:rPr>
              <a:t>glcd_bar(x1, y1, x2, y2, anchura, color): Dibuja una barra                                                                                                       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-US" sz="2100">
                <a:solidFill>
                  <a:schemeClr val="lt1"/>
                </a:solidFill>
              </a:rPr>
              <a:t>glcd_circle(x, y, radio, relleno, color): Dibuja un </a:t>
            </a:r>
            <a:r>
              <a:rPr b="1" lang="en-US" sz="2100">
                <a:solidFill>
                  <a:schemeClr val="lt1"/>
                </a:solidFill>
              </a:rPr>
              <a:t>círculo</a:t>
            </a:r>
            <a:r>
              <a:rPr b="1" lang="en-US" sz="2100">
                <a:solidFill>
                  <a:schemeClr val="lt1"/>
                </a:solidFill>
              </a:rPr>
              <a:t>                                                                     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-US" sz="2100">
                <a:solidFill>
                  <a:schemeClr val="lt1"/>
                </a:solidFill>
              </a:rPr>
              <a:t>glcd_text57(x, y, textptr, size, color): Escribe el texto en las coordenadas x, y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/>
        </p:nvSpPr>
        <p:spPr>
          <a:xfrm>
            <a:off x="1496200" y="777475"/>
            <a:ext cx="39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PRELABORATORIO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938775" y="1760125"/>
            <a:ext cx="1045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Char char="●"/>
            </a:pPr>
            <a:r>
              <a:rPr b="1" lang="en-US" sz="2400">
                <a:solidFill>
                  <a:srgbClr val="FFE599"/>
                </a:solidFill>
              </a:rPr>
              <a:t>Funcionamiento y funciones de CSS de teclado 4x4</a:t>
            </a:r>
            <a:endParaRPr b="1" sz="2400">
              <a:solidFill>
                <a:srgbClr val="FFE599"/>
              </a:solidFill>
            </a:endParaRPr>
          </a:p>
        </p:txBody>
      </p:sp>
      <p:pic>
        <p:nvPicPr>
          <p:cNvPr id="289" name="Google Shape;289;p25"/>
          <p:cNvPicPr preferRelativeResize="0"/>
          <p:nvPr/>
        </p:nvPicPr>
        <p:blipFill rotWithShape="1">
          <a:blip r:embed="rId3">
            <a:alphaModFix/>
          </a:blip>
          <a:srcRect b="0" l="37679" r="0" t="0"/>
          <a:stretch/>
        </p:blipFill>
        <p:spPr>
          <a:xfrm>
            <a:off x="3387783" y="2421775"/>
            <a:ext cx="326492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5"/>
          <p:cNvSpPr txBox="1"/>
          <p:nvPr/>
        </p:nvSpPr>
        <p:spPr>
          <a:xfrm>
            <a:off x="6758600" y="2690250"/>
            <a:ext cx="52842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-US" sz="2100">
                <a:solidFill>
                  <a:schemeClr val="lt1"/>
                </a:solidFill>
              </a:rPr>
              <a:t>kbd_init(): Inicializa el teclado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-US" sz="2100">
                <a:solidFill>
                  <a:schemeClr val="lt1"/>
                </a:solidFill>
              </a:rPr>
              <a:t>kbd_getchar(): Retorna el caracter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</a:rPr>
              <a:t>	pulsado, si se ha pulsado alguno, si 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7225775" y="41449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no retorna 0x00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292" name="Google Shape;2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575" y="2421775"/>
            <a:ext cx="2413300" cy="24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775" y="5091550"/>
            <a:ext cx="5651392" cy="13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/>
        </p:nvSpPr>
        <p:spPr>
          <a:xfrm>
            <a:off x="1496200" y="777475"/>
            <a:ext cx="39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LABORATORIO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938775" y="1760125"/>
            <a:ext cx="1045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Char char="●"/>
            </a:pPr>
            <a:r>
              <a:rPr b="1" lang="en-US" sz="2400">
                <a:solidFill>
                  <a:srgbClr val="FFE599"/>
                </a:solidFill>
              </a:rPr>
              <a:t>Configuración de puertos</a:t>
            </a:r>
            <a:r>
              <a:rPr b="1" lang="en-US" sz="2400">
                <a:solidFill>
                  <a:srgbClr val="FFE599"/>
                </a:solidFill>
              </a:rPr>
              <a:t>:</a:t>
            </a:r>
            <a:endParaRPr b="1" sz="2400">
              <a:solidFill>
                <a:srgbClr val="FFE599"/>
              </a:solidFill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1035300" y="2314225"/>
            <a:ext cx="10825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-US" sz="2100">
                <a:solidFill>
                  <a:schemeClr val="lt1"/>
                </a:solidFill>
              </a:rPr>
              <a:t>Se configura el puerto D como salida de datos hacia la pantalla</a:t>
            </a:r>
            <a:r>
              <a:rPr b="1" lang="en-US" sz="2100">
                <a:solidFill>
                  <a:schemeClr val="lt1"/>
                </a:solidFill>
              </a:rPr>
              <a:t>                                                               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-US" sz="2100">
                <a:solidFill>
                  <a:schemeClr val="lt1"/>
                </a:solidFill>
              </a:rPr>
              <a:t>Se configura el puerto C como bits de configuración para la pantalla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-US" sz="2100">
                <a:solidFill>
                  <a:schemeClr val="lt1"/>
                </a:solidFill>
              </a:rPr>
              <a:t>Se configura el puerto B como entrada para el teclado 4x4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-US" sz="2100">
                <a:solidFill>
                  <a:schemeClr val="lt1"/>
                </a:solidFill>
              </a:rPr>
              <a:t>Se configura el pin A0 del puerto A como salida para el buzzer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-US" sz="2100">
                <a:solidFill>
                  <a:schemeClr val="lt1"/>
                </a:solidFill>
              </a:rPr>
              <a:t>Se configura el pin E0-E1 del puerto E como salidas para mostrar los estados (aceptado o alarma).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-US" sz="2100">
                <a:solidFill>
                  <a:schemeClr val="lt1"/>
                </a:solidFill>
              </a:rPr>
              <a:t>Se configura el pin E2 del puerto E como entrada del interruptor de emergencia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/>
        </p:nvSpPr>
        <p:spPr>
          <a:xfrm>
            <a:off x="1496200" y="777475"/>
            <a:ext cx="396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LABORATORIO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938775" y="1760125"/>
            <a:ext cx="1045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2400"/>
              <a:buChar char="●"/>
            </a:pPr>
            <a:r>
              <a:rPr b="1" lang="en-US" sz="2400">
                <a:solidFill>
                  <a:srgbClr val="FFE599"/>
                </a:solidFill>
              </a:rPr>
              <a:t>Diagrama esquematico</a:t>
            </a:r>
            <a:endParaRPr b="1" sz="2400">
              <a:solidFill>
                <a:srgbClr val="FFE599"/>
              </a:solidFill>
            </a:endParaRPr>
          </a:p>
        </p:txBody>
      </p:sp>
      <p:pic>
        <p:nvPicPr>
          <p:cNvPr id="307" name="Google Shape;3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994" y="2314225"/>
            <a:ext cx="2327423" cy="42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188" y="2314225"/>
            <a:ext cx="3527921" cy="42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7317" y="2314225"/>
            <a:ext cx="10858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