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16" r:id="rId3"/>
    <p:sldId id="326" r:id="rId4"/>
    <p:sldId id="315" r:id="rId5"/>
    <p:sldId id="324" r:id="rId6"/>
    <p:sldId id="313" r:id="rId7"/>
    <p:sldId id="319" r:id="rId8"/>
    <p:sldId id="345" r:id="rId9"/>
    <p:sldId id="314" r:id="rId10"/>
    <p:sldId id="318" r:id="rId11"/>
    <p:sldId id="311" r:id="rId12"/>
    <p:sldId id="317" r:id="rId13"/>
    <p:sldId id="336" r:id="rId14"/>
    <p:sldId id="337" r:id="rId15"/>
    <p:sldId id="344" r:id="rId16"/>
    <p:sldId id="346" r:id="rId17"/>
    <p:sldId id="338" r:id="rId18"/>
    <p:sldId id="339" r:id="rId19"/>
    <p:sldId id="340" r:id="rId20"/>
    <p:sldId id="327" r:id="rId21"/>
    <p:sldId id="328" r:id="rId22"/>
    <p:sldId id="333" r:id="rId23"/>
    <p:sldId id="329" r:id="rId24"/>
    <p:sldId id="331" r:id="rId25"/>
    <p:sldId id="332" r:id="rId26"/>
    <p:sldId id="330" r:id="rId27"/>
    <p:sldId id="342" r:id="rId28"/>
    <p:sldId id="343" r:id="rId29"/>
    <p:sldId id="335" r:id="rId30"/>
    <p:sldId id="321" r:id="rId31"/>
    <p:sldId id="34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3.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tag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plugin-objec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hq.com/install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db-less-and-declarative-confi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https://docs.microsoft.com/en-us/aspnet/core/tutorials/web-api-help-pages-using-swagger?view=aspnetcore-3.1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https://docs.konghq.com/1.4.x/admin-api/#tags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https://docs.konghq.com/1.4.x/admin-api/#plugin-object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When adding a Plugin Configuration to a Service, every request made by a client to that Service will run said Plugin. If a Plugin needs to be tuned to different values for some specific Consumers, you can do so by creating a separate plugin instance that specifies both the Service and the Consumer, through the service and consumer fields.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https://docs.konghq.com/1.4.x/admin-api/#health-routes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Facade</a:t>
            </a:r>
            <a:r>
              <a:rPr lang="de-AT" baseline="0" dirty="0" smtClean="0"/>
              <a:t> Pattern</a:t>
            </a:r>
          </a:p>
          <a:p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Microservices</a:t>
            </a:r>
            <a:endParaRPr lang="de-AT" baseline="0" dirty="0" smtClean="0"/>
          </a:p>
          <a:p>
            <a:r>
              <a:rPr lang="de-AT" baseline="0" dirty="0" smtClean="0"/>
              <a:t>Eher nicht ESB oder Workflow Tool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https://konghq.com/install/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Linux </a:t>
            </a:r>
            <a:r>
              <a:rPr lang="de-AT" dirty="0" err="1" smtClean="0"/>
              <a:t>Distributions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Docker</a:t>
            </a:r>
          </a:p>
          <a:p>
            <a:pPr marL="171450" indent="-171450">
              <a:buFontTx/>
              <a:buChar char="-"/>
            </a:pPr>
            <a:r>
              <a:rPr lang="de-AT" dirty="0" err="1" smtClean="0"/>
              <a:t>Kubernetes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Azure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AWS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GCP</a:t>
            </a:r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https://docs.konghq.com/1.4.x/clustering/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Link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Archi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smtClean="0"/>
              <a:t>Simple</a:t>
            </a:r>
          </a:p>
          <a:p>
            <a:pPr marL="171450" indent="-171450">
              <a:buFontTx/>
              <a:buChar char="-"/>
            </a:pPr>
            <a:r>
              <a:rPr lang="de-AT" dirty="0" smtClean="0"/>
              <a:t>VERBUND OpenShift </a:t>
            </a:r>
            <a:r>
              <a:rPr lang="de-AT" dirty="0" err="1" smtClean="0"/>
              <a:t>Deployment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https://docs.konghq.com/1.4.x/db-less-and-declarative-config/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>
                <a:hlinkClick r:id="rId3"/>
              </a:rPr>
              <a:t>https://docs.konghq.com/1.4.x/admin-api/#service-object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>
                <a:hlinkClick r:id="rId3"/>
              </a:rPr>
              <a:t>https://docs.konghq.com/1.4.x/admin-api/#route-object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2019-12-10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platforms/overambitious-api-gatewa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konghq.com/inst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cluster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archimatetool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konghq.com/1.4.x/db-less-and-declarative-config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service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route-ob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konghq.com/1.4.x/admin-api/#tag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consumer-ob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1.4.x/admin-api/#health-rou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threemammals.com/ocelot" TargetMode="External"/><Relationship Id="rId7" Type="http://schemas.openxmlformats.org/officeDocument/2006/relationships/hyperlink" Target="https://linkerd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envoyproxy.io/" TargetMode="External"/><Relationship Id="rId4" Type="http://schemas.openxmlformats.org/officeDocument/2006/relationships/hyperlink" Target="https://consul.io/" TargetMode="External"/><Relationship Id="rId9" Type="http://schemas.openxmlformats.org/officeDocument/2006/relationships/hyperlink" Target="https://www.thoughtworks.com/radar/techniques/service-me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spnet/core/tutorials/web-api-help-pages-using-swagger?view=aspnetcore-3.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danielwagn3r/apimgmt-workshop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4"/>
            <a:ext cx="9144000" cy="2387600"/>
          </a:xfrm>
        </p:spPr>
        <p:txBody>
          <a:bodyPr/>
          <a:lstStyle/>
          <a:p>
            <a:r>
              <a:rPr lang="en-US" b="1" dirty="0"/>
              <a:t>API </a:t>
            </a:r>
            <a:r>
              <a:rPr lang="en-US" b="1" dirty="0" smtClean="0"/>
              <a:t>Gateway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474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Why and How by Example with Kong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49" y="3777620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6096000" y="4959411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6441383" y="5380035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3"/>
              </a:rPr>
              <a:t>daniel_wagn3r</a:t>
            </a:r>
            <a:endParaRPr lang="en-US" sz="2000" dirty="0"/>
          </a:p>
        </p:txBody>
      </p:sp>
      <p:pic>
        <p:nvPicPr>
          <p:cNvPr id="12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3" y="4414650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93" y="5481770"/>
            <a:ext cx="241396" cy="1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cs typeface="Calibri Light"/>
              </a:rPr>
              <a:t>Limits and Anti-Pattern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Business Smart in Middle </a:t>
            </a:r>
            <a:r>
              <a:rPr lang="en-US" dirty="0" smtClean="0">
                <a:cs typeface="Calibri"/>
              </a:rPr>
              <a:t>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use facade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 programming in </a:t>
            </a:r>
            <a:r>
              <a:rPr lang="en-US" dirty="0" smtClean="0">
                <a:cs typeface="Calibri"/>
              </a:rPr>
              <a:t>unsuitable environments</a:t>
            </a:r>
          </a:p>
          <a:p>
            <a:pPr marL="0" indent="0">
              <a:buNone/>
            </a:pPr>
            <a:r>
              <a:rPr lang="en-US" dirty="0" smtClean="0">
                <a:cs typeface="Calibri"/>
                <a:sym typeface="Wingdings" panose="05000000000000000000" pitchFamily="2" charset="2"/>
              </a:rPr>
              <a:t>	use micro services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4"/>
              </a:rPr>
              <a:t>https://www.thoughtworks.com/radar/platforms/overambitious-api-gateways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Excursus</a:t>
            </a:r>
            <a:r>
              <a:rPr lang="de-AT" dirty="0"/>
              <a:t> :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API Management?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Monetarization</a:t>
            </a:r>
          </a:p>
          <a:p>
            <a:r>
              <a:rPr lang="en-US" dirty="0" smtClean="0"/>
              <a:t>Third </a:t>
            </a:r>
            <a:r>
              <a:rPr lang="en-US" dirty="0"/>
              <a:t>party engagement</a:t>
            </a:r>
          </a:p>
          <a:p>
            <a:r>
              <a:rPr lang="en-US" dirty="0" smtClean="0"/>
              <a:t>Legacy modernization</a:t>
            </a:r>
          </a:p>
          <a:p>
            <a:r>
              <a:rPr lang="en-US" dirty="0" smtClean="0"/>
              <a:t>Decomposition </a:t>
            </a:r>
            <a:r>
              <a:rPr lang="en-US" dirty="0"/>
              <a:t>of monoliths</a:t>
            </a:r>
          </a:p>
          <a:p>
            <a:r>
              <a:rPr lang="en-US" dirty="0" smtClean="0"/>
              <a:t>Ensure </a:t>
            </a:r>
            <a:r>
              <a:rPr lang="en-US" dirty="0"/>
              <a:t>security</a:t>
            </a:r>
          </a:p>
          <a:p>
            <a:r>
              <a:rPr lang="en-US" dirty="0"/>
              <a:t>Identify trends</a:t>
            </a:r>
          </a:p>
          <a:p>
            <a:r>
              <a:rPr lang="en-US" dirty="0" smtClean="0"/>
              <a:t>Restrict </a:t>
            </a:r>
            <a:r>
              <a:rPr lang="en-US" dirty="0"/>
              <a:t>and expand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Kong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open source API gateway</a:t>
            </a:r>
          </a:p>
          <a:p>
            <a:pPr lvl="1"/>
            <a:r>
              <a:rPr lang="en-US" dirty="0" smtClean="0">
                <a:cs typeface="Calibri"/>
              </a:rPr>
              <a:t>in </a:t>
            </a:r>
            <a:r>
              <a:rPr lang="en-US" dirty="0">
                <a:cs typeface="Calibri"/>
              </a:rPr>
              <a:t>fact it's </a:t>
            </a:r>
            <a:r>
              <a:rPr lang="en-US" dirty="0" err="1">
                <a:cs typeface="Calibri"/>
              </a:rPr>
              <a:t>fremium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smaller feature set</a:t>
            </a:r>
          </a:p>
          <a:p>
            <a:r>
              <a:rPr lang="en-US" dirty="0">
                <a:cs typeface="Calibri"/>
              </a:rPr>
              <a:t>essentials are there</a:t>
            </a:r>
          </a:p>
          <a:p>
            <a:pPr lvl="1"/>
            <a:r>
              <a:rPr lang="en-US" dirty="0" smtClean="0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>
                <a:cs typeface="Calibri"/>
              </a:rPr>
              <a:t>security</a:t>
            </a:r>
          </a:p>
          <a:p>
            <a:pPr lvl="1"/>
            <a:r>
              <a:rPr lang="en-US" dirty="0">
                <a:cs typeface="Calibri"/>
              </a:rPr>
              <a:t>traffic control</a:t>
            </a:r>
          </a:p>
          <a:p>
            <a:pPr lvl="1"/>
            <a:r>
              <a:rPr lang="en-US" dirty="0" smtClean="0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690688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265" y="1825625"/>
            <a:ext cx="9487470" cy="4351338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docs.konghq.com/install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Installation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Database </a:t>
            </a:r>
            <a:r>
              <a:rPr lang="de-AT" dirty="0" err="1" smtClean="0"/>
              <a:t>backed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Persisted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shared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DB-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smtClean="0"/>
              <a:t>Mode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Deklarative </a:t>
            </a:r>
            <a:r>
              <a:rPr lang="de-AT" dirty="0" err="1" smtClean="0"/>
              <a:t>configuration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Sidecar</a:t>
            </a:r>
            <a:r>
              <a:rPr lang="de-AT" dirty="0" smtClean="0"/>
              <a:t> </a:t>
            </a:r>
            <a:r>
              <a:rPr lang="de-AT" dirty="0" err="1" smtClean="0"/>
              <a:t>deployment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10007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Clustering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r>
              <a:rPr lang="de-AT" dirty="0" smtClean="0"/>
              <a:t>Single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r>
              <a:rPr lang="de-AT" dirty="0" smtClean="0"/>
              <a:t>Multi </a:t>
            </a:r>
            <a:r>
              <a:rPr lang="de-AT" dirty="0" err="1" smtClean="0"/>
              <a:t>Node</a:t>
            </a:r>
            <a:r>
              <a:rPr lang="de-AT" dirty="0" smtClean="0"/>
              <a:t> „Cluster“</a:t>
            </a:r>
          </a:p>
          <a:p>
            <a:endParaRPr lang="de-AT" dirty="0"/>
          </a:p>
          <a:p>
            <a:pPr lvl="1"/>
            <a:r>
              <a:rPr lang="de-AT" dirty="0" err="1" smtClean="0"/>
              <a:t>Configuration</a:t>
            </a:r>
            <a:r>
              <a:rPr lang="de-AT" dirty="0" smtClean="0"/>
              <a:t> In-Memory</a:t>
            </a:r>
          </a:p>
          <a:p>
            <a:pPr lvl="1"/>
            <a:r>
              <a:rPr lang="de-AT" dirty="0" smtClean="0"/>
              <a:t>Update </a:t>
            </a:r>
            <a:r>
              <a:rPr lang="de-AT" dirty="0" err="1" smtClean="0"/>
              <a:t>Polling</a:t>
            </a:r>
            <a:endParaRPr lang="de-AT" dirty="0" smtClean="0"/>
          </a:p>
          <a:p>
            <a:pPr lvl="1"/>
            <a:r>
              <a:rPr lang="de-AT" dirty="0" smtClean="0"/>
              <a:t>Entity Caching</a:t>
            </a:r>
          </a:p>
          <a:p>
            <a:pPr lvl="1"/>
            <a:endParaRPr lang="de-AT" dirty="0"/>
          </a:p>
          <a:p>
            <a:pPr lvl="1"/>
            <a:r>
              <a:rPr lang="de-AT" dirty="0" smtClean="0"/>
              <a:t>Nodes </a:t>
            </a:r>
            <a:r>
              <a:rPr lang="de-AT" dirty="0" err="1" smtClean="0"/>
              <a:t>eventually</a:t>
            </a:r>
            <a:r>
              <a:rPr lang="de-AT" dirty="0" smtClean="0"/>
              <a:t> </a:t>
            </a:r>
            <a:r>
              <a:rPr lang="de-AT" dirty="0" err="1" smtClean="0"/>
              <a:t>consistent</a:t>
            </a:r>
            <a:endParaRPr lang="de-AT" dirty="0" smtClean="0"/>
          </a:p>
          <a:p>
            <a:pPr lvl="1"/>
            <a:endParaRPr lang="de-AT" dirty="0"/>
          </a:p>
        </p:txBody>
      </p:sp>
      <p:sp>
        <p:nvSpPr>
          <p:cNvPr id="4" name="Rectangle 3"/>
          <p:cNvSpPr/>
          <p:nvPr/>
        </p:nvSpPr>
        <p:spPr>
          <a:xfrm>
            <a:off x="7301937" y="270691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Kong</a:t>
            </a:r>
            <a:endParaRPr lang="de-AT" dirty="0"/>
          </a:p>
        </p:txBody>
      </p:sp>
      <p:sp>
        <p:nvSpPr>
          <p:cNvPr id="5" name="Rounded Rectangle 4"/>
          <p:cNvSpPr/>
          <p:nvPr/>
        </p:nvSpPr>
        <p:spPr>
          <a:xfrm>
            <a:off x="7793380" y="3486944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9591699" y="348694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Node</a:t>
            </a:r>
            <a:endParaRPr lang="de-AT" dirty="0"/>
          </a:p>
        </p:txBody>
      </p:sp>
      <p:sp>
        <p:nvSpPr>
          <p:cNvPr id="9" name="Rounded Rectangle 8"/>
          <p:cNvSpPr/>
          <p:nvPr/>
        </p:nvSpPr>
        <p:spPr>
          <a:xfrm>
            <a:off x="8802981" y="243904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Load </a:t>
            </a:r>
            <a:r>
              <a:rPr lang="de-AT" dirty="0" err="1" smtClean="0"/>
              <a:t>Balancer</a:t>
            </a:r>
            <a:endParaRPr lang="de-AT" dirty="0" smtClean="0"/>
          </a:p>
        </p:txBody>
      </p:sp>
      <p:cxnSp>
        <p:nvCxnSpPr>
          <p:cNvPr id="11" name="Elbow Connector 10"/>
          <p:cNvCxnSpPr>
            <a:stCxn id="9" idx="2"/>
            <a:endCxn id="6" idx="0"/>
          </p:cNvCxnSpPr>
          <p:nvPr/>
        </p:nvCxnSpPr>
        <p:spPr>
          <a:xfrm rot="16200000" flipH="1">
            <a:off x="9792445" y="2895208"/>
            <a:ext cx="394751" cy="788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9" idx="2"/>
          </p:cNvCxnSpPr>
          <p:nvPr/>
        </p:nvCxnSpPr>
        <p:spPr>
          <a:xfrm rot="5400000" flipH="1" flipV="1">
            <a:off x="8893284" y="2784768"/>
            <a:ext cx="394752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802981" y="4849441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Database</a:t>
            </a:r>
            <a:endParaRPr lang="de-AT" dirty="0"/>
          </a:p>
        </p:txBody>
      </p:sp>
      <p:cxnSp>
        <p:nvCxnSpPr>
          <p:cNvPr id="26" name="Elbow Connector 25"/>
          <p:cNvCxnSpPr>
            <a:stCxn id="5" idx="2"/>
            <a:endCxn id="24" idx="0"/>
          </p:cNvCxnSpPr>
          <p:nvPr/>
        </p:nvCxnSpPr>
        <p:spPr>
          <a:xfrm rot="16200000" flipH="1">
            <a:off x="8735983" y="3989963"/>
            <a:ext cx="709354" cy="1009601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2"/>
            <a:endCxn id="24" idx="0"/>
          </p:cNvCxnSpPr>
          <p:nvPr/>
        </p:nvCxnSpPr>
        <p:spPr>
          <a:xfrm rot="5400000">
            <a:off x="9635143" y="4100404"/>
            <a:ext cx="709355" cy="788718"/>
          </a:xfrm>
          <a:prstGeom prst="bentConnector3">
            <a:avLst>
              <a:gd name="adj1" fmla="val 31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https://docs.konghq.com/1.4.x/clustering/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Database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676400"/>
            <a:ext cx="7200000" cy="35757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Siehe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de-AT" dirty="0">
                <a:hlinkClick r:id="rId4"/>
              </a:rPr>
              <a:t>https://</a:t>
            </a:r>
            <a:r>
              <a:rPr lang="de-AT" dirty="0" smtClean="0">
                <a:hlinkClick r:id="rId4"/>
              </a:rPr>
              <a:t>www.archimatetool.com</a:t>
            </a:r>
            <a:endParaRPr lang="en-US" dirty="0"/>
          </a:p>
        </p:txBody>
      </p:sp>
      <p:pic>
        <p:nvPicPr>
          <p:cNvPr id="2050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3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DB-</a:t>
            </a:r>
            <a:r>
              <a:rPr lang="de-AT" dirty="0" err="1" smtClean="0"/>
              <a:t>less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000" y="2020389"/>
            <a:ext cx="7200000" cy="3744551"/>
          </a:xfrm>
          <a:prstGeom prst="rect">
            <a:avLst/>
          </a:prstGeom>
        </p:spPr>
      </p:pic>
      <p:pic>
        <p:nvPicPr>
          <p:cNvPr id="5" name="Picture 2" descr="https://www.archimatetool.com/wp-content/uploads/2018/07/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42" y="365125"/>
            <a:ext cx="1631287" cy="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5"/>
              </a:rPr>
              <a:t>https://docs.konghq.com/1.4.x/db-less-and-declarative-config/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Real-</a:t>
            </a:r>
            <a:r>
              <a:rPr lang="de-AT" dirty="0" err="1" smtClean="0"/>
              <a:t>world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5625"/>
            <a:ext cx="9000000" cy="43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API – What?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r>
              <a:rPr lang="en-US" dirty="0">
                <a:latin typeface="Fira Code"/>
              </a:rPr>
              <a:t/>
            </a:r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Interface </a:t>
            </a:r>
            <a:r>
              <a:rPr lang="en-US" sz="2800" dirty="0" smtClean="0">
                <a:cs typeface="Calibri"/>
              </a:rPr>
              <a:t>provided by a component</a:t>
            </a:r>
            <a:endParaRPr lang="en-US" sz="28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Abstractions </a:t>
            </a:r>
            <a:r>
              <a:rPr lang="en-US" dirty="0"/>
              <a:t>of each of your own upstream </a:t>
            </a:r>
            <a:r>
              <a:rPr lang="en-US" dirty="0" smtClean="0"/>
              <a:t>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Tx/>
              <a:buChar char="-"/>
            </a:pPr>
            <a:r>
              <a:rPr lang="en-US" dirty="0" smtClean="0"/>
              <a:t>billing</a:t>
            </a:r>
          </a:p>
          <a:p>
            <a:pPr>
              <a:buFontTx/>
              <a:buChar char="-"/>
            </a:pPr>
            <a:r>
              <a:rPr lang="en-US" dirty="0" smtClean="0"/>
              <a:t>checkout</a:t>
            </a:r>
          </a:p>
          <a:p>
            <a:pPr>
              <a:buFontTx/>
              <a:buChar char="-"/>
            </a:pP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-service"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"http://calc-api:80"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https://docs.konghq.com/1.4.x/admin-api/#service-object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Routes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defines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 </a:t>
            </a:r>
            <a:r>
              <a:rPr lang="de-AT" dirty="0" err="1" smtClean="0"/>
              <a:t>client</a:t>
            </a:r>
            <a:r>
              <a:rPr lang="de-AT" dirty="0" smtClean="0"/>
              <a:t> </a:t>
            </a:r>
            <a:r>
              <a:rPr lang="de-AT" dirty="0" err="1" smtClean="0"/>
              <a:t>requests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associated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-route"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https://docs.konghq.com/1.4.x/admin-api/#route-object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7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Tags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Tags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strings</a:t>
            </a:r>
            <a:r>
              <a:rPr lang="de-AT" dirty="0"/>
              <a:t> </a:t>
            </a:r>
            <a:r>
              <a:rPr lang="de-AT" dirty="0" err="1"/>
              <a:t>associated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entities</a:t>
            </a:r>
            <a:r>
              <a:rPr lang="de-AT" dirty="0"/>
              <a:t>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en-US" dirty="0"/>
              <a:t>Tags help to keep track of the configuration</a:t>
            </a:r>
            <a:r>
              <a:rPr lang="en-US" dirty="0" smtClean="0"/>
              <a:t>.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url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http://calc-api:80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/>
            </a:r>
            <a:br>
              <a:rPr lang="de-AT" dirty="0">
                <a:solidFill>
                  <a:srgbClr val="000000"/>
                </a:solidFill>
                <a:latin typeface="Fira Code, Consolas,  Courier New"/>
              </a:rPr>
            </a:b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routes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-route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calcapi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-service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 err="1">
                <a:solidFill>
                  <a:srgbClr val="800000"/>
                </a:solidFill>
                <a:latin typeface="Fira Code, Consolas,  Courier New"/>
              </a:rPr>
              <a:t>hosts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"calcapi.com"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de-AT" dirty="0">
                <a:solidFill>
                  <a:srgbClr val="800000"/>
                </a:solidFill>
                <a:latin typeface="Fira Code, Consolas,  Courier New"/>
              </a:rPr>
              <a:t>tags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de-AT" dirty="0" err="1" smtClean="0">
                <a:solidFill>
                  <a:srgbClr val="0000FF"/>
                </a:solidFill>
                <a:latin typeface="Fira Code, Consolas,  Courier New"/>
              </a:rPr>
              <a:t>demo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  <p:pic>
        <p:nvPicPr>
          <p:cNvPr id="6" name="Picture 2" descr="Bildergebnis für nadel im heuhauf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13" y="3814353"/>
            <a:ext cx="3406787" cy="22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4"/>
              </a:rPr>
              <a:t>https://docs.konghq.com/1.4.x/admin-api/#tags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314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Consumers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A </a:t>
            </a:r>
            <a:r>
              <a:rPr lang="de-AT" dirty="0" err="1" smtClean="0"/>
              <a:t>consumer</a:t>
            </a:r>
            <a:r>
              <a:rPr lang="de-AT" dirty="0" smtClean="0"/>
              <a:t> /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service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Consumers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credentials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Basic</a:t>
            </a:r>
          </a:p>
          <a:p>
            <a:pPr>
              <a:buFontTx/>
              <a:buChar char="-"/>
            </a:pPr>
            <a:r>
              <a:rPr lang="de-AT" dirty="0" smtClean="0"/>
              <a:t>Keys</a:t>
            </a:r>
          </a:p>
          <a:p>
            <a:pPr>
              <a:buFontTx/>
              <a:buChar char="-"/>
            </a:pPr>
            <a:r>
              <a:rPr lang="de-AT" dirty="0" smtClean="0"/>
              <a:t>JWTs</a:t>
            </a:r>
          </a:p>
          <a:p>
            <a:pPr>
              <a:buFontTx/>
              <a:buChar char="-"/>
            </a:pPr>
            <a:r>
              <a:rPr lang="de-AT" dirty="0" smtClean="0"/>
              <a:t>OAuth2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consumers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>
                <a:solidFill>
                  <a:srgbClr val="0000FF"/>
                </a:solidFill>
                <a:latin typeface="Fira Code, Consolas,  Courier New"/>
              </a:rPr>
              <a:t>principal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Fira Code, Consolas,  Courier New"/>
              </a:rPr>
              <a:t>keyauth_credentials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  - </a:t>
            </a:r>
            <a:r>
              <a:rPr lang="en-US" dirty="0">
                <a:solidFill>
                  <a:srgbClr val="800000"/>
                </a:solidFill>
                <a:latin typeface="Fira Code, Consolas,  Courier New"/>
              </a:rPr>
              <a:t>key</a:t>
            </a:r>
            <a:r>
              <a:rPr lang="en-US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en-US" dirty="0" smtClean="0">
                <a:solidFill>
                  <a:srgbClr val="0000FF"/>
                </a:solidFill>
                <a:latin typeface="Fira Code, Consolas,  Courier New"/>
              </a:rPr>
              <a:t>secret</a:t>
            </a:r>
            <a:endParaRPr lang="en-US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https://docs.konghq.com/1.4.x/admin-api/#consumer-object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374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Upstreams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57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Targets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40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1988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HTTP </a:t>
            </a:r>
            <a:r>
              <a:rPr lang="de-AT" dirty="0" err="1" smtClean="0"/>
              <a:t>request</a:t>
            </a:r>
            <a:r>
              <a:rPr lang="de-AT" dirty="0" smtClean="0"/>
              <a:t>/</a:t>
            </a:r>
            <a:r>
              <a:rPr lang="de-AT" dirty="0" err="1" smtClean="0"/>
              <a:t>response</a:t>
            </a:r>
            <a:r>
              <a:rPr lang="de-AT" dirty="0" smtClean="0"/>
              <a:t> </a:t>
            </a:r>
            <a:r>
              <a:rPr lang="de-AT" dirty="0" err="1" smtClean="0"/>
              <a:t>lifecycle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r>
              <a:rPr lang="de-AT" dirty="0" smtClean="0"/>
              <a:t>,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/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consumers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in </a:t>
            </a:r>
            <a:r>
              <a:rPr lang="de-AT" dirty="0" err="1" smtClean="0"/>
              <a:t>Lua</a:t>
            </a:r>
            <a:endParaRPr lang="de-AT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name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ip-restriction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config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whitelist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"172.18.0.0/16"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]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consumer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protocols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[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"https"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],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"route"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id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"5ff018a3-2a25-567e-8c74-1805c4029fbd"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service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000FF"/>
                </a:solidFill>
                <a:latin typeface="Fira Code, Consolas,  Courier New"/>
              </a:rPr>
              <a:t>null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5879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Design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operates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Who </a:t>
            </a: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gateway</a:t>
            </a:r>
            <a:r>
              <a:rPr lang="de-AT" dirty="0" smtClean="0"/>
              <a:t>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810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Logging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Monitoring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481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AT" dirty="0" err="1" smtClean="0"/>
              <a:t>Health</a:t>
            </a:r>
            <a:r>
              <a:rPr lang="de-AT" dirty="0" smtClean="0"/>
              <a:t> </a:t>
            </a:r>
            <a:r>
              <a:rPr lang="de-AT" dirty="0" err="1" smtClean="0"/>
              <a:t>Routes</a:t>
            </a:r>
            <a:r>
              <a:rPr lang="de-AT" dirty="0" smtClean="0"/>
              <a:t> </a:t>
            </a:r>
            <a:r>
              <a:rPr lang="de-AT" dirty="0" err="1" smtClean="0"/>
              <a:t>provided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retrieve</a:t>
            </a:r>
            <a:r>
              <a:rPr lang="de-AT" dirty="0" smtClean="0"/>
              <a:t> </a:t>
            </a:r>
            <a:r>
              <a:rPr lang="de-AT" dirty="0" err="1" smtClean="0"/>
              <a:t>node</a:t>
            </a:r>
            <a:r>
              <a:rPr lang="de-AT" dirty="0" smtClean="0"/>
              <a:t> </a:t>
            </a:r>
            <a:r>
              <a:rPr lang="de-AT" dirty="0" err="1" smtClean="0"/>
              <a:t>status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Plugins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r>
              <a:rPr lang="de-AT" dirty="0" smtClean="0"/>
              <a:t>, e.g.</a:t>
            </a:r>
          </a:p>
          <a:p>
            <a:pPr>
              <a:buFontTx/>
              <a:buChar char="-"/>
            </a:pPr>
            <a:r>
              <a:rPr lang="de-AT" dirty="0" smtClean="0"/>
              <a:t>Prometheus</a:t>
            </a:r>
          </a:p>
          <a:p>
            <a:pPr>
              <a:buFontTx/>
              <a:buChar char="-"/>
            </a:pPr>
            <a:r>
              <a:rPr lang="de-AT" dirty="0" smtClean="0"/>
              <a:t>TCP/UDP Log</a:t>
            </a:r>
          </a:p>
          <a:p>
            <a:pPr>
              <a:buFontTx/>
              <a:buChar char="-"/>
            </a:pPr>
            <a:r>
              <a:rPr lang="de-AT" dirty="0" smtClean="0"/>
              <a:t>HTTP Log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database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reachable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 err="1">
                <a:solidFill>
                  <a:srgbClr val="0000FF"/>
                </a:solidFill>
                <a:latin typeface="Fira Code, Consolas,  Courier New"/>
              </a:rPr>
              <a:t>true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},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connections_accepted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connections_active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connections_handled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connections_reading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connections_waiting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connections_writing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    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0451A5"/>
                </a:solidFill>
                <a:latin typeface="Fira Code, Consolas,  Courier New"/>
              </a:rPr>
              <a:t>total_requests</a:t>
            </a:r>
            <a:r>
              <a:rPr lang="de-AT" dirty="0">
                <a:solidFill>
                  <a:srgbClr val="0451A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: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162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>
                <a:hlinkClick r:id="rId3"/>
              </a:rPr>
              <a:t>https://docs.konghq.com/1.4.x/admin-api/#health-routes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8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else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3491" cy="4351338"/>
          </a:xfrm>
        </p:spPr>
        <p:txBody>
          <a:bodyPr>
            <a:normAutofit/>
          </a:bodyPr>
          <a:lstStyle/>
          <a:p>
            <a:r>
              <a:rPr lang="de-AT" dirty="0" smtClean="0"/>
              <a:t>Gateways</a:t>
            </a:r>
          </a:p>
          <a:p>
            <a:pPr lvl="1"/>
            <a:r>
              <a:rPr lang="de-AT" dirty="0" err="1" smtClean="0"/>
              <a:t>Ocelot</a:t>
            </a:r>
            <a:r>
              <a:rPr lang="de-AT" dirty="0" smtClean="0"/>
              <a:t> </a:t>
            </a:r>
            <a:r>
              <a:rPr lang="de-AT" dirty="0">
                <a:hlinkClick r:id="rId3"/>
              </a:rPr>
              <a:t>https://threemammals.com/ocelot</a:t>
            </a:r>
            <a:endParaRPr lang="de-AT" dirty="0" smtClean="0"/>
          </a:p>
          <a:p>
            <a:pPr lvl="1"/>
            <a:r>
              <a:rPr lang="de-AT" dirty="0" smtClean="0"/>
              <a:t>Amazon API Gateway</a:t>
            </a:r>
          </a:p>
          <a:p>
            <a:pPr lvl="1"/>
            <a:r>
              <a:rPr lang="de-AT" dirty="0" err="1" smtClean="0"/>
              <a:t>Azure</a:t>
            </a:r>
            <a:r>
              <a:rPr lang="de-AT" dirty="0" smtClean="0"/>
              <a:t> API Management</a:t>
            </a:r>
          </a:p>
          <a:p>
            <a:pPr marL="457200" lvl="1" indent="0">
              <a:buNone/>
            </a:pPr>
            <a:endParaRPr lang="de-AT" dirty="0" smtClean="0"/>
          </a:p>
          <a:p>
            <a:r>
              <a:rPr lang="de-AT" dirty="0" smtClean="0"/>
              <a:t>Service </a:t>
            </a:r>
            <a:r>
              <a:rPr lang="de-AT" dirty="0" err="1" smtClean="0"/>
              <a:t>Mesh</a:t>
            </a:r>
            <a:endParaRPr lang="de-AT" dirty="0" smtClean="0"/>
          </a:p>
          <a:p>
            <a:pPr lvl="1"/>
            <a:r>
              <a:rPr lang="de-AT" dirty="0" err="1" smtClean="0"/>
              <a:t>Consul</a:t>
            </a:r>
            <a:r>
              <a:rPr lang="de-AT" dirty="0" smtClean="0"/>
              <a:t> </a:t>
            </a:r>
            <a:r>
              <a:rPr lang="de-AT" dirty="0">
                <a:hlinkClick r:id="rId4"/>
              </a:rPr>
              <a:t>https://consul.io/</a:t>
            </a:r>
            <a:endParaRPr lang="de-AT" dirty="0" smtClean="0"/>
          </a:p>
          <a:p>
            <a:pPr lvl="1"/>
            <a:r>
              <a:rPr lang="de-AT" dirty="0" err="1" smtClean="0"/>
              <a:t>Envoy</a:t>
            </a:r>
            <a:r>
              <a:rPr lang="de-AT" dirty="0" smtClean="0"/>
              <a:t> </a:t>
            </a:r>
            <a:r>
              <a:rPr lang="de-AT" dirty="0">
                <a:hlinkClick r:id="rId5"/>
              </a:rPr>
              <a:t>https://envoyproxy.io/</a:t>
            </a:r>
            <a:endParaRPr lang="de-AT" dirty="0" smtClean="0"/>
          </a:p>
          <a:p>
            <a:pPr lvl="1"/>
            <a:r>
              <a:rPr lang="de-AT" dirty="0" err="1" smtClean="0"/>
              <a:t>Istio</a:t>
            </a:r>
            <a:r>
              <a:rPr lang="de-AT" dirty="0" smtClean="0"/>
              <a:t> </a:t>
            </a:r>
            <a:r>
              <a:rPr lang="de-AT" dirty="0">
                <a:hlinkClick r:id="rId6"/>
              </a:rPr>
              <a:t>https://istio.io/</a:t>
            </a:r>
            <a:endParaRPr lang="de-AT" dirty="0" smtClean="0"/>
          </a:p>
          <a:p>
            <a:pPr lvl="1"/>
            <a:r>
              <a:rPr lang="de-AT" dirty="0" err="1" smtClean="0"/>
              <a:t>Linkerd</a:t>
            </a:r>
            <a:r>
              <a:rPr lang="de-AT" dirty="0" smtClean="0"/>
              <a:t> </a:t>
            </a:r>
            <a:r>
              <a:rPr lang="de-AT" dirty="0">
                <a:hlinkClick r:id="rId7"/>
              </a:rPr>
              <a:t>https://linkerd.io/</a:t>
            </a:r>
            <a:endParaRPr lang="de-AT" dirty="0" smtClean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9" y="2166768"/>
            <a:ext cx="5181600" cy="3669052"/>
          </a:xfr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See: </a:t>
            </a:r>
            <a:r>
              <a:rPr lang="de-AT" dirty="0" smtClean="0">
                <a:hlinkClick r:id="rId9"/>
              </a:rPr>
              <a:t>https</a:t>
            </a:r>
            <a:r>
              <a:rPr lang="de-AT" dirty="0">
                <a:hlinkClick r:id="rId9"/>
              </a:rPr>
              <a:t>://</a:t>
            </a:r>
            <a:r>
              <a:rPr lang="de-AT" dirty="0" smtClean="0">
                <a:hlinkClick r:id="rId9"/>
              </a:rPr>
              <a:t>www.thoughtworks.com/radar/techniques/service-mesh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Excursus</a:t>
            </a:r>
            <a:r>
              <a:rPr lang="de-AT" dirty="0" smtClean="0"/>
              <a:t>: </a:t>
            </a:r>
            <a:r>
              <a:rPr lang="de-AT" dirty="0" err="1" smtClean="0"/>
              <a:t>Documentation</a:t>
            </a:r>
            <a:endParaRPr lang="de-A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4640" y="457199"/>
            <a:ext cx="5061458" cy="603582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OpenAPI</a:t>
            </a:r>
            <a:r>
              <a:rPr lang="de-AT" dirty="0" smtClean="0"/>
              <a:t> </a:t>
            </a:r>
            <a:r>
              <a:rPr lang="de-AT" dirty="0"/>
              <a:t>aka </a:t>
            </a:r>
            <a:r>
              <a:rPr lang="de-AT" dirty="0" err="1"/>
              <a:t>Swagger</a:t>
            </a:r>
            <a:endParaRPr lang="de-AT" dirty="0"/>
          </a:p>
          <a:p>
            <a:r>
              <a:rPr lang="de-AT" dirty="0" err="1"/>
              <a:t>Example</a:t>
            </a:r>
            <a:r>
              <a:rPr lang="de-AT" dirty="0"/>
              <a:t> .NET Core </a:t>
            </a:r>
            <a:r>
              <a:rPr lang="de-AT" dirty="0" err="1" smtClean="0"/>
              <a:t>see</a:t>
            </a:r>
            <a:endParaRPr lang="de-AT" dirty="0" smtClean="0"/>
          </a:p>
          <a:p>
            <a:r>
              <a:rPr lang="de-AT" dirty="0">
                <a:hlinkClick r:id="rId4"/>
              </a:rPr>
              <a:t>https://docs.microsoft.com/en-us/aspnet/core/tutorials/web-api-help-pages-using-swagger?view=aspnetcore-3.1</a:t>
            </a:r>
            <a:endParaRPr lang="de-AT" dirty="0"/>
          </a:p>
          <a:p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22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apimgmt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ventionland.com/wp-content/uploads/2015/09/National_Thank_You_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000" y="1828800"/>
            <a:ext cx="9000000" cy="39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A view in the past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Pattern </a:t>
            </a:r>
            <a:r>
              <a:rPr lang="en-US" sz="2800" dirty="0"/>
              <a:t>used by e.g.</a:t>
            </a: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Java RMI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4" y="2577736"/>
            <a:ext cx="4709160" cy="271966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AF00DB"/>
                </a:solidFill>
                <a:latin typeface="Fira Code, Consolas,  Courier New"/>
              </a:rPr>
              <a:t>new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795E26"/>
                </a:solidFill>
                <a:latin typeface="Fira Code, Consolas,  Courier New"/>
              </a:rPr>
              <a:t>Server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UnicastRemoteObject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exportObject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obj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// Bind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remote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object's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in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the</a:t>
            </a:r>
            <a:r>
              <a:rPr lang="de-AT" dirty="0">
                <a:solidFill>
                  <a:srgbClr val="008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8000"/>
                </a:solidFill>
                <a:latin typeface="Fira Code, Consolas,  Courier New"/>
              </a:rPr>
              <a:t>registry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bind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, 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stub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ready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"Server </a:t>
            </a:r>
            <a:r>
              <a:rPr lang="de-AT" dirty="0" err="1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None/>
            </a:pPr>
            <a:r>
              <a:rPr lang="de-AT" dirty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b="0" dirty="0">
              <a:solidFill>
                <a:srgbClr val="000000"/>
              </a:solidFill>
              <a:effectLst/>
              <a:latin typeface="Fira Code, Consolas,  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4640" y="2577736"/>
            <a:ext cx="4709160" cy="261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host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args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length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&lt; 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?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00FF"/>
                </a:solidFill>
                <a:latin typeface="Fira Code, Consolas,  Courier New"/>
              </a:rPr>
              <a:t>null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: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args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[</a:t>
            </a:r>
            <a:r>
              <a:rPr lang="de-AT" dirty="0" smtClean="0">
                <a:solidFill>
                  <a:srgbClr val="09885A"/>
                </a:solidFill>
                <a:latin typeface="Fira Code, Consolas,  Courier New"/>
              </a:rPr>
              <a:t>0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err="1" smtClean="0">
                <a:solidFill>
                  <a:srgbClr val="AF00DB"/>
                </a:solidFill>
                <a:latin typeface="Fira Code, Consolas,  Courier New"/>
              </a:rPr>
              <a:t>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LocateRegistry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getRegistry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(host);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(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registry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lookup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Hello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smtClean="0">
                <a:solidFill>
                  <a:srgbClr val="267F99"/>
                </a:solidFill>
                <a:latin typeface="Fira Code, Consolas,  Courier New"/>
              </a:rPr>
              <a:t>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=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stub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sayHello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out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response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 </a:t>
            </a:r>
            <a:r>
              <a:rPr lang="de-AT" dirty="0" smtClean="0">
                <a:solidFill>
                  <a:srgbClr val="AF00DB"/>
                </a:solidFill>
                <a:latin typeface="Fira Code, Consolas,  Courier New"/>
              </a:rPr>
              <a:t>catch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(</a:t>
            </a:r>
            <a:r>
              <a:rPr lang="de-AT" dirty="0" err="1" smtClean="0">
                <a:solidFill>
                  <a:srgbClr val="267F99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</a:t>
            </a:r>
            <a:r>
              <a:rPr lang="de-AT" dirty="0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System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err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println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"Client </a:t>
            </a:r>
            <a:r>
              <a:rPr lang="de-AT" dirty="0" err="1" smtClean="0">
                <a:solidFill>
                  <a:srgbClr val="A31515"/>
                </a:solidFill>
                <a:latin typeface="Fira Code, Consolas,  Courier New"/>
              </a:rPr>
              <a:t>exception</a:t>
            </a:r>
            <a:r>
              <a:rPr lang="de-AT" dirty="0" smtClean="0">
                <a:solidFill>
                  <a:srgbClr val="A31515"/>
                </a:solidFill>
                <a:latin typeface="Fira Code, Consolas,  Courier New"/>
              </a:rPr>
              <a:t>: "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+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toString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    </a:t>
            </a:r>
            <a:r>
              <a:rPr lang="de-AT" dirty="0" err="1" smtClean="0">
                <a:solidFill>
                  <a:srgbClr val="001080"/>
                </a:solidFill>
                <a:latin typeface="Fira Code, Consolas,  Courier New"/>
              </a:rPr>
              <a:t>e</a:t>
            </a:r>
            <a:r>
              <a:rPr lang="de-AT" dirty="0" err="1" smtClean="0">
                <a:solidFill>
                  <a:srgbClr val="000000"/>
                </a:solidFill>
                <a:latin typeface="Fira Code, Consolas,  Courier New"/>
              </a:rPr>
              <a:t>.</a:t>
            </a:r>
            <a:r>
              <a:rPr lang="de-AT" dirty="0" err="1" smtClean="0">
                <a:solidFill>
                  <a:srgbClr val="795E26"/>
                </a:solidFill>
                <a:latin typeface="Fira Code, Consolas,  Courier New"/>
              </a:rPr>
              <a:t>printStackTrace</a:t>
            </a: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>
                <a:solidFill>
                  <a:srgbClr val="000000"/>
                </a:solidFill>
                <a:latin typeface="Fira Code, Consolas,  Courier New"/>
              </a:rPr>
              <a:t>}</a:t>
            </a:r>
            <a:endParaRPr lang="de-AT" dirty="0">
              <a:solidFill>
                <a:srgbClr val="000000"/>
              </a:solidFill>
              <a:latin typeface="Fira Code, Consolas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08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weapon</a:t>
            </a:r>
            <a:endParaRPr lang="en-US" dirty="0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43994" y="4413790"/>
            <a:ext cx="4152801" cy="1757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 anchorCtr="1"/>
          <a:lstStyle/>
          <a:p>
            <a:pPr algn="ctr"/>
            <a:r>
              <a:rPr lang="de-AT" dirty="0" smtClean="0"/>
              <a:t>Domain</a:t>
            </a:r>
            <a:endParaRPr lang="de-AT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Concierge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018" cy="4351338"/>
          </a:xfrm>
        </p:spPr>
        <p:txBody>
          <a:bodyPr/>
          <a:lstStyle/>
          <a:p>
            <a:r>
              <a:rPr lang="de-AT" dirty="0" smtClean="0"/>
              <a:t>API Gateway </a:t>
            </a:r>
            <a:r>
              <a:rPr lang="de-AT" dirty="0" err="1" smtClean="0"/>
              <a:t>controlls</a:t>
            </a:r>
            <a:r>
              <a:rPr lang="de-AT" dirty="0" smtClean="0"/>
              <a:t> </a:t>
            </a:r>
            <a:r>
              <a:rPr lang="de-AT" dirty="0" err="1" smtClean="0"/>
              <a:t>traffic</a:t>
            </a:r>
            <a:r>
              <a:rPr lang="de-AT" dirty="0"/>
              <a:t> </a:t>
            </a:r>
            <a:r>
              <a:rPr lang="de-AT" dirty="0" smtClean="0"/>
              <a:t>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boundaries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specific</a:t>
            </a:r>
            <a:r>
              <a:rPr lang="de-AT" dirty="0" smtClean="0"/>
              <a:t> </a:t>
            </a:r>
            <a:r>
              <a:rPr lang="de-AT" dirty="0" err="1" smtClean="0"/>
              <a:t>domain</a:t>
            </a:r>
            <a:endParaRPr lang="de-AT" dirty="0"/>
          </a:p>
          <a:p>
            <a:endParaRPr lang="de-AT" dirty="0" smtClean="0"/>
          </a:p>
          <a:p>
            <a:r>
              <a:rPr lang="de-AT" dirty="0" smtClean="0"/>
              <a:t>Traffic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inbound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outbound</a:t>
            </a:r>
            <a:endParaRPr lang="de-AT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16" y="365125"/>
            <a:ext cx="2472048" cy="2472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2" y="6438899"/>
            <a:ext cx="12037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Source: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concierge by </a:t>
            </a:r>
            <a:r>
              <a:rPr lang="en-US" dirty="0" err="1">
                <a:ea typeface="+mn-lt"/>
                <a:cs typeface="+mn-lt"/>
              </a:rPr>
              <a:t>Symbolon</a:t>
            </a:r>
            <a:r>
              <a:rPr lang="en-US" dirty="0">
                <a:ea typeface="+mn-lt"/>
                <a:cs typeface="+mn-lt"/>
              </a:rPr>
              <a:t> from the Noun </a:t>
            </a:r>
            <a:r>
              <a:rPr lang="en-US" dirty="0" smtClean="0">
                <a:ea typeface="+mn-lt"/>
                <a:cs typeface="+mn-lt"/>
              </a:rPr>
              <a:t>Project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543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2" name="Rounded Rectangle 11"/>
          <p:cNvSpPr/>
          <p:nvPr/>
        </p:nvSpPr>
        <p:spPr>
          <a:xfrm>
            <a:off x="8633757" y="499352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4" name="Rounded Rectangle 13"/>
          <p:cNvSpPr/>
          <p:nvPr/>
        </p:nvSpPr>
        <p:spPr>
          <a:xfrm>
            <a:off x="6835436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Ext.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33757" y="3309033"/>
            <a:ext cx="1584959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Consumer</a:t>
            </a:r>
            <a:endParaRPr lang="de-AT" dirty="0"/>
          </a:p>
        </p:txBody>
      </p:sp>
      <p:sp>
        <p:nvSpPr>
          <p:cNvPr id="16" name="Rounded Rectangle 15"/>
          <p:cNvSpPr/>
          <p:nvPr/>
        </p:nvSpPr>
        <p:spPr>
          <a:xfrm>
            <a:off x="7845038" y="4145929"/>
            <a:ext cx="1584959" cy="6531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Gateway</a:t>
            </a:r>
          </a:p>
        </p:txBody>
      </p:sp>
      <p:cxnSp>
        <p:nvCxnSpPr>
          <p:cNvPr id="22" name="Elbow Connector 21"/>
          <p:cNvCxnSpPr>
            <a:stCxn id="15" idx="2"/>
            <a:endCxn id="16" idx="0"/>
          </p:cNvCxnSpPr>
          <p:nvPr/>
        </p:nvCxnSpPr>
        <p:spPr>
          <a:xfrm rot="5400000">
            <a:off x="8940002" y="3659693"/>
            <a:ext cx="183753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12" idx="0"/>
          </p:cNvCxnSpPr>
          <p:nvPr/>
        </p:nvCxnSpPr>
        <p:spPr>
          <a:xfrm rot="16200000" flipH="1">
            <a:off x="8934652" y="4501937"/>
            <a:ext cx="194451" cy="788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16" idx="2"/>
          </p:cNvCxnSpPr>
          <p:nvPr/>
        </p:nvCxnSpPr>
        <p:spPr>
          <a:xfrm rot="5400000" flipH="1" flipV="1">
            <a:off x="8035492" y="4391498"/>
            <a:ext cx="194451" cy="1009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0"/>
            <a:endCxn id="14" idx="2"/>
          </p:cNvCxnSpPr>
          <p:nvPr/>
        </p:nvCxnSpPr>
        <p:spPr>
          <a:xfrm rot="16200000" flipV="1">
            <a:off x="8040841" y="3549252"/>
            <a:ext cx="183753" cy="100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Traditional vs. Managed</a:t>
            </a:r>
            <a:endParaRPr lang="en-US" dirty="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583</Words>
  <Application>Microsoft Office PowerPoint</Application>
  <PresentationFormat>Widescreen</PresentationFormat>
  <Paragraphs>277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Fira Code</vt:lpstr>
      <vt:lpstr>Fira Code, Consolas,  Courier New</vt:lpstr>
      <vt:lpstr>Wingdings</vt:lpstr>
      <vt:lpstr>Office Theme</vt:lpstr>
      <vt:lpstr>API Gateway</vt:lpstr>
      <vt:lpstr>API – What?</vt:lpstr>
      <vt:lpstr>Excursus: Documentation</vt:lpstr>
      <vt:lpstr>A view in the past</vt:lpstr>
      <vt:lpstr>Example - Java RMI</vt:lpstr>
      <vt:lpstr>Wie funktioniert API Management</vt:lpstr>
      <vt:lpstr>Choose your weapon</vt:lpstr>
      <vt:lpstr>Concierge</vt:lpstr>
      <vt:lpstr>Traditional vs. Managed</vt:lpstr>
      <vt:lpstr>Limits and Anti-Pattern</vt:lpstr>
      <vt:lpstr>Excursus : What about API Management?</vt:lpstr>
      <vt:lpstr>Kong Gateway</vt:lpstr>
      <vt:lpstr>Installation</vt:lpstr>
      <vt:lpstr>Installation</vt:lpstr>
      <vt:lpstr>Clustering</vt:lpstr>
      <vt:lpstr>Hands-On</vt:lpstr>
      <vt:lpstr>Database</vt:lpstr>
      <vt:lpstr>DB-less</vt:lpstr>
      <vt:lpstr>Real-world scenario</vt:lpstr>
      <vt:lpstr>Services</vt:lpstr>
      <vt:lpstr>Routes</vt:lpstr>
      <vt:lpstr>Tags</vt:lpstr>
      <vt:lpstr>Consumers</vt:lpstr>
      <vt:lpstr>Upstreams</vt:lpstr>
      <vt:lpstr>Targets</vt:lpstr>
      <vt:lpstr>Plugins</vt:lpstr>
      <vt:lpstr>Service Design</vt:lpstr>
      <vt:lpstr>Logging and Monitoring</vt:lpstr>
      <vt:lpstr>What else?</vt:lpstr>
      <vt:lpstr>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Wagner Daniel</cp:lastModifiedBy>
  <cp:revision>473</cp:revision>
  <dcterms:created xsi:type="dcterms:W3CDTF">2018-11-11T10:28:14Z</dcterms:created>
  <dcterms:modified xsi:type="dcterms:W3CDTF">2019-12-10T20:02:49Z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