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8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86" r:id="rId3"/>
    <p:sldId id="326" r:id="rId4"/>
    <p:sldId id="325" r:id="rId5"/>
    <p:sldId id="284" r:id="rId6"/>
    <p:sldId id="290" r:id="rId7"/>
    <p:sldId id="289" r:id="rId8"/>
    <p:sldId id="331" r:id="rId9"/>
    <p:sldId id="291" r:id="rId10"/>
    <p:sldId id="314" r:id="rId11"/>
    <p:sldId id="292" r:id="rId12"/>
    <p:sldId id="294" r:id="rId13"/>
    <p:sldId id="263" r:id="rId14"/>
    <p:sldId id="264" r:id="rId15"/>
    <p:sldId id="266" r:id="rId16"/>
    <p:sldId id="265" r:id="rId17"/>
    <p:sldId id="316" r:id="rId18"/>
    <p:sldId id="267" r:id="rId19"/>
    <p:sldId id="271" r:id="rId20"/>
    <p:sldId id="268" r:id="rId21"/>
    <p:sldId id="296" r:id="rId22"/>
    <p:sldId id="298" r:id="rId23"/>
    <p:sldId id="272" r:id="rId24"/>
    <p:sldId id="323" r:id="rId25"/>
    <p:sldId id="301" r:id="rId26"/>
    <p:sldId id="315" r:id="rId27"/>
    <p:sldId id="269" r:id="rId28"/>
    <p:sldId id="270" r:id="rId29"/>
    <p:sldId id="317" r:id="rId30"/>
    <p:sldId id="328" r:id="rId31"/>
    <p:sldId id="259" r:id="rId32"/>
    <p:sldId id="261" r:id="rId33"/>
    <p:sldId id="307" r:id="rId34"/>
    <p:sldId id="278" r:id="rId35"/>
    <p:sldId id="305" r:id="rId36"/>
    <p:sldId id="279" r:id="rId37"/>
    <p:sldId id="303" r:id="rId38"/>
    <p:sldId id="285" r:id="rId39"/>
    <p:sldId id="304" r:id="rId40"/>
    <p:sldId id="300" r:id="rId41"/>
    <p:sldId id="306" r:id="rId42"/>
    <p:sldId id="318" r:id="rId43"/>
    <p:sldId id="319" r:id="rId44"/>
    <p:sldId id="297" r:id="rId45"/>
    <p:sldId id="312" r:id="rId46"/>
    <p:sldId id="282" r:id="rId47"/>
    <p:sldId id="327" r:id="rId48"/>
    <p:sldId id="308" r:id="rId49"/>
    <p:sldId id="309" r:id="rId50"/>
    <p:sldId id="321" r:id="rId51"/>
    <p:sldId id="329" r:id="rId52"/>
    <p:sldId id="26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95904" autoAdjust="0"/>
  </p:normalViewPr>
  <p:slideViewPr>
    <p:cSldViewPr snapToGrid="0">
      <p:cViewPr varScale="1">
        <p:scale>
          <a:sx n="123" d="100"/>
          <a:sy n="123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48E864-7017-4C54-9036-5B0B1D0F6B0B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E332F7FF-F189-4A8A-B240-60FA07A0B0C5}">
      <dgm:prSet phldrT="[Text]"/>
      <dgm:spPr/>
      <dgm:t>
        <a:bodyPr/>
        <a:lstStyle/>
        <a:p>
          <a:endParaRPr lang="de-AT" dirty="0"/>
        </a:p>
      </dgm:t>
    </dgm:pt>
    <dgm:pt modelId="{087F969B-E33A-48E3-97FE-63239990C307}" type="parTrans" cxnId="{8AB59085-8723-40AF-A02C-AFF99EED832C}">
      <dgm:prSet/>
      <dgm:spPr/>
      <dgm:t>
        <a:bodyPr/>
        <a:lstStyle/>
        <a:p>
          <a:endParaRPr lang="de-AT"/>
        </a:p>
      </dgm:t>
    </dgm:pt>
    <dgm:pt modelId="{440A0D5D-B534-42A4-BE2A-66AD9987A2C1}" type="sibTrans" cxnId="{8AB59085-8723-40AF-A02C-AFF99EED832C}">
      <dgm:prSet/>
      <dgm:spPr/>
      <dgm:t>
        <a:bodyPr/>
        <a:lstStyle/>
        <a:p>
          <a:endParaRPr lang="de-AT"/>
        </a:p>
      </dgm:t>
    </dgm:pt>
    <dgm:pt modelId="{4D26509B-941A-49E4-B138-4887BA7E493B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Google</a:t>
          </a:r>
        </a:p>
      </dgm:t>
    </dgm:pt>
    <dgm:pt modelId="{635B0801-0ED4-455D-A048-8F8EB05DF509}" type="parTrans" cxnId="{3A3AD175-84B2-4FB3-B122-17B87F07B9D2}">
      <dgm:prSet/>
      <dgm:spPr/>
      <dgm:t>
        <a:bodyPr/>
        <a:lstStyle/>
        <a:p>
          <a:endParaRPr lang="de-AT"/>
        </a:p>
      </dgm:t>
    </dgm:pt>
    <dgm:pt modelId="{B9E1EED3-054A-4D05-BB11-5B8BFAAEF10F}" type="sibTrans" cxnId="{3A3AD175-84B2-4FB3-B122-17B87F07B9D2}">
      <dgm:prSet/>
      <dgm:spPr/>
      <dgm:t>
        <a:bodyPr/>
        <a:lstStyle/>
        <a:p>
          <a:r>
            <a:rPr lang="de-AT" dirty="0" err="1"/>
            <a:t>AuthSub</a:t>
          </a:r>
          <a:endParaRPr lang="de-AT" dirty="0"/>
        </a:p>
      </dgm:t>
    </dgm:pt>
    <dgm:pt modelId="{1F993825-C8BC-42FF-983F-E9377CEF1B44}">
      <dgm:prSet phldrT="[Text]"/>
      <dgm:spPr/>
      <dgm:t>
        <a:bodyPr/>
        <a:lstStyle/>
        <a:p>
          <a:endParaRPr lang="de-AT" dirty="0"/>
        </a:p>
      </dgm:t>
    </dgm:pt>
    <dgm:pt modelId="{9C1FFAE8-8DB7-4FB8-ACA8-C8464AED817E}" type="parTrans" cxnId="{9F54DA37-E59D-408D-BC0A-8DBD1BF669E3}">
      <dgm:prSet/>
      <dgm:spPr/>
      <dgm:t>
        <a:bodyPr/>
        <a:lstStyle/>
        <a:p>
          <a:endParaRPr lang="de-AT"/>
        </a:p>
      </dgm:t>
    </dgm:pt>
    <dgm:pt modelId="{EBB308ED-8A96-4E99-B52D-F9E185C7E6A7}" type="sibTrans" cxnId="{9F54DA37-E59D-408D-BC0A-8DBD1BF669E3}">
      <dgm:prSet/>
      <dgm:spPr/>
      <dgm:t>
        <a:bodyPr/>
        <a:lstStyle/>
        <a:p>
          <a:endParaRPr lang="de-AT"/>
        </a:p>
      </dgm:t>
    </dgm:pt>
    <dgm:pt modelId="{747EFF62-AD4B-40F7-8AE0-5B57F89FA370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BBAuth</a:t>
          </a:r>
          <a:endParaRPr lang="de-AT" sz="27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4C4DC07-15B6-4006-B71A-5A1798E09A31}" type="parTrans" cxnId="{FCFBCBCD-8CE3-4FA4-9B22-BC32FE109DE2}">
      <dgm:prSet/>
      <dgm:spPr/>
      <dgm:t>
        <a:bodyPr/>
        <a:lstStyle/>
        <a:p>
          <a:endParaRPr lang="de-AT"/>
        </a:p>
      </dgm:t>
    </dgm:pt>
    <dgm:pt modelId="{16FC4954-BB3A-4231-98FD-058C01A55735}" type="sibTrans" cxnId="{FCFBCBCD-8CE3-4FA4-9B22-BC32FE109DE2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Yahoo</a:t>
          </a:r>
        </a:p>
      </dgm:t>
    </dgm:pt>
    <dgm:pt modelId="{F1720C18-CA11-4D73-BEF1-9C1BCEC5B6AA}">
      <dgm:prSet phldrT="[Text]"/>
      <dgm:spPr/>
      <dgm:t>
        <a:bodyPr/>
        <a:lstStyle/>
        <a:p>
          <a:endParaRPr lang="de-AT" dirty="0"/>
        </a:p>
      </dgm:t>
    </dgm:pt>
    <dgm:pt modelId="{70FEEDEA-8703-4B89-BC2C-12E2D462DAFF}" type="parTrans" cxnId="{0A0923CA-9678-4F4E-8CA1-8154CBE913B7}">
      <dgm:prSet/>
      <dgm:spPr/>
      <dgm:t>
        <a:bodyPr/>
        <a:lstStyle/>
        <a:p>
          <a:endParaRPr lang="de-AT"/>
        </a:p>
      </dgm:t>
    </dgm:pt>
    <dgm:pt modelId="{00C5C2E7-2DA9-4D27-A488-7069E1B19311}" type="sibTrans" cxnId="{0A0923CA-9678-4F4E-8CA1-8154CBE913B7}">
      <dgm:prSet/>
      <dgm:spPr/>
      <dgm:t>
        <a:bodyPr/>
        <a:lstStyle/>
        <a:p>
          <a:endParaRPr lang="de-AT"/>
        </a:p>
      </dgm:t>
    </dgm:pt>
    <dgm:pt modelId="{786EEB7E-1201-4261-9325-4B677853105F}">
      <dgm:prSet phldrT="[Text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Flickr Auth</a:t>
          </a:r>
        </a:p>
      </dgm:t>
    </dgm:pt>
    <dgm:pt modelId="{061B5577-0D6A-4EC3-97C4-44695DFBF0BD}" type="sibTrans" cxnId="{2B494007-14BA-4846-BFDA-39F947010BF7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Flickr</a:t>
          </a:r>
        </a:p>
      </dgm:t>
    </dgm:pt>
    <dgm:pt modelId="{61BA52AF-1FD5-4A49-ABC2-CCED05BC3DB1}" type="parTrans" cxnId="{2B494007-14BA-4846-BFDA-39F947010BF7}">
      <dgm:prSet/>
      <dgm:spPr/>
      <dgm:t>
        <a:bodyPr/>
        <a:lstStyle/>
        <a:p>
          <a:endParaRPr lang="de-AT"/>
        </a:p>
      </dgm:t>
    </dgm:pt>
    <dgm:pt modelId="{C70E873E-CE38-49A7-8034-B69700F73686}" type="pres">
      <dgm:prSet presAssocID="{3448E864-7017-4C54-9036-5B0B1D0F6B0B}" presName="Name0" presStyleCnt="0">
        <dgm:presLayoutVars>
          <dgm:chMax/>
          <dgm:chPref/>
          <dgm:dir/>
          <dgm:animLvl val="lvl"/>
        </dgm:presLayoutVars>
      </dgm:prSet>
      <dgm:spPr/>
    </dgm:pt>
    <dgm:pt modelId="{5B4AF2EC-6187-4A18-B746-0B2531684BB0}" type="pres">
      <dgm:prSet presAssocID="{786EEB7E-1201-4261-9325-4B677853105F}" presName="composite" presStyleCnt="0"/>
      <dgm:spPr/>
    </dgm:pt>
    <dgm:pt modelId="{B82663FA-D2FC-4DCA-9F2D-E7B59870025A}" type="pres">
      <dgm:prSet presAssocID="{786EEB7E-1201-4261-9325-4B677853105F}" presName="Parent1" presStyleLbl="node1" presStyleIdx="0" presStyleCnt="6">
        <dgm:presLayoutVars>
          <dgm:chMax val="1"/>
          <dgm:chPref val="1"/>
          <dgm:bulletEnabled val="1"/>
        </dgm:presLayoutVars>
      </dgm:prSet>
      <dgm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  <dgm:pt modelId="{0F31EBED-7962-4DEA-A6C6-908F1B74199F}" type="pres">
      <dgm:prSet presAssocID="{786EEB7E-1201-4261-9325-4B677853105F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ABA1E1A-FE6B-4E3D-AF1A-A55A4751EF1C}" type="pres">
      <dgm:prSet presAssocID="{786EEB7E-1201-4261-9325-4B677853105F}" presName="BalanceSpacing" presStyleCnt="0"/>
      <dgm:spPr/>
    </dgm:pt>
    <dgm:pt modelId="{E032C394-CA4C-42BA-9183-A87C388A14C5}" type="pres">
      <dgm:prSet presAssocID="{786EEB7E-1201-4261-9325-4B677853105F}" presName="BalanceSpacing1" presStyleCnt="0"/>
      <dgm:spPr/>
    </dgm:pt>
    <dgm:pt modelId="{83AAE97F-C85F-4455-A4DE-74F752B479A7}" type="pres">
      <dgm:prSet presAssocID="{061B5577-0D6A-4EC3-97C4-44695DFBF0BD}" presName="Accent1Text" presStyleLbl="node1" presStyleIdx="1" presStyleCnt="6"/>
      <dgm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  <dgm:pt modelId="{87223391-F62D-4FDF-9B84-7A1520C7A29B}" type="pres">
      <dgm:prSet presAssocID="{061B5577-0D6A-4EC3-97C4-44695DFBF0BD}" presName="spaceBetweenRectangles" presStyleCnt="0"/>
      <dgm:spPr/>
    </dgm:pt>
    <dgm:pt modelId="{586FEADC-3672-4FB9-9FEA-BD9AAF40DDF3}" type="pres">
      <dgm:prSet presAssocID="{4D26509B-941A-49E4-B138-4887BA7E493B}" presName="composite" presStyleCnt="0"/>
      <dgm:spPr/>
    </dgm:pt>
    <dgm:pt modelId="{661E442C-19D7-4CAB-9FD1-0C35616EC69C}" type="pres">
      <dgm:prSet presAssocID="{4D26509B-941A-49E4-B138-4887BA7E493B}" presName="Parent1" presStyleLbl="node1" presStyleIdx="2" presStyleCnt="6">
        <dgm:presLayoutVars>
          <dgm:chMax val="1"/>
          <dgm:chPref val="1"/>
          <dgm:bulletEnabled val="1"/>
        </dgm:presLayoutVars>
      </dgm:prSet>
      <dgm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  <dgm:pt modelId="{2C58D7F7-5909-4A94-9828-0591D635DA7D}" type="pres">
      <dgm:prSet presAssocID="{4D26509B-941A-49E4-B138-4887BA7E493B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CBC97BA-760A-4399-A83E-4E9E618FD8B7}" type="pres">
      <dgm:prSet presAssocID="{4D26509B-941A-49E4-B138-4887BA7E493B}" presName="BalanceSpacing" presStyleCnt="0"/>
      <dgm:spPr/>
    </dgm:pt>
    <dgm:pt modelId="{6CB3B548-01C5-451C-972D-7D19047F6BF0}" type="pres">
      <dgm:prSet presAssocID="{4D26509B-941A-49E4-B138-4887BA7E493B}" presName="BalanceSpacing1" presStyleCnt="0"/>
      <dgm:spPr/>
    </dgm:pt>
    <dgm:pt modelId="{3C6E04F6-76DC-41B2-97C3-8196B2BAFAB3}" type="pres">
      <dgm:prSet presAssocID="{B9E1EED3-054A-4D05-BB11-5B8BFAAEF10F}" presName="Accent1Text" presStyleLbl="node1" presStyleIdx="3" presStyleCnt="6"/>
      <dgm:spPr/>
    </dgm:pt>
    <dgm:pt modelId="{CB7734F3-E8AE-4C8E-AB00-3C0598A8D37F}" type="pres">
      <dgm:prSet presAssocID="{B9E1EED3-054A-4D05-BB11-5B8BFAAEF10F}" presName="spaceBetweenRectangles" presStyleCnt="0"/>
      <dgm:spPr/>
    </dgm:pt>
    <dgm:pt modelId="{F1B9EA5C-1F34-40B9-91E8-713FE0FF8B8A}" type="pres">
      <dgm:prSet presAssocID="{747EFF62-AD4B-40F7-8AE0-5B57F89FA370}" presName="composite" presStyleCnt="0"/>
      <dgm:spPr/>
    </dgm:pt>
    <dgm:pt modelId="{10BF802B-457A-4A2B-BBCF-646CB163475D}" type="pres">
      <dgm:prSet presAssocID="{747EFF62-AD4B-40F7-8AE0-5B57F89FA370}" presName="Parent1" presStyleLbl="node1" presStyleIdx="4" presStyleCnt="6">
        <dgm:presLayoutVars>
          <dgm:chMax val="1"/>
          <dgm:chPref val="1"/>
          <dgm:bulletEnabled val="1"/>
        </dgm:presLayoutVars>
      </dgm:prSet>
      <dgm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  <dgm:pt modelId="{0CC0AFEB-D896-4672-ABF6-A9F8C0CD0ACB}" type="pres">
      <dgm:prSet presAssocID="{747EFF62-AD4B-40F7-8AE0-5B57F89FA37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614FEC1-73A4-46A6-A064-DE5D79F9361E}" type="pres">
      <dgm:prSet presAssocID="{747EFF62-AD4B-40F7-8AE0-5B57F89FA370}" presName="BalanceSpacing" presStyleCnt="0"/>
      <dgm:spPr/>
    </dgm:pt>
    <dgm:pt modelId="{F1783AD1-F184-48FC-88E0-1C60F22D6F59}" type="pres">
      <dgm:prSet presAssocID="{747EFF62-AD4B-40F7-8AE0-5B57F89FA370}" presName="BalanceSpacing1" presStyleCnt="0"/>
      <dgm:spPr/>
    </dgm:pt>
    <dgm:pt modelId="{679C0C3A-1042-4B34-B149-C73C5F6A9991}" type="pres">
      <dgm:prSet presAssocID="{16FC4954-BB3A-4231-98FD-058C01A55735}" presName="Accent1Text" presStyleLbl="node1" presStyleIdx="5" presStyleCnt="6"/>
      <dgm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</dgm:spPr>
    </dgm:pt>
  </dgm:ptLst>
  <dgm:cxnLst>
    <dgm:cxn modelId="{2B494007-14BA-4846-BFDA-39F947010BF7}" srcId="{3448E864-7017-4C54-9036-5B0B1D0F6B0B}" destId="{786EEB7E-1201-4261-9325-4B677853105F}" srcOrd="0" destOrd="0" parTransId="{61BA52AF-1FD5-4A49-ABC2-CCED05BC3DB1}" sibTransId="{061B5577-0D6A-4EC3-97C4-44695DFBF0BD}"/>
    <dgm:cxn modelId="{1DA3442E-4346-49ED-B13D-DA5AB3BD2890}" type="presOf" srcId="{3448E864-7017-4C54-9036-5B0B1D0F6B0B}" destId="{C70E873E-CE38-49A7-8034-B69700F73686}" srcOrd="0" destOrd="0" presId="urn:microsoft.com/office/officeart/2008/layout/AlternatingHexagons"/>
    <dgm:cxn modelId="{9F54DA37-E59D-408D-BC0A-8DBD1BF669E3}" srcId="{4D26509B-941A-49E4-B138-4887BA7E493B}" destId="{1F993825-C8BC-42FF-983F-E9377CEF1B44}" srcOrd="0" destOrd="0" parTransId="{9C1FFAE8-8DB7-4FB8-ACA8-C8464AED817E}" sibTransId="{EBB308ED-8A96-4E99-B52D-F9E185C7E6A7}"/>
    <dgm:cxn modelId="{A4C63F5B-0419-4CE3-A44C-54BAC7A46F85}" type="presOf" srcId="{061B5577-0D6A-4EC3-97C4-44695DFBF0BD}" destId="{83AAE97F-C85F-4455-A4DE-74F752B479A7}" srcOrd="0" destOrd="0" presId="urn:microsoft.com/office/officeart/2008/layout/AlternatingHexagons"/>
    <dgm:cxn modelId="{03BA8163-C88C-48F3-A3E6-E7632D2AC716}" type="presOf" srcId="{4D26509B-941A-49E4-B138-4887BA7E493B}" destId="{661E442C-19D7-4CAB-9FD1-0C35616EC69C}" srcOrd="0" destOrd="0" presId="urn:microsoft.com/office/officeart/2008/layout/AlternatingHexagons"/>
    <dgm:cxn modelId="{3A3AD175-84B2-4FB3-B122-17B87F07B9D2}" srcId="{3448E864-7017-4C54-9036-5B0B1D0F6B0B}" destId="{4D26509B-941A-49E4-B138-4887BA7E493B}" srcOrd="1" destOrd="0" parTransId="{635B0801-0ED4-455D-A048-8F8EB05DF509}" sibTransId="{B9E1EED3-054A-4D05-BB11-5B8BFAAEF10F}"/>
    <dgm:cxn modelId="{8A7FF776-0368-4E6E-8723-7F5C0925060A}" type="presOf" srcId="{747EFF62-AD4B-40F7-8AE0-5B57F89FA370}" destId="{10BF802B-457A-4A2B-BBCF-646CB163475D}" srcOrd="0" destOrd="0" presId="urn:microsoft.com/office/officeart/2008/layout/AlternatingHexagons"/>
    <dgm:cxn modelId="{912D5477-AEC1-46B1-99AF-B04AE7D912FD}" type="presOf" srcId="{B9E1EED3-054A-4D05-BB11-5B8BFAAEF10F}" destId="{3C6E04F6-76DC-41B2-97C3-8196B2BAFAB3}" srcOrd="0" destOrd="0" presId="urn:microsoft.com/office/officeart/2008/layout/AlternatingHexagons"/>
    <dgm:cxn modelId="{71F12D7C-77C2-404E-B557-9DB442042B2F}" type="presOf" srcId="{786EEB7E-1201-4261-9325-4B677853105F}" destId="{B82663FA-D2FC-4DCA-9F2D-E7B59870025A}" srcOrd="0" destOrd="0" presId="urn:microsoft.com/office/officeart/2008/layout/AlternatingHexagons"/>
    <dgm:cxn modelId="{E04FC87C-BAC5-4CC1-9745-D4E684C60663}" type="presOf" srcId="{E332F7FF-F189-4A8A-B240-60FA07A0B0C5}" destId="{0F31EBED-7962-4DEA-A6C6-908F1B74199F}" srcOrd="0" destOrd="0" presId="urn:microsoft.com/office/officeart/2008/layout/AlternatingHexagons"/>
    <dgm:cxn modelId="{8AB59085-8723-40AF-A02C-AFF99EED832C}" srcId="{786EEB7E-1201-4261-9325-4B677853105F}" destId="{E332F7FF-F189-4A8A-B240-60FA07A0B0C5}" srcOrd="0" destOrd="0" parTransId="{087F969B-E33A-48E3-97FE-63239990C307}" sibTransId="{440A0D5D-B534-42A4-BE2A-66AD9987A2C1}"/>
    <dgm:cxn modelId="{F76828A2-2028-453F-859F-8FA79B89C590}" type="presOf" srcId="{16FC4954-BB3A-4231-98FD-058C01A55735}" destId="{679C0C3A-1042-4B34-B149-C73C5F6A9991}" srcOrd="0" destOrd="0" presId="urn:microsoft.com/office/officeart/2008/layout/AlternatingHexagons"/>
    <dgm:cxn modelId="{0A0923CA-9678-4F4E-8CA1-8154CBE913B7}" srcId="{747EFF62-AD4B-40F7-8AE0-5B57F89FA370}" destId="{F1720C18-CA11-4D73-BEF1-9C1BCEC5B6AA}" srcOrd="0" destOrd="0" parTransId="{70FEEDEA-8703-4B89-BC2C-12E2D462DAFF}" sibTransId="{00C5C2E7-2DA9-4D27-A488-7069E1B19311}"/>
    <dgm:cxn modelId="{FCFBCBCD-8CE3-4FA4-9B22-BC32FE109DE2}" srcId="{3448E864-7017-4C54-9036-5B0B1D0F6B0B}" destId="{747EFF62-AD4B-40F7-8AE0-5B57F89FA370}" srcOrd="2" destOrd="0" parTransId="{24C4DC07-15B6-4006-B71A-5A1798E09A31}" sibTransId="{16FC4954-BB3A-4231-98FD-058C01A55735}"/>
    <dgm:cxn modelId="{CC4F7AF4-2477-423B-93E2-30CBF9E4BCB1}" type="presOf" srcId="{1F993825-C8BC-42FF-983F-E9377CEF1B44}" destId="{2C58D7F7-5909-4A94-9828-0591D635DA7D}" srcOrd="0" destOrd="0" presId="urn:microsoft.com/office/officeart/2008/layout/AlternatingHexagons"/>
    <dgm:cxn modelId="{6E992CFB-C28A-41C2-B1DB-10193A577E81}" type="presOf" srcId="{F1720C18-CA11-4D73-BEF1-9C1BCEC5B6AA}" destId="{0CC0AFEB-D896-4672-ABF6-A9F8C0CD0ACB}" srcOrd="0" destOrd="0" presId="urn:microsoft.com/office/officeart/2008/layout/AlternatingHexagons"/>
    <dgm:cxn modelId="{7797A7C9-3ABA-4821-A1A4-EA509DAB1AB7}" type="presParOf" srcId="{C70E873E-CE38-49A7-8034-B69700F73686}" destId="{5B4AF2EC-6187-4A18-B746-0B2531684BB0}" srcOrd="0" destOrd="0" presId="urn:microsoft.com/office/officeart/2008/layout/AlternatingHexagons"/>
    <dgm:cxn modelId="{677C1AEA-8C54-4CAC-A703-79AFB2118DE5}" type="presParOf" srcId="{5B4AF2EC-6187-4A18-B746-0B2531684BB0}" destId="{B82663FA-D2FC-4DCA-9F2D-E7B59870025A}" srcOrd="0" destOrd="0" presId="urn:microsoft.com/office/officeart/2008/layout/AlternatingHexagons"/>
    <dgm:cxn modelId="{687E4D06-6DEF-435C-B8E7-452339661E37}" type="presParOf" srcId="{5B4AF2EC-6187-4A18-B746-0B2531684BB0}" destId="{0F31EBED-7962-4DEA-A6C6-908F1B74199F}" srcOrd="1" destOrd="0" presId="urn:microsoft.com/office/officeart/2008/layout/AlternatingHexagons"/>
    <dgm:cxn modelId="{AAE03BD7-F437-43AD-982B-BD5B1218ED8B}" type="presParOf" srcId="{5B4AF2EC-6187-4A18-B746-0B2531684BB0}" destId="{4ABA1E1A-FE6B-4E3D-AF1A-A55A4751EF1C}" srcOrd="2" destOrd="0" presId="urn:microsoft.com/office/officeart/2008/layout/AlternatingHexagons"/>
    <dgm:cxn modelId="{528AD80E-1C9B-416A-938E-2D7B6ACD95CE}" type="presParOf" srcId="{5B4AF2EC-6187-4A18-B746-0B2531684BB0}" destId="{E032C394-CA4C-42BA-9183-A87C388A14C5}" srcOrd="3" destOrd="0" presId="urn:microsoft.com/office/officeart/2008/layout/AlternatingHexagons"/>
    <dgm:cxn modelId="{A06304FE-031A-4E9E-A283-89FEC8DF9B64}" type="presParOf" srcId="{5B4AF2EC-6187-4A18-B746-0B2531684BB0}" destId="{83AAE97F-C85F-4455-A4DE-74F752B479A7}" srcOrd="4" destOrd="0" presId="urn:microsoft.com/office/officeart/2008/layout/AlternatingHexagons"/>
    <dgm:cxn modelId="{C2356F7B-2B30-4E5B-BDD6-526D205C6894}" type="presParOf" srcId="{C70E873E-CE38-49A7-8034-B69700F73686}" destId="{87223391-F62D-4FDF-9B84-7A1520C7A29B}" srcOrd="1" destOrd="0" presId="urn:microsoft.com/office/officeart/2008/layout/AlternatingHexagons"/>
    <dgm:cxn modelId="{F437E2EC-40DD-4655-A9ED-E47777662DD9}" type="presParOf" srcId="{C70E873E-CE38-49A7-8034-B69700F73686}" destId="{586FEADC-3672-4FB9-9FEA-BD9AAF40DDF3}" srcOrd="2" destOrd="0" presId="urn:microsoft.com/office/officeart/2008/layout/AlternatingHexagons"/>
    <dgm:cxn modelId="{982E5792-1901-4F58-8EB6-A7A441550883}" type="presParOf" srcId="{586FEADC-3672-4FB9-9FEA-BD9AAF40DDF3}" destId="{661E442C-19D7-4CAB-9FD1-0C35616EC69C}" srcOrd="0" destOrd="0" presId="urn:microsoft.com/office/officeart/2008/layout/AlternatingHexagons"/>
    <dgm:cxn modelId="{62F6F2FB-09C2-4B0E-924A-373F7D1F1815}" type="presParOf" srcId="{586FEADC-3672-4FB9-9FEA-BD9AAF40DDF3}" destId="{2C58D7F7-5909-4A94-9828-0591D635DA7D}" srcOrd="1" destOrd="0" presId="urn:microsoft.com/office/officeart/2008/layout/AlternatingHexagons"/>
    <dgm:cxn modelId="{01FCACC6-4F44-421C-A38B-E4C625E59FB7}" type="presParOf" srcId="{586FEADC-3672-4FB9-9FEA-BD9AAF40DDF3}" destId="{3CBC97BA-760A-4399-A83E-4E9E618FD8B7}" srcOrd="2" destOrd="0" presId="urn:microsoft.com/office/officeart/2008/layout/AlternatingHexagons"/>
    <dgm:cxn modelId="{AB42516E-BF80-450F-BD10-464D31A3A3E2}" type="presParOf" srcId="{586FEADC-3672-4FB9-9FEA-BD9AAF40DDF3}" destId="{6CB3B548-01C5-451C-972D-7D19047F6BF0}" srcOrd="3" destOrd="0" presId="urn:microsoft.com/office/officeart/2008/layout/AlternatingHexagons"/>
    <dgm:cxn modelId="{246BC2C6-A88B-4387-ABA3-58B07A773EE5}" type="presParOf" srcId="{586FEADC-3672-4FB9-9FEA-BD9AAF40DDF3}" destId="{3C6E04F6-76DC-41B2-97C3-8196B2BAFAB3}" srcOrd="4" destOrd="0" presId="urn:microsoft.com/office/officeart/2008/layout/AlternatingHexagons"/>
    <dgm:cxn modelId="{996AD537-E921-4780-934B-7C254767458B}" type="presParOf" srcId="{C70E873E-CE38-49A7-8034-B69700F73686}" destId="{CB7734F3-E8AE-4C8E-AB00-3C0598A8D37F}" srcOrd="3" destOrd="0" presId="urn:microsoft.com/office/officeart/2008/layout/AlternatingHexagons"/>
    <dgm:cxn modelId="{586CF525-5167-445C-AB18-DEB9949F53BF}" type="presParOf" srcId="{C70E873E-CE38-49A7-8034-B69700F73686}" destId="{F1B9EA5C-1F34-40B9-91E8-713FE0FF8B8A}" srcOrd="4" destOrd="0" presId="urn:microsoft.com/office/officeart/2008/layout/AlternatingHexagons"/>
    <dgm:cxn modelId="{C3F5C4DD-A59B-4465-A881-97B6007C3EAB}" type="presParOf" srcId="{F1B9EA5C-1F34-40B9-91E8-713FE0FF8B8A}" destId="{10BF802B-457A-4A2B-BBCF-646CB163475D}" srcOrd="0" destOrd="0" presId="urn:microsoft.com/office/officeart/2008/layout/AlternatingHexagons"/>
    <dgm:cxn modelId="{8280AC9D-CC50-4A76-8756-E089B7F7DB4E}" type="presParOf" srcId="{F1B9EA5C-1F34-40B9-91E8-713FE0FF8B8A}" destId="{0CC0AFEB-D896-4672-ABF6-A9F8C0CD0ACB}" srcOrd="1" destOrd="0" presId="urn:microsoft.com/office/officeart/2008/layout/AlternatingHexagons"/>
    <dgm:cxn modelId="{9D066702-C667-4D83-B6BC-386AA600F458}" type="presParOf" srcId="{F1B9EA5C-1F34-40B9-91E8-713FE0FF8B8A}" destId="{7614FEC1-73A4-46A6-A064-DE5D79F9361E}" srcOrd="2" destOrd="0" presId="urn:microsoft.com/office/officeart/2008/layout/AlternatingHexagons"/>
    <dgm:cxn modelId="{B7C8EDFD-03E2-4039-9B7D-0ADE9EF1B141}" type="presParOf" srcId="{F1B9EA5C-1F34-40B9-91E8-713FE0FF8B8A}" destId="{F1783AD1-F184-48FC-88E0-1C60F22D6F59}" srcOrd="3" destOrd="0" presId="urn:microsoft.com/office/officeart/2008/layout/AlternatingHexagons"/>
    <dgm:cxn modelId="{A3D72BAD-FC25-468B-B64B-5138121F64B5}" type="presParOf" srcId="{F1B9EA5C-1F34-40B9-91E8-713FE0FF8B8A}" destId="{679C0C3A-1042-4B34-B149-C73C5F6A999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7D2B27-A33F-4B49-B1B6-A923ED661DD8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8485FBEE-7D69-48CB-AED3-8E26801EFD11}">
      <dgm:prSet phldrT="[Text]"/>
      <dgm:spPr/>
      <dgm:t>
        <a:bodyPr/>
        <a:lstStyle/>
        <a:p>
          <a:r>
            <a:rPr lang="de-AT" b="1" dirty="0"/>
            <a:t>Die Vorläufer</a:t>
          </a:r>
          <a:br>
            <a:rPr lang="de-AT" b="1" dirty="0"/>
          </a:br>
          <a:endParaRPr lang="de-AT" b="1" dirty="0"/>
        </a:p>
        <a:p>
          <a:r>
            <a:rPr lang="de-AT" dirty="0" err="1"/>
            <a:t>FlickrAuth</a:t>
          </a:r>
          <a:br>
            <a:rPr lang="de-AT" dirty="0"/>
          </a:br>
          <a:r>
            <a:rPr lang="de-AT" dirty="0"/>
            <a:t>Google </a:t>
          </a:r>
          <a:r>
            <a:rPr lang="de-AT" dirty="0" err="1"/>
            <a:t>AuthSub</a:t>
          </a:r>
          <a:br>
            <a:rPr lang="de-AT" dirty="0"/>
          </a:br>
          <a:r>
            <a:rPr lang="de-AT" dirty="0"/>
            <a:t>Yahoo </a:t>
          </a:r>
          <a:r>
            <a:rPr lang="de-AT" dirty="0" err="1"/>
            <a:t>BBAuth</a:t>
          </a:r>
          <a:endParaRPr lang="de-AT" dirty="0"/>
        </a:p>
      </dgm:t>
    </dgm:pt>
    <dgm:pt modelId="{D4CE6043-8D43-4DF0-A36A-41054C1E4ABF}" type="parTrans" cxnId="{444C91E7-2EAA-44D3-85FA-11460B2611D8}">
      <dgm:prSet/>
      <dgm:spPr/>
      <dgm:t>
        <a:bodyPr/>
        <a:lstStyle/>
        <a:p>
          <a:endParaRPr lang="de-AT"/>
        </a:p>
      </dgm:t>
    </dgm:pt>
    <dgm:pt modelId="{EA918117-CF43-4DE9-B1A4-7BAFE043B396}" type="sibTrans" cxnId="{444C91E7-2EAA-44D3-85FA-11460B2611D8}">
      <dgm:prSet/>
      <dgm:spPr/>
      <dgm:t>
        <a:bodyPr/>
        <a:lstStyle/>
        <a:p>
          <a:endParaRPr lang="de-AT"/>
        </a:p>
      </dgm:t>
    </dgm:pt>
    <dgm:pt modelId="{71052655-A6D4-42D1-B7F4-2E784AA41A4D}">
      <dgm:prSet phldrT="[Text]"/>
      <dgm:spPr/>
      <dgm:t>
        <a:bodyPr/>
        <a:lstStyle/>
        <a:p>
          <a:r>
            <a:rPr lang="de-AT" b="1" dirty="0"/>
            <a:t>April 2007</a:t>
          </a:r>
          <a:br>
            <a:rPr lang="de-AT" b="1" dirty="0"/>
          </a:br>
          <a:br>
            <a:rPr lang="de-AT" dirty="0"/>
          </a:br>
          <a:r>
            <a:rPr lang="de-AT" dirty="0"/>
            <a:t>Start </a:t>
          </a:r>
          <a:r>
            <a:rPr lang="de-AT" dirty="0" err="1"/>
            <a:t>OpenID</a:t>
          </a:r>
          <a:r>
            <a:rPr lang="de-AT" dirty="0"/>
            <a:t> </a:t>
          </a:r>
          <a:r>
            <a:rPr lang="de-AT" dirty="0" err="1"/>
            <a:t>group</a:t>
          </a:r>
          <a:endParaRPr lang="de-AT" dirty="0"/>
        </a:p>
      </dgm:t>
    </dgm:pt>
    <dgm:pt modelId="{CB0A514D-5CFF-4D39-98BD-9321986F9630}" type="parTrans" cxnId="{3D2932D3-C0CA-4085-84E2-BCFD2ED4A4AA}">
      <dgm:prSet/>
      <dgm:spPr/>
      <dgm:t>
        <a:bodyPr/>
        <a:lstStyle/>
        <a:p>
          <a:endParaRPr lang="de-AT"/>
        </a:p>
      </dgm:t>
    </dgm:pt>
    <dgm:pt modelId="{FD840CD7-B041-4D30-B57C-2ACADCFD87B1}" type="sibTrans" cxnId="{3D2932D3-C0CA-4085-84E2-BCFD2ED4A4AA}">
      <dgm:prSet/>
      <dgm:spPr/>
      <dgm:t>
        <a:bodyPr/>
        <a:lstStyle/>
        <a:p>
          <a:endParaRPr lang="de-AT"/>
        </a:p>
      </dgm:t>
    </dgm:pt>
    <dgm:pt modelId="{569DAB50-B616-4C8B-824F-F983D743A5F9}">
      <dgm:prSet phldrT="[Text]"/>
      <dgm:spPr/>
      <dgm:t>
        <a:bodyPr/>
        <a:lstStyle/>
        <a:p>
          <a:r>
            <a:rPr lang="de-AT" b="1" dirty="0"/>
            <a:t>Dezember 2007</a:t>
          </a:r>
          <a:br>
            <a:rPr lang="de-AT" b="1" dirty="0"/>
          </a:br>
          <a:br>
            <a:rPr lang="de-AT" dirty="0"/>
          </a:br>
          <a:r>
            <a:rPr lang="de-AT" dirty="0"/>
            <a:t>OAuth Core 1.0 </a:t>
          </a:r>
          <a:r>
            <a:rPr lang="de-AT" dirty="0" err="1"/>
            <a:t>specification</a:t>
          </a:r>
          <a:r>
            <a:rPr lang="de-AT" dirty="0"/>
            <a:t> final</a:t>
          </a:r>
        </a:p>
      </dgm:t>
    </dgm:pt>
    <dgm:pt modelId="{6FEF43F0-706A-433E-9D56-30FD3D9B092C}" type="parTrans" cxnId="{CB0C0BE6-73A8-4947-B0E8-6EFA0E4895CE}">
      <dgm:prSet/>
      <dgm:spPr/>
      <dgm:t>
        <a:bodyPr/>
        <a:lstStyle/>
        <a:p>
          <a:endParaRPr lang="de-AT"/>
        </a:p>
      </dgm:t>
    </dgm:pt>
    <dgm:pt modelId="{F6C9E395-2A6B-42D6-9107-A065E739D259}" type="sibTrans" cxnId="{CB0C0BE6-73A8-4947-B0E8-6EFA0E4895CE}">
      <dgm:prSet/>
      <dgm:spPr/>
      <dgm:t>
        <a:bodyPr/>
        <a:lstStyle/>
        <a:p>
          <a:endParaRPr lang="de-AT"/>
        </a:p>
      </dgm:t>
    </dgm:pt>
    <dgm:pt modelId="{5AB2A2B4-A2B8-4670-ABA7-8DBD6084FEFA}">
      <dgm:prSet phldrT="[Text]"/>
      <dgm:spPr/>
      <dgm:t>
        <a:bodyPr/>
        <a:lstStyle/>
        <a:p>
          <a:r>
            <a:rPr lang="de-AT" b="1" dirty="0"/>
            <a:t>November 2009</a:t>
          </a:r>
          <a:br>
            <a:rPr lang="de-AT" b="1" dirty="0"/>
          </a:br>
          <a:br>
            <a:rPr lang="de-AT" dirty="0"/>
          </a:br>
          <a:r>
            <a:rPr lang="de-AT" dirty="0"/>
            <a:t>OAuth Core 1.1 </a:t>
          </a:r>
          <a:r>
            <a:rPr lang="de-AT" dirty="0" err="1"/>
            <a:t>dropped</a:t>
          </a:r>
          <a:endParaRPr lang="de-AT" dirty="0"/>
        </a:p>
      </dgm:t>
    </dgm:pt>
    <dgm:pt modelId="{74C2FE8A-A714-439E-99B4-75DA7125F269}" type="parTrans" cxnId="{AA3B1723-8B30-4646-87EE-46E817C52A57}">
      <dgm:prSet/>
      <dgm:spPr/>
      <dgm:t>
        <a:bodyPr/>
        <a:lstStyle/>
        <a:p>
          <a:endParaRPr lang="de-AT"/>
        </a:p>
      </dgm:t>
    </dgm:pt>
    <dgm:pt modelId="{9D986435-8350-4D93-AFAA-E47907840DB2}" type="sibTrans" cxnId="{AA3B1723-8B30-4646-87EE-46E817C52A57}">
      <dgm:prSet/>
      <dgm:spPr/>
      <dgm:t>
        <a:bodyPr/>
        <a:lstStyle/>
        <a:p>
          <a:endParaRPr lang="de-AT"/>
        </a:p>
      </dgm:t>
    </dgm:pt>
    <dgm:pt modelId="{9FDE276A-7EAC-4D5F-BAF8-90429E44CAF7}">
      <dgm:prSet phldrT="[Text]"/>
      <dgm:spPr/>
      <dgm:t>
        <a:bodyPr/>
        <a:lstStyle/>
        <a:p>
          <a:r>
            <a:rPr lang="de-AT" b="1" dirty="0"/>
            <a:t>April 2010</a:t>
          </a:r>
          <a:br>
            <a:rPr lang="de-AT" b="1" dirty="0"/>
          </a:br>
          <a:br>
            <a:rPr lang="de-AT" dirty="0"/>
          </a:br>
          <a:r>
            <a:rPr lang="de-AT" dirty="0"/>
            <a:t>OAuth 2.0</a:t>
          </a:r>
          <a:br>
            <a:rPr lang="de-AT" dirty="0"/>
          </a:br>
          <a:r>
            <a:rPr lang="de-AT" dirty="0"/>
            <a:t>draft 01</a:t>
          </a:r>
        </a:p>
      </dgm:t>
    </dgm:pt>
    <dgm:pt modelId="{0CB3099B-F600-4631-B6D7-FABB24DE4D74}" type="parTrans" cxnId="{0847C500-4601-4D52-A94C-5E8C2DEB3B17}">
      <dgm:prSet/>
      <dgm:spPr/>
      <dgm:t>
        <a:bodyPr/>
        <a:lstStyle/>
        <a:p>
          <a:endParaRPr lang="de-AT"/>
        </a:p>
      </dgm:t>
    </dgm:pt>
    <dgm:pt modelId="{4C9F14A8-2A5C-42AA-8D3C-E059030E2E33}" type="sibTrans" cxnId="{0847C500-4601-4D52-A94C-5E8C2DEB3B17}">
      <dgm:prSet/>
      <dgm:spPr/>
      <dgm:t>
        <a:bodyPr/>
        <a:lstStyle/>
        <a:p>
          <a:endParaRPr lang="de-AT"/>
        </a:p>
      </dgm:t>
    </dgm:pt>
    <dgm:pt modelId="{BA9C8CC1-82A1-40B7-96E3-DA463E5C24EB}">
      <dgm:prSet/>
      <dgm:spPr/>
      <dgm:t>
        <a:bodyPr/>
        <a:lstStyle/>
        <a:p>
          <a:r>
            <a:rPr lang="de-AT" b="1" dirty="0"/>
            <a:t>Oktober 2012</a:t>
          </a:r>
          <a:br>
            <a:rPr lang="de-AT" b="1" dirty="0"/>
          </a:br>
          <a:br>
            <a:rPr lang="de-AT" dirty="0"/>
          </a:br>
          <a:r>
            <a:rPr lang="de-AT" dirty="0"/>
            <a:t>OAuth 2.0</a:t>
          </a:r>
          <a:br>
            <a:rPr lang="de-AT" dirty="0"/>
          </a:br>
          <a:r>
            <a:rPr lang="de-AT" dirty="0"/>
            <a:t>RFC </a:t>
          </a:r>
          <a:r>
            <a:rPr lang="de-AT" dirty="0" err="1"/>
            <a:t>published</a:t>
          </a:r>
          <a:endParaRPr lang="de-AT" dirty="0"/>
        </a:p>
      </dgm:t>
    </dgm:pt>
    <dgm:pt modelId="{9AC6FE10-93A4-40BE-B98A-6A46F2EB9547}" type="parTrans" cxnId="{926722EC-17AA-43D0-9EC9-0CC2AECF9C48}">
      <dgm:prSet/>
      <dgm:spPr/>
      <dgm:t>
        <a:bodyPr/>
        <a:lstStyle/>
        <a:p>
          <a:endParaRPr lang="de-AT"/>
        </a:p>
      </dgm:t>
    </dgm:pt>
    <dgm:pt modelId="{D46877D1-A936-433F-9FCE-54C69ABA7A46}" type="sibTrans" cxnId="{926722EC-17AA-43D0-9EC9-0CC2AECF9C48}">
      <dgm:prSet/>
      <dgm:spPr/>
      <dgm:t>
        <a:bodyPr/>
        <a:lstStyle/>
        <a:p>
          <a:endParaRPr lang="de-AT"/>
        </a:p>
      </dgm:t>
    </dgm:pt>
    <dgm:pt modelId="{EB3F08C6-7F5E-46BC-B5EE-6FCA4CAC4B1A}" type="pres">
      <dgm:prSet presAssocID="{497D2B27-A33F-4B49-B1B6-A923ED661DD8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2B2F66D-92E9-4197-95C8-11A814F69DAE}" type="pres">
      <dgm:prSet presAssocID="{BA9C8CC1-82A1-40B7-96E3-DA463E5C24EB}" presName="Accent6" presStyleCnt="0"/>
      <dgm:spPr/>
    </dgm:pt>
    <dgm:pt modelId="{8D906A84-3B67-4F0D-A766-3928B7962B8E}" type="pres">
      <dgm:prSet presAssocID="{BA9C8CC1-82A1-40B7-96E3-DA463E5C24EB}" presName="Accent" presStyleLbl="node1" presStyleIdx="0" presStyleCnt="6"/>
      <dgm:spPr/>
    </dgm:pt>
    <dgm:pt modelId="{F224361D-DC93-49F0-8EFA-82414FB0E8B5}" type="pres">
      <dgm:prSet presAssocID="{BA9C8CC1-82A1-40B7-96E3-DA463E5C24EB}" presName="ParentBackground6" presStyleCnt="0"/>
      <dgm:spPr/>
    </dgm:pt>
    <dgm:pt modelId="{B48721B3-462D-44BC-829F-8464521250BB}" type="pres">
      <dgm:prSet presAssocID="{BA9C8CC1-82A1-40B7-96E3-DA463E5C24EB}" presName="ParentBackground" presStyleLbl="fgAcc1" presStyleIdx="0" presStyleCnt="6"/>
      <dgm:spPr/>
    </dgm:pt>
    <dgm:pt modelId="{C115085B-8679-4C86-B9FB-3C53DE71BAFE}" type="pres">
      <dgm:prSet presAssocID="{BA9C8CC1-82A1-40B7-96E3-DA463E5C24EB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96D7C7C-775A-4BEB-AA82-AE28012D94D4}" type="pres">
      <dgm:prSet presAssocID="{9FDE276A-7EAC-4D5F-BAF8-90429E44CAF7}" presName="Accent5" presStyleCnt="0"/>
      <dgm:spPr/>
    </dgm:pt>
    <dgm:pt modelId="{B15BF54C-2CE2-4834-A994-E8480D948266}" type="pres">
      <dgm:prSet presAssocID="{9FDE276A-7EAC-4D5F-BAF8-90429E44CAF7}" presName="Accent" presStyleLbl="node1" presStyleIdx="1" presStyleCnt="6"/>
      <dgm:spPr/>
    </dgm:pt>
    <dgm:pt modelId="{074E50A9-3DB4-4564-ACC8-DDA905C7BAEB}" type="pres">
      <dgm:prSet presAssocID="{9FDE276A-7EAC-4D5F-BAF8-90429E44CAF7}" presName="ParentBackground5" presStyleCnt="0"/>
      <dgm:spPr/>
    </dgm:pt>
    <dgm:pt modelId="{FECC8418-F516-40ED-BD81-0E85331F0117}" type="pres">
      <dgm:prSet presAssocID="{9FDE276A-7EAC-4D5F-BAF8-90429E44CAF7}" presName="ParentBackground" presStyleLbl="fgAcc1" presStyleIdx="1" presStyleCnt="6"/>
      <dgm:spPr/>
    </dgm:pt>
    <dgm:pt modelId="{8180CBB2-BD68-4754-810E-F1CB5B067B89}" type="pres">
      <dgm:prSet presAssocID="{9FDE276A-7EAC-4D5F-BAF8-90429E44CAF7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F6D5812-E720-4771-943A-CCE5BB4A82C3}" type="pres">
      <dgm:prSet presAssocID="{5AB2A2B4-A2B8-4670-ABA7-8DBD6084FEFA}" presName="Accent4" presStyleCnt="0"/>
      <dgm:spPr/>
    </dgm:pt>
    <dgm:pt modelId="{67254387-9BC9-4597-9936-6EA921418BE2}" type="pres">
      <dgm:prSet presAssocID="{5AB2A2B4-A2B8-4670-ABA7-8DBD6084FEFA}" presName="Accent" presStyleLbl="node1" presStyleIdx="2" presStyleCnt="6"/>
      <dgm:spPr/>
    </dgm:pt>
    <dgm:pt modelId="{B319B93C-DFAA-4087-A9F7-D26F7142A60D}" type="pres">
      <dgm:prSet presAssocID="{5AB2A2B4-A2B8-4670-ABA7-8DBD6084FEFA}" presName="ParentBackground4" presStyleCnt="0"/>
      <dgm:spPr/>
    </dgm:pt>
    <dgm:pt modelId="{DF3A398D-DD91-4B80-92A7-CF171BE95F4D}" type="pres">
      <dgm:prSet presAssocID="{5AB2A2B4-A2B8-4670-ABA7-8DBD6084FEFA}" presName="ParentBackground" presStyleLbl="fgAcc1" presStyleIdx="2" presStyleCnt="6"/>
      <dgm:spPr/>
    </dgm:pt>
    <dgm:pt modelId="{2E2CA43F-9D15-4286-950A-B0CAEB9A4BB1}" type="pres">
      <dgm:prSet presAssocID="{5AB2A2B4-A2B8-4670-ABA7-8DBD6084FEFA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C4C0757-B5E6-4EA7-848F-2ACC3617024B}" type="pres">
      <dgm:prSet presAssocID="{569DAB50-B616-4C8B-824F-F983D743A5F9}" presName="Accent3" presStyleCnt="0"/>
      <dgm:spPr/>
    </dgm:pt>
    <dgm:pt modelId="{8F0580E5-4AB6-4201-9D7E-C028CD3D85AB}" type="pres">
      <dgm:prSet presAssocID="{569DAB50-B616-4C8B-824F-F983D743A5F9}" presName="Accent" presStyleLbl="node1" presStyleIdx="3" presStyleCnt="6"/>
      <dgm:spPr/>
    </dgm:pt>
    <dgm:pt modelId="{E3C76136-0F8A-4FCC-8E1D-F5EB8B51CFD6}" type="pres">
      <dgm:prSet presAssocID="{569DAB50-B616-4C8B-824F-F983D743A5F9}" presName="ParentBackground3" presStyleCnt="0"/>
      <dgm:spPr/>
    </dgm:pt>
    <dgm:pt modelId="{F239B689-857E-4343-BF67-A3EA1240CBE2}" type="pres">
      <dgm:prSet presAssocID="{569DAB50-B616-4C8B-824F-F983D743A5F9}" presName="ParentBackground" presStyleLbl="fgAcc1" presStyleIdx="3" presStyleCnt="6"/>
      <dgm:spPr/>
    </dgm:pt>
    <dgm:pt modelId="{594A2BA4-1106-4E62-A0E9-15E420E65108}" type="pres">
      <dgm:prSet presAssocID="{569DAB50-B616-4C8B-824F-F983D743A5F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DBACCDE-2B21-4067-9D32-5875302E138A}" type="pres">
      <dgm:prSet presAssocID="{71052655-A6D4-42D1-B7F4-2E784AA41A4D}" presName="Accent2" presStyleCnt="0"/>
      <dgm:spPr/>
    </dgm:pt>
    <dgm:pt modelId="{97298E56-C8CD-4026-9317-88865E18BD0F}" type="pres">
      <dgm:prSet presAssocID="{71052655-A6D4-42D1-B7F4-2E784AA41A4D}" presName="Accent" presStyleLbl="node1" presStyleIdx="4" presStyleCnt="6"/>
      <dgm:spPr/>
    </dgm:pt>
    <dgm:pt modelId="{D1E905BD-60E5-4261-8E76-7AA2285B3835}" type="pres">
      <dgm:prSet presAssocID="{71052655-A6D4-42D1-B7F4-2E784AA41A4D}" presName="ParentBackground2" presStyleCnt="0"/>
      <dgm:spPr/>
    </dgm:pt>
    <dgm:pt modelId="{F5924642-6047-449E-8562-4C5C79C65093}" type="pres">
      <dgm:prSet presAssocID="{71052655-A6D4-42D1-B7F4-2E784AA41A4D}" presName="ParentBackground" presStyleLbl="fgAcc1" presStyleIdx="4" presStyleCnt="6"/>
      <dgm:spPr/>
    </dgm:pt>
    <dgm:pt modelId="{5D8EBFA1-A0E3-45F0-B0B4-1A27C48FBAC7}" type="pres">
      <dgm:prSet presAssocID="{71052655-A6D4-42D1-B7F4-2E784AA41A4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B800579-B585-40D2-A7D8-0088A2161672}" type="pres">
      <dgm:prSet presAssocID="{8485FBEE-7D69-48CB-AED3-8E26801EFD11}" presName="Accent1" presStyleCnt="0"/>
      <dgm:spPr/>
    </dgm:pt>
    <dgm:pt modelId="{D46431A9-7E48-4293-8D6A-8DA37D6F82AE}" type="pres">
      <dgm:prSet presAssocID="{8485FBEE-7D69-48CB-AED3-8E26801EFD11}" presName="Accent" presStyleLbl="node1" presStyleIdx="5" presStyleCnt="6"/>
      <dgm:spPr/>
    </dgm:pt>
    <dgm:pt modelId="{108BECE1-F1AB-4096-B4C9-4651BF8B1DA2}" type="pres">
      <dgm:prSet presAssocID="{8485FBEE-7D69-48CB-AED3-8E26801EFD11}" presName="ParentBackground1" presStyleCnt="0"/>
      <dgm:spPr/>
    </dgm:pt>
    <dgm:pt modelId="{1F432813-C1BE-46C8-8BAF-D9BAB041F86B}" type="pres">
      <dgm:prSet presAssocID="{8485FBEE-7D69-48CB-AED3-8E26801EFD11}" presName="ParentBackground" presStyleLbl="fgAcc1" presStyleIdx="5" presStyleCnt="6"/>
      <dgm:spPr/>
    </dgm:pt>
    <dgm:pt modelId="{9A29E981-F9DD-4945-90CE-A30A81F06C86}" type="pres">
      <dgm:prSet presAssocID="{8485FBEE-7D69-48CB-AED3-8E26801EFD11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847C500-4601-4D52-A94C-5E8C2DEB3B17}" srcId="{497D2B27-A33F-4B49-B1B6-A923ED661DD8}" destId="{9FDE276A-7EAC-4D5F-BAF8-90429E44CAF7}" srcOrd="4" destOrd="0" parTransId="{0CB3099B-F600-4631-B6D7-FABB24DE4D74}" sibTransId="{4C9F14A8-2A5C-42AA-8D3C-E059030E2E33}"/>
    <dgm:cxn modelId="{1503E70C-4889-4470-B93C-5271816418B3}" type="presOf" srcId="{497D2B27-A33F-4B49-B1B6-A923ED661DD8}" destId="{EB3F08C6-7F5E-46BC-B5EE-6FCA4CAC4B1A}" srcOrd="0" destOrd="0" presId="urn:microsoft.com/office/officeart/2011/layout/CircleProcess"/>
    <dgm:cxn modelId="{8F672811-EDE4-439C-8072-29FF730A6CDF}" type="presOf" srcId="{8485FBEE-7D69-48CB-AED3-8E26801EFD11}" destId="{9A29E981-F9DD-4945-90CE-A30A81F06C86}" srcOrd="1" destOrd="0" presId="urn:microsoft.com/office/officeart/2011/layout/CircleProcess"/>
    <dgm:cxn modelId="{AA3B1723-8B30-4646-87EE-46E817C52A57}" srcId="{497D2B27-A33F-4B49-B1B6-A923ED661DD8}" destId="{5AB2A2B4-A2B8-4670-ABA7-8DBD6084FEFA}" srcOrd="3" destOrd="0" parTransId="{74C2FE8A-A714-439E-99B4-75DA7125F269}" sibTransId="{9D986435-8350-4D93-AFAA-E47907840DB2}"/>
    <dgm:cxn modelId="{EE869231-BBBA-40BB-BC34-BE87ACEBB3E7}" type="presOf" srcId="{569DAB50-B616-4C8B-824F-F983D743A5F9}" destId="{594A2BA4-1106-4E62-A0E9-15E420E65108}" srcOrd="1" destOrd="0" presId="urn:microsoft.com/office/officeart/2011/layout/CircleProcess"/>
    <dgm:cxn modelId="{F0573042-BF4A-4BAA-9C76-8ECF956535C9}" type="presOf" srcId="{71052655-A6D4-42D1-B7F4-2E784AA41A4D}" destId="{5D8EBFA1-A0E3-45F0-B0B4-1A27C48FBAC7}" srcOrd="1" destOrd="0" presId="urn:microsoft.com/office/officeart/2011/layout/CircleProcess"/>
    <dgm:cxn modelId="{57A9E544-3DE3-4E0E-8426-9090044BE04C}" type="presOf" srcId="{5AB2A2B4-A2B8-4670-ABA7-8DBD6084FEFA}" destId="{2E2CA43F-9D15-4286-950A-B0CAEB9A4BB1}" srcOrd="1" destOrd="0" presId="urn:microsoft.com/office/officeart/2011/layout/CircleProcess"/>
    <dgm:cxn modelId="{499E9A4E-F508-44BD-BAC9-E960430CF94C}" type="presOf" srcId="{71052655-A6D4-42D1-B7F4-2E784AA41A4D}" destId="{F5924642-6047-449E-8562-4C5C79C65093}" srcOrd="0" destOrd="0" presId="urn:microsoft.com/office/officeart/2011/layout/CircleProcess"/>
    <dgm:cxn modelId="{09DBCD57-8282-4D2A-9650-E675BFB4808C}" type="presOf" srcId="{BA9C8CC1-82A1-40B7-96E3-DA463E5C24EB}" destId="{B48721B3-462D-44BC-829F-8464521250BB}" srcOrd="0" destOrd="0" presId="urn:microsoft.com/office/officeart/2011/layout/CircleProcess"/>
    <dgm:cxn modelId="{EBD424A8-5F13-4D45-A808-2028A7543BDC}" type="presOf" srcId="{9FDE276A-7EAC-4D5F-BAF8-90429E44CAF7}" destId="{FECC8418-F516-40ED-BD81-0E85331F0117}" srcOrd="0" destOrd="0" presId="urn:microsoft.com/office/officeart/2011/layout/CircleProcess"/>
    <dgm:cxn modelId="{86110DC2-3402-481F-B738-60A32672F13B}" type="presOf" srcId="{569DAB50-B616-4C8B-824F-F983D743A5F9}" destId="{F239B689-857E-4343-BF67-A3EA1240CBE2}" srcOrd="0" destOrd="0" presId="urn:microsoft.com/office/officeart/2011/layout/CircleProcess"/>
    <dgm:cxn modelId="{A62081C5-F336-47E9-BBD6-9BD49F713BEB}" type="presOf" srcId="{8485FBEE-7D69-48CB-AED3-8E26801EFD11}" destId="{1F432813-C1BE-46C8-8BAF-D9BAB041F86B}" srcOrd="0" destOrd="0" presId="urn:microsoft.com/office/officeart/2011/layout/CircleProcess"/>
    <dgm:cxn modelId="{3D2932D3-C0CA-4085-84E2-BCFD2ED4A4AA}" srcId="{497D2B27-A33F-4B49-B1B6-A923ED661DD8}" destId="{71052655-A6D4-42D1-B7F4-2E784AA41A4D}" srcOrd="1" destOrd="0" parTransId="{CB0A514D-5CFF-4D39-98BD-9321986F9630}" sibTransId="{FD840CD7-B041-4D30-B57C-2ACADCFD87B1}"/>
    <dgm:cxn modelId="{EC9C2AD8-3BA0-4EED-8022-671443008767}" type="presOf" srcId="{5AB2A2B4-A2B8-4670-ABA7-8DBD6084FEFA}" destId="{DF3A398D-DD91-4B80-92A7-CF171BE95F4D}" srcOrd="0" destOrd="0" presId="urn:microsoft.com/office/officeart/2011/layout/CircleProcess"/>
    <dgm:cxn modelId="{CB0C0BE6-73A8-4947-B0E8-6EFA0E4895CE}" srcId="{497D2B27-A33F-4B49-B1B6-A923ED661DD8}" destId="{569DAB50-B616-4C8B-824F-F983D743A5F9}" srcOrd="2" destOrd="0" parTransId="{6FEF43F0-706A-433E-9D56-30FD3D9B092C}" sibTransId="{F6C9E395-2A6B-42D6-9107-A065E739D259}"/>
    <dgm:cxn modelId="{444C91E7-2EAA-44D3-85FA-11460B2611D8}" srcId="{497D2B27-A33F-4B49-B1B6-A923ED661DD8}" destId="{8485FBEE-7D69-48CB-AED3-8E26801EFD11}" srcOrd="0" destOrd="0" parTransId="{D4CE6043-8D43-4DF0-A36A-41054C1E4ABF}" sibTransId="{EA918117-CF43-4DE9-B1A4-7BAFE043B396}"/>
    <dgm:cxn modelId="{926722EC-17AA-43D0-9EC9-0CC2AECF9C48}" srcId="{497D2B27-A33F-4B49-B1B6-A923ED661DD8}" destId="{BA9C8CC1-82A1-40B7-96E3-DA463E5C24EB}" srcOrd="5" destOrd="0" parTransId="{9AC6FE10-93A4-40BE-B98A-6A46F2EB9547}" sibTransId="{D46877D1-A936-433F-9FCE-54C69ABA7A46}"/>
    <dgm:cxn modelId="{404508EE-0B5B-4353-8B01-9C200A990DD8}" type="presOf" srcId="{9FDE276A-7EAC-4D5F-BAF8-90429E44CAF7}" destId="{8180CBB2-BD68-4754-810E-F1CB5B067B89}" srcOrd="1" destOrd="0" presId="urn:microsoft.com/office/officeart/2011/layout/CircleProcess"/>
    <dgm:cxn modelId="{B1676CFD-794E-42EA-A95A-6790E5F7A1B4}" type="presOf" srcId="{BA9C8CC1-82A1-40B7-96E3-DA463E5C24EB}" destId="{C115085B-8679-4C86-B9FB-3C53DE71BAFE}" srcOrd="1" destOrd="0" presId="urn:microsoft.com/office/officeart/2011/layout/CircleProcess"/>
    <dgm:cxn modelId="{063EB7A4-5802-46D5-B228-139F94B4CDC2}" type="presParOf" srcId="{EB3F08C6-7F5E-46BC-B5EE-6FCA4CAC4B1A}" destId="{D2B2F66D-92E9-4197-95C8-11A814F69DAE}" srcOrd="0" destOrd="0" presId="urn:microsoft.com/office/officeart/2011/layout/CircleProcess"/>
    <dgm:cxn modelId="{829B606A-0746-424D-BB63-D4246D04B23A}" type="presParOf" srcId="{D2B2F66D-92E9-4197-95C8-11A814F69DAE}" destId="{8D906A84-3B67-4F0D-A766-3928B7962B8E}" srcOrd="0" destOrd="0" presId="urn:microsoft.com/office/officeart/2011/layout/CircleProcess"/>
    <dgm:cxn modelId="{7736F4D7-FE54-459E-A50D-1C3F050D8793}" type="presParOf" srcId="{EB3F08C6-7F5E-46BC-B5EE-6FCA4CAC4B1A}" destId="{F224361D-DC93-49F0-8EFA-82414FB0E8B5}" srcOrd="1" destOrd="0" presId="urn:microsoft.com/office/officeart/2011/layout/CircleProcess"/>
    <dgm:cxn modelId="{FBF62D7E-EB6E-4E75-8763-F0DD0DF32ACB}" type="presParOf" srcId="{F224361D-DC93-49F0-8EFA-82414FB0E8B5}" destId="{B48721B3-462D-44BC-829F-8464521250BB}" srcOrd="0" destOrd="0" presId="urn:microsoft.com/office/officeart/2011/layout/CircleProcess"/>
    <dgm:cxn modelId="{5E50D567-F99F-4314-995F-A1F170B28503}" type="presParOf" srcId="{EB3F08C6-7F5E-46BC-B5EE-6FCA4CAC4B1A}" destId="{C115085B-8679-4C86-B9FB-3C53DE71BAFE}" srcOrd="2" destOrd="0" presId="urn:microsoft.com/office/officeart/2011/layout/CircleProcess"/>
    <dgm:cxn modelId="{DA9AE61F-374A-48AC-BCCA-DEF437FF46C9}" type="presParOf" srcId="{EB3F08C6-7F5E-46BC-B5EE-6FCA4CAC4B1A}" destId="{596D7C7C-775A-4BEB-AA82-AE28012D94D4}" srcOrd="3" destOrd="0" presId="urn:microsoft.com/office/officeart/2011/layout/CircleProcess"/>
    <dgm:cxn modelId="{1204BCD2-58DD-469C-BED3-AC32C841BD43}" type="presParOf" srcId="{596D7C7C-775A-4BEB-AA82-AE28012D94D4}" destId="{B15BF54C-2CE2-4834-A994-E8480D948266}" srcOrd="0" destOrd="0" presId="urn:microsoft.com/office/officeart/2011/layout/CircleProcess"/>
    <dgm:cxn modelId="{F3482154-3A5D-4287-AC1D-9A0D800BFD84}" type="presParOf" srcId="{EB3F08C6-7F5E-46BC-B5EE-6FCA4CAC4B1A}" destId="{074E50A9-3DB4-4564-ACC8-DDA905C7BAEB}" srcOrd="4" destOrd="0" presId="urn:microsoft.com/office/officeart/2011/layout/CircleProcess"/>
    <dgm:cxn modelId="{B5360053-24AA-4023-A726-CC6D8FDA96E6}" type="presParOf" srcId="{074E50A9-3DB4-4564-ACC8-DDA905C7BAEB}" destId="{FECC8418-F516-40ED-BD81-0E85331F0117}" srcOrd="0" destOrd="0" presId="urn:microsoft.com/office/officeart/2011/layout/CircleProcess"/>
    <dgm:cxn modelId="{841055AF-E027-4213-9773-64713746C529}" type="presParOf" srcId="{EB3F08C6-7F5E-46BC-B5EE-6FCA4CAC4B1A}" destId="{8180CBB2-BD68-4754-810E-F1CB5B067B89}" srcOrd="5" destOrd="0" presId="urn:microsoft.com/office/officeart/2011/layout/CircleProcess"/>
    <dgm:cxn modelId="{355E8315-E468-4E36-A4BE-C32CC2D54673}" type="presParOf" srcId="{EB3F08C6-7F5E-46BC-B5EE-6FCA4CAC4B1A}" destId="{6F6D5812-E720-4771-943A-CCE5BB4A82C3}" srcOrd="6" destOrd="0" presId="urn:microsoft.com/office/officeart/2011/layout/CircleProcess"/>
    <dgm:cxn modelId="{A5872A88-8212-4060-8A4E-B1930846FDA0}" type="presParOf" srcId="{6F6D5812-E720-4771-943A-CCE5BB4A82C3}" destId="{67254387-9BC9-4597-9936-6EA921418BE2}" srcOrd="0" destOrd="0" presId="urn:microsoft.com/office/officeart/2011/layout/CircleProcess"/>
    <dgm:cxn modelId="{1701E7E7-1B91-4048-81EA-3F341DFCCC81}" type="presParOf" srcId="{EB3F08C6-7F5E-46BC-B5EE-6FCA4CAC4B1A}" destId="{B319B93C-DFAA-4087-A9F7-D26F7142A60D}" srcOrd="7" destOrd="0" presId="urn:microsoft.com/office/officeart/2011/layout/CircleProcess"/>
    <dgm:cxn modelId="{314DA12F-1F3A-4846-8413-EDF78DDB7042}" type="presParOf" srcId="{B319B93C-DFAA-4087-A9F7-D26F7142A60D}" destId="{DF3A398D-DD91-4B80-92A7-CF171BE95F4D}" srcOrd="0" destOrd="0" presId="urn:microsoft.com/office/officeart/2011/layout/CircleProcess"/>
    <dgm:cxn modelId="{F1A3141B-CCB2-4F54-B57B-8CA832E3911D}" type="presParOf" srcId="{EB3F08C6-7F5E-46BC-B5EE-6FCA4CAC4B1A}" destId="{2E2CA43F-9D15-4286-950A-B0CAEB9A4BB1}" srcOrd="8" destOrd="0" presId="urn:microsoft.com/office/officeart/2011/layout/CircleProcess"/>
    <dgm:cxn modelId="{6D3217E5-A13F-42F4-A387-FC58923AA840}" type="presParOf" srcId="{EB3F08C6-7F5E-46BC-B5EE-6FCA4CAC4B1A}" destId="{AC4C0757-B5E6-4EA7-848F-2ACC3617024B}" srcOrd="9" destOrd="0" presId="urn:microsoft.com/office/officeart/2011/layout/CircleProcess"/>
    <dgm:cxn modelId="{DE7C7EA5-934B-4428-B286-A5B1C372B568}" type="presParOf" srcId="{AC4C0757-B5E6-4EA7-848F-2ACC3617024B}" destId="{8F0580E5-4AB6-4201-9D7E-C028CD3D85AB}" srcOrd="0" destOrd="0" presId="urn:microsoft.com/office/officeart/2011/layout/CircleProcess"/>
    <dgm:cxn modelId="{101DE1AC-F8D0-4F0F-BE91-82261DC13116}" type="presParOf" srcId="{EB3F08C6-7F5E-46BC-B5EE-6FCA4CAC4B1A}" destId="{E3C76136-0F8A-4FCC-8E1D-F5EB8B51CFD6}" srcOrd="10" destOrd="0" presId="urn:microsoft.com/office/officeart/2011/layout/CircleProcess"/>
    <dgm:cxn modelId="{A6079EF1-114F-48CC-AAF3-2A08EBE2951C}" type="presParOf" srcId="{E3C76136-0F8A-4FCC-8E1D-F5EB8B51CFD6}" destId="{F239B689-857E-4343-BF67-A3EA1240CBE2}" srcOrd="0" destOrd="0" presId="urn:microsoft.com/office/officeart/2011/layout/CircleProcess"/>
    <dgm:cxn modelId="{03A7D3F9-6F7B-41E4-9D9A-72594F5C35D4}" type="presParOf" srcId="{EB3F08C6-7F5E-46BC-B5EE-6FCA4CAC4B1A}" destId="{594A2BA4-1106-4E62-A0E9-15E420E65108}" srcOrd="11" destOrd="0" presId="urn:microsoft.com/office/officeart/2011/layout/CircleProcess"/>
    <dgm:cxn modelId="{13999805-61F5-4444-8881-F1791B0D3777}" type="presParOf" srcId="{EB3F08C6-7F5E-46BC-B5EE-6FCA4CAC4B1A}" destId="{3DBACCDE-2B21-4067-9D32-5875302E138A}" srcOrd="12" destOrd="0" presId="urn:microsoft.com/office/officeart/2011/layout/CircleProcess"/>
    <dgm:cxn modelId="{43A336CA-4C72-412B-A401-EB12A65A06C5}" type="presParOf" srcId="{3DBACCDE-2B21-4067-9D32-5875302E138A}" destId="{97298E56-C8CD-4026-9317-88865E18BD0F}" srcOrd="0" destOrd="0" presId="urn:microsoft.com/office/officeart/2011/layout/CircleProcess"/>
    <dgm:cxn modelId="{59D5164B-4967-434D-823F-5B4C8E78E930}" type="presParOf" srcId="{EB3F08C6-7F5E-46BC-B5EE-6FCA4CAC4B1A}" destId="{D1E905BD-60E5-4261-8E76-7AA2285B3835}" srcOrd="13" destOrd="0" presId="urn:microsoft.com/office/officeart/2011/layout/CircleProcess"/>
    <dgm:cxn modelId="{9E7B1BF3-FA58-45E7-B1CC-1420C37BFD05}" type="presParOf" srcId="{D1E905BD-60E5-4261-8E76-7AA2285B3835}" destId="{F5924642-6047-449E-8562-4C5C79C65093}" srcOrd="0" destOrd="0" presId="urn:microsoft.com/office/officeart/2011/layout/CircleProcess"/>
    <dgm:cxn modelId="{3A5D8DC1-53D2-4C24-B27E-E5FFC2B77211}" type="presParOf" srcId="{EB3F08C6-7F5E-46BC-B5EE-6FCA4CAC4B1A}" destId="{5D8EBFA1-A0E3-45F0-B0B4-1A27C48FBAC7}" srcOrd="14" destOrd="0" presId="urn:microsoft.com/office/officeart/2011/layout/CircleProcess"/>
    <dgm:cxn modelId="{53885CE8-FEA1-4E13-86EC-774AF755F795}" type="presParOf" srcId="{EB3F08C6-7F5E-46BC-B5EE-6FCA4CAC4B1A}" destId="{DB800579-B585-40D2-A7D8-0088A2161672}" srcOrd="15" destOrd="0" presId="urn:microsoft.com/office/officeart/2011/layout/CircleProcess"/>
    <dgm:cxn modelId="{FA48A863-7DBC-4AF3-B901-78859C5DDE5F}" type="presParOf" srcId="{DB800579-B585-40D2-A7D8-0088A2161672}" destId="{D46431A9-7E48-4293-8D6A-8DA37D6F82AE}" srcOrd="0" destOrd="0" presId="urn:microsoft.com/office/officeart/2011/layout/CircleProcess"/>
    <dgm:cxn modelId="{51F4B721-F6D4-4FCF-BD19-586EB2B886AC}" type="presParOf" srcId="{EB3F08C6-7F5E-46BC-B5EE-6FCA4CAC4B1A}" destId="{108BECE1-F1AB-4096-B4C9-4651BF8B1DA2}" srcOrd="16" destOrd="0" presId="urn:microsoft.com/office/officeart/2011/layout/CircleProcess"/>
    <dgm:cxn modelId="{FBE8A59C-6ABD-4883-9F9F-6C561CFC9ADC}" type="presParOf" srcId="{108BECE1-F1AB-4096-B4C9-4651BF8B1DA2}" destId="{1F432813-C1BE-46C8-8BAF-D9BAB041F86B}" srcOrd="0" destOrd="0" presId="urn:microsoft.com/office/officeart/2011/layout/CircleProcess"/>
    <dgm:cxn modelId="{20118F40-B43A-45CD-B4B0-742D5B9E0802}" type="presParOf" srcId="{EB3F08C6-7F5E-46BC-B5EE-6FCA4CAC4B1A}" destId="{9A29E981-F9DD-4945-90CE-A30A81F06C86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663FA-D2FC-4DCA-9F2D-E7B59870025A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Flickr Auth</a:t>
          </a:r>
        </a:p>
      </dsp:txBody>
      <dsp:txXfrm rot="-5400000">
        <a:off x="3909687" y="313106"/>
        <a:ext cx="1202866" cy="1382606"/>
      </dsp:txXfrm>
    </dsp:sp>
    <dsp:sp modelId="{0F31EBED-7962-4DEA-A6C6-908F1B74199F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3600" kern="1200" dirty="0"/>
        </a:p>
      </dsp:txBody>
      <dsp:txXfrm>
        <a:off x="5437901" y="401821"/>
        <a:ext cx="2241629" cy="1205177"/>
      </dsp:txXfrm>
    </dsp:sp>
    <dsp:sp modelId="{83AAE97F-C85F-4455-A4DE-74F752B479A7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Flickr</a:t>
          </a:r>
        </a:p>
      </dsp:txBody>
      <dsp:txXfrm rot="-5400000">
        <a:off x="2022380" y="313106"/>
        <a:ext cx="1202866" cy="1382606"/>
      </dsp:txXfrm>
    </dsp:sp>
    <dsp:sp modelId="{661E442C-19D7-4CAB-9FD1-0C35616EC69C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Google</a:t>
          </a:r>
        </a:p>
      </dsp:txBody>
      <dsp:txXfrm rot="-5400000">
        <a:off x="2962418" y="2018030"/>
        <a:ext cx="1202866" cy="1382606"/>
      </dsp:txXfrm>
    </dsp:sp>
    <dsp:sp modelId="{2C58D7F7-5909-4A94-9828-0591D635DA7D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3600" kern="1200" dirty="0"/>
        </a:p>
      </dsp:txBody>
      <dsp:txXfrm>
        <a:off x="448468" y="2106744"/>
        <a:ext cx="2169318" cy="1205177"/>
      </dsp:txXfrm>
    </dsp:sp>
    <dsp:sp modelId="{3C6E04F6-76DC-41B2-97C3-8196B2BAFAB3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 err="1"/>
            <a:t>AuthSub</a:t>
          </a:r>
          <a:endParaRPr lang="de-AT" sz="2700" kern="1200" dirty="0"/>
        </a:p>
      </dsp:txBody>
      <dsp:txXfrm rot="-5400000">
        <a:off x="4849725" y="2018030"/>
        <a:ext cx="1202866" cy="1382606"/>
      </dsp:txXfrm>
    </dsp:sp>
    <dsp:sp modelId="{10BF802B-457A-4A2B-BBCF-646CB163475D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BBAuth</a:t>
          </a:r>
          <a:endParaRPr lang="de-AT" sz="27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3909687" y="3722953"/>
        <a:ext cx="1202866" cy="1382606"/>
      </dsp:txXfrm>
    </dsp:sp>
    <dsp:sp modelId="{0CC0AFEB-D896-4672-ABF6-A9F8C0CD0ACB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3600" kern="1200" dirty="0"/>
        </a:p>
      </dsp:txBody>
      <dsp:txXfrm>
        <a:off x="5437901" y="3811668"/>
        <a:ext cx="2241629" cy="1205177"/>
      </dsp:txXfrm>
    </dsp:sp>
    <dsp:sp modelId="{679C0C3A-1042-4B34-B149-C73C5F6A9991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Yahoo</a:t>
          </a:r>
        </a:p>
      </dsp:txBody>
      <dsp:txXfrm rot="-5400000">
        <a:off x="2022380" y="3722953"/>
        <a:ext cx="1202866" cy="1382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06A84-3B67-4F0D-A766-3928B7962B8E}">
      <dsp:nvSpPr>
        <dsp:cNvPr id="0" name=""/>
        <dsp:cNvSpPr/>
      </dsp:nvSpPr>
      <dsp:spPr>
        <a:xfrm>
          <a:off x="9645499" y="2312485"/>
          <a:ext cx="1778049" cy="17777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721B3-462D-44BC-829F-8464521250BB}">
      <dsp:nvSpPr>
        <dsp:cNvPr id="0" name=""/>
        <dsp:cNvSpPr/>
      </dsp:nvSpPr>
      <dsp:spPr>
        <a:xfrm>
          <a:off x="9705369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Oktober 2012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2.0</a:t>
          </a:r>
          <a:br>
            <a:rPr lang="de-AT" sz="1300" kern="1200" dirty="0"/>
          </a:br>
          <a:r>
            <a:rPr lang="de-AT" sz="1300" kern="1200" dirty="0"/>
            <a:t>RFC </a:t>
          </a:r>
          <a:r>
            <a:rPr lang="de-AT" sz="1300" kern="1200" dirty="0" err="1"/>
            <a:t>published</a:t>
          </a:r>
          <a:endParaRPr lang="de-AT" sz="1300" kern="1200" dirty="0"/>
        </a:p>
      </dsp:txBody>
      <dsp:txXfrm>
        <a:off x="9942593" y="2608822"/>
        <a:ext cx="1184989" cy="1185037"/>
      </dsp:txXfrm>
    </dsp:sp>
    <dsp:sp modelId="{B15BF54C-2CE2-4834-A994-E8480D948266}">
      <dsp:nvSpPr>
        <dsp:cNvPr id="0" name=""/>
        <dsp:cNvSpPr/>
      </dsp:nvSpPr>
      <dsp:spPr>
        <a:xfrm rot="2700000">
          <a:off x="7808833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C8418-F516-40ED-BD81-0E85331F0117}">
      <dsp:nvSpPr>
        <dsp:cNvPr id="0" name=""/>
        <dsp:cNvSpPr/>
      </dsp:nvSpPr>
      <dsp:spPr>
        <a:xfrm>
          <a:off x="7868579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April 2010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2.0</a:t>
          </a:r>
          <a:br>
            <a:rPr lang="de-AT" sz="1300" kern="1200" dirty="0"/>
          </a:br>
          <a:r>
            <a:rPr lang="de-AT" sz="1300" kern="1200" dirty="0"/>
            <a:t>draft 01</a:t>
          </a:r>
        </a:p>
      </dsp:txBody>
      <dsp:txXfrm>
        <a:off x="8105802" y="2608822"/>
        <a:ext cx="1184989" cy="1185037"/>
      </dsp:txXfrm>
    </dsp:sp>
    <dsp:sp modelId="{67254387-9BC9-4597-9936-6EA921418BE2}">
      <dsp:nvSpPr>
        <dsp:cNvPr id="0" name=""/>
        <dsp:cNvSpPr/>
      </dsp:nvSpPr>
      <dsp:spPr>
        <a:xfrm rot="2700000">
          <a:off x="5972042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A398D-DD91-4B80-92A7-CF171BE95F4D}">
      <dsp:nvSpPr>
        <dsp:cNvPr id="0" name=""/>
        <dsp:cNvSpPr/>
      </dsp:nvSpPr>
      <dsp:spPr>
        <a:xfrm>
          <a:off x="6031788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November 2009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Core 1.1 </a:t>
          </a:r>
          <a:r>
            <a:rPr lang="de-AT" sz="1300" kern="1200" dirty="0" err="1"/>
            <a:t>dropped</a:t>
          </a:r>
          <a:endParaRPr lang="de-AT" sz="1300" kern="1200" dirty="0"/>
        </a:p>
      </dsp:txBody>
      <dsp:txXfrm>
        <a:off x="6269012" y="2608822"/>
        <a:ext cx="1184989" cy="1185037"/>
      </dsp:txXfrm>
    </dsp:sp>
    <dsp:sp modelId="{8F0580E5-4AB6-4201-9D7E-C028CD3D85AB}">
      <dsp:nvSpPr>
        <dsp:cNvPr id="0" name=""/>
        <dsp:cNvSpPr/>
      </dsp:nvSpPr>
      <dsp:spPr>
        <a:xfrm rot="2700000">
          <a:off x="4135251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9B689-857E-4343-BF67-A3EA1240CBE2}">
      <dsp:nvSpPr>
        <dsp:cNvPr id="0" name=""/>
        <dsp:cNvSpPr/>
      </dsp:nvSpPr>
      <dsp:spPr>
        <a:xfrm>
          <a:off x="4194997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Dezember 2007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OAuth Core 1.0 </a:t>
          </a:r>
          <a:r>
            <a:rPr lang="de-AT" sz="1300" kern="1200" dirty="0" err="1"/>
            <a:t>specification</a:t>
          </a:r>
          <a:r>
            <a:rPr lang="de-AT" sz="1300" kern="1200" dirty="0"/>
            <a:t> final</a:t>
          </a:r>
        </a:p>
      </dsp:txBody>
      <dsp:txXfrm>
        <a:off x="4431091" y="2608822"/>
        <a:ext cx="1184989" cy="1185037"/>
      </dsp:txXfrm>
    </dsp:sp>
    <dsp:sp modelId="{97298E56-C8CD-4026-9317-88865E18BD0F}">
      <dsp:nvSpPr>
        <dsp:cNvPr id="0" name=""/>
        <dsp:cNvSpPr/>
      </dsp:nvSpPr>
      <dsp:spPr>
        <a:xfrm rot="2700000">
          <a:off x="2298461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24642-6047-449E-8562-4C5C79C65093}">
      <dsp:nvSpPr>
        <dsp:cNvPr id="0" name=""/>
        <dsp:cNvSpPr/>
      </dsp:nvSpPr>
      <dsp:spPr>
        <a:xfrm>
          <a:off x="2358206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April 2007</a:t>
          </a:r>
          <a:br>
            <a:rPr lang="de-AT" sz="1300" b="1" kern="1200" dirty="0"/>
          </a:br>
          <a:br>
            <a:rPr lang="de-AT" sz="1300" kern="1200" dirty="0"/>
          </a:br>
          <a:r>
            <a:rPr lang="de-AT" sz="1300" kern="1200" dirty="0"/>
            <a:t>Start </a:t>
          </a:r>
          <a:r>
            <a:rPr lang="de-AT" sz="1300" kern="1200" dirty="0" err="1"/>
            <a:t>OpenID</a:t>
          </a:r>
          <a:r>
            <a:rPr lang="de-AT" sz="1300" kern="1200" dirty="0"/>
            <a:t> </a:t>
          </a:r>
          <a:r>
            <a:rPr lang="de-AT" sz="1300" kern="1200" dirty="0" err="1"/>
            <a:t>group</a:t>
          </a:r>
          <a:endParaRPr lang="de-AT" sz="1300" kern="1200" dirty="0"/>
        </a:p>
      </dsp:txBody>
      <dsp:txXfrm>
        <a:off x="2594301" y="2608822"/>
        <a:ext cx="1184989" cy="1185037"/>
      </dsp:txXfrm>
    </dsp:sp>
    <dsp:sp modelId="{D46431A9-7E48-4293-8D6A-8DA37D6F82AE}">
      <dsp:nvSpPr>
        <dsp:cNvPr id="0" name=""/>
        <dsp:cNvSpPr/>
      </dsp:nvSpPr>
      <dsp:spPr>
        <a:xfrm rot="2700000">
          <a:off x="461670" y="2312285"/>
          <a:ext cx="1777799" cy="177779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32813-C1BE-46C8-8BAF-D9BAB041F86B}">
      <dsp:nvSpPr>
        <dsp:cNvPr id="0" name=""/>
        <dsp:cNvSpPr/>
      </dsp:nvSpPr>
      <dsp:spPr>
        <a:xfrm>
          <a:off x="520286" y="2371752"/>
          <a:ext cx="1659437" cy="16591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dirty="0"/>
            <a:t>Die Vorläufer</a:t>
          </a:r>
          <a:br>
            <a:rPr lang="de-AT" sz="1300" b="1" kern="1200" dirty="0"/>
          </a:br>
          <a:endParaRPr lang="de-AT" sz="1300" b="1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kern="1200" dirty="0" err="1"/>
            <a:t>FlickrAuth</a:t>
          </a:r>
          <a:br>
            <a:rPr lang="de-AT" sz="1300" kern="1200" dirty="0"/>
          </a:br>
          <a:r>
            <a:rPr lang="de-AT" sz="1300" kern="1200" dirty="0"/>
            <a:t>Google </a:t>
          </a:r>
          <a:r>
            <a:rPr lang="de-AT" sz="1300" kern="1200" dirty="0" err="1"/>
            <a:t>AuthSub</a:t>
          </a:r>
          <a:br>
            <a:rPr lang="de-AT" sz="1300" kern="1200" dirty="0"/>
          </a:br>
          <a:r>
            <a:rPr lang="de-AT" sz="1300" kern="1200" dirty="0"/>
            <a:t>Yahoo </a:t>
          </a:r>
          <a:r>
            <a:rPr lang="de-AT" sz="1300" kern="1200" dirty="0" err="1"/>
            <a:t>BBAuth</a:t>
          </a:r>
          <a:endParaRPr lang="de-AT" sz="1300" kern="1200" dirty="0"/>
        </a:p>
      </dsp:txBody>
      <dsp:txXfrm>
        <a:off x="757510" y="2608822"/>
        <a:ext cx="1184989" cy="1185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18:33.01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17:51:34.580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33:35.54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2558.44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2:47.12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2442 337,'-72'-2,"-1"-3,1-2,-42-11,40 6,2-3,-66-21,52 8,-1 3,-2 3,-13 1,52 8,38 10,1 0,-1 0,0 1,-8-1,-229-26,183 21,-46-11,-10-2,20 4,63 9,-1 2,0 1,0 2,-8 0,-425 5,458-2</inkml:trace>
  <inkml:trace contextRef="#ctx0" brushRef="#br0" timeOffset="1">2015 60,'33'9,"-16"-5,0 1,0 0,-1 1,1 0,-2 1,13 7,38 17,155 55,-169-73,-41-11,0 1,-1 0,0 0,0 0,1 2,-10-5,0 0,0 1,0-1,0 1,0-1,-1 1,1-1,0 1,0 0,-1-1,1 1,0 0,-1 0,1-1,-1 1,1 0,-1 0,1 0,-1 0,0-1,1 1,-1 0,0 0,0 1,0-1,0 1,-1-1,1 0,-1 1,1-1,-1 0,1 1,-1-1,0 0,0 0,0 1,0-1,0 0,-1 1,-2 1,0 0,0 1,-1-2,1 1,-1 0,0-1,0 1,0-1,-2 0,-20 4,0 0,-24 0,24-2,1 0,-1 1,-6 3,13-1,-1 1,2 1,-4 2,5-2,-1-1,0 0,-15 3,19-7,0 1,1 0,-1 1,1 0,0 1,1 0,0 1,0 0,1 1,0 0,1 0,0 1,0 1,1 0,1-2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3T16:43:46.523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263,'-41'-2,"1"-2,-1-1,-23-9,22 4,2 0,-38-18,30 5,-1 4,-1 1,-8 2,30 6,21 7,1 1,-1 0,1 0,-6 0,-127-20,102 15,-26-8,-6-1,12 3,35 7,0 1,-1 1,0 1,-3 1,-241 4,259-2</inkml:trace>
  <inkml:trace contextRef="#ctx0" brushRef="#br0" timeOffset="1">1133 47,'19'7,"-10"-4,1 1,-1 0,0 0,0 1,0 1,7 5,21 13,88 43,-96-56,-23-10,0 1,0 0,-1 1,1 0,0 0,-5-3,-1 1,1-1,-1 0,1 1,-1-1,1 0,-1 1,1-1,-1 1,0-1,1 1,-1 0,0-1,1 1,-1-1,0 1,1 0,-1-1,0 1,0 0,0-1,0 1,1 0,-1-1,0 1,-1 0,1 0,0 1,0-1,-1 0,1 0,0 0,-1 0,1 0,-1 0,1-1,-1 1,1 0,-2 1,0 0,0 1,-1-1,1 1,-1-1,1 0,-1 0,0 0,0-1,-1 1,-11 3,0-1,-14 2,14-4,0 1,0 1,-3 2,6 0,1 0,0 1,-2 2,3-2,-1-1,0 0,-8 3,11-6,0 1,-1 0,1 1,0-1,0 2,1-1,0 1,-1 1,2 0,-1 0,1 0,0 1,0 1,-1-1,2-1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8:29.161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4T19:09:13.462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1373 183,'-41'-2,"1"-1,-1 0,-23-7,22 3,2 1,-38-14,30 4,-1 3,-1 0,-8 2,30 4,21 5,1 1,-1-1,1 1,-6 0,-127-15,102 12,-26-7,-6 0,12 2,35 5,0 0,-1 1,0 1,-3 1,-241 2,259-1</inkml:trace>
  <inkml:trace contextRef="#ctx0" brushRef="#br0" timeOffset="1">1133 33,'19'5,"-10"-3,1 0,-1 1,0 0,0 0,0 2,7 2,21 10,88 30,-96-40,-23-6,0 0,0 1,-1 0,1 0,0 0,-5-2,-1 1,1-1,-1 0,1 0,-1 0,1 0,-1 1,1-1,-1 1,0-1,1 0,-1 1,0-1,1 1,-1-1,0 0,1 1,-1-1,0 1,0 0,0-1,0 0,1 1,-1 0,0-1,-1 0,1 1,0 0,0 0,-1 0,1-1,0 1,-1 0,1-1,-1 1,1-1,-1 1,1-1,-2 2,0-1,0 1,-1 0,1 0,-1-1,1 1,-1-1,0 0,0 0,-1 0,-11 3,0-1,-14 1,14-3,0 1,0 1,-3 1,6 0,1 1,0-1,-2 3,3-2,-1-1,0 0,-8 2,11-4,0 1,-1 0,1 0,0 0,0 1,1 0,0 0,-1 1,2 0,-1 0,1-1,0 2,0 0,-1 0,2-1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7T22:20:29.754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2182 263,'-64'-2,"0"-2,-1-1,-37-9,35 4,3 0,-59-18,47 5,-2 4,-2 1,-12 2,48 6,33 7,0 1,0 0,2 0,-10 0,-203-20,164 15,-42-8,-10-1,19 3,57 7,-2 1,0 1,0 1,-6 1,-383 4,413-2</inkml:trace>
  <inkml:trace contextRef="#ctx0" brushRef="#br0" timeOffset="1">1802 47,'29'7,"-15"-4,3 1,-2 0,-1 0,0 1,0 1,12 5,32 13,142 43,-155-56,-36-10,1 1,-1 0,0 1,1 0,-1 0,-7-3,-2 1,1-1,-1 0,2 1,-2-1,1 0,-1 1,2-1,-2 1,0-1,1 1,-1 0,0-1,2 1,-2-1,0 1,2 0,-2-1,0 1,0 0,0-1,0 1,1 0,-1-1,0 1,-1 0,1 0,0 1,0-1,-2 0,2 0,0 0,-2 0,2 0,-1 0,1-1,-2 1,2 0,-3 1,0 0,0 1,-2-1,2 1,-1-1,0 0,0 0,-3 0,3-1,-2 1,-18 3,1-1,-24 2,24-4,-1 1,-1 1,-3 2,9 0,2 0,-2 1,-1 2,5-2,-3-1,1 0,-14 3,18-6,1 1,-2 0,1 1,1-1,-2 2,3-1,0 1,-1 1,2 0,-1 0,2 0,0 1,-2 1,0-1,3-1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https://openid.net/specs/openid-connect-core-1_0.html#IDToken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1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28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38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3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iPhone 2007 -&gt; Mobile App</a:t>
            </a:r>
            <a:br>
              <a:rPr lang="en-US" dirty="0"/>
            </a:br>
            <a:r>
              <a:rPr lang="en-US" dirty="0"/>
              <a:t>AngularJS </a:t>
            </a:r>
            <a:r>
              <a:rPr lang="en-US"/>
              <a:t>2010 --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36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https://de.wikipedia.org/wiki/Oauth</a:t>
            </a:r>
            <a:br>
              <a:rPr lang="de-AT" dirty="0"/>
            </a:br>
            <a:r>
              <a:rPr lang="de-AT" dirty="0"/>
              <a:t>https://datatracker.ietf.org/doc/html/rfc6749</a:t>
            </a:r>
          </a:p>
          <a:p>
            <a:r>
              <a:rPr lang="de-AT" dirty="0"/>
              <a:t>https://openid.net/specs/openid-connect-core-1_0.html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07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2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6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98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3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11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https://openid.net/connect/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C01FF-781E-4D25-A720-185C2D9003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anielwagn3r" TargetMode="External"/><Relationship Id="rId3" Type="http://schemas.openxmlformats.org/officeDocument/2006/relationships/hyperlink" Target="https://twitter.com/daniel_wagn3r" TargetMode="External"/><Relationship Id="rId7" Type="http://schemas.openxmlformats.org/officeDocument/2006/relationships/hyperlink" Target="https://www.linkedin.com/in/danielwagn3r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5.jpg"/><Relationship Id="rId4" Type="http://schemas.openxmlformats.org/officeDocument/2006/relationships/image" Target="../media/image2.png"/><Relationship Id="rId9" Type="http://schemas.openxmlformats.org/officeDocument/2006/relationships/hyperlink" Target="https://www.manner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0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1.svg"/><Relationship Id="rId7" Type="http://schemas.openxmlformats.org/officeDocument/2006/relationships/image" Target="../media/image3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27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1.svg"/><Relationship Id="rId7" Type="http://schemas.openxmlformats.org/officeDocument/2006/relationships/image" Target="../media/image3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2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35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20.png"/><Relationship Id="rId7" Type="http://schemas.openxmlformats.org/officeDocument/2006/relationships/customXml" Target="../ink/ink6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5" Type="http://schemas.openxmlformats.org/officeDocument/2006/relationships/customXml" Target="../ink/ink5.xml"/><Relationship Id="rId10" Type="http://schemas.openxmlformats.org/officeDocument/2006/relationships/image" Target="../media/image43.png"/><Relationship Id="rId4" Type="http://schemas.openxmlformats.org/officeDocument/2006/relationships/customXml" Target="../ink/ink4.xml"/><Relationship Id="rId9" Type="http://schemas.openxmlformats.org/officeDocument/2006/relationships/customXml" Target="../ink/ink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1.svg"/><Relationship Id="rId7" Type="http://schemas.openxmlformats.org/officeDocument/2006/relationships/image" Target="../media/image2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image" Target="../media/image29.svg"/><Relationship Id="rId5" Type="http://schemas.openxmlformats.org/officeDocument/2006/relationships/image" Target="../media/image31.svg"/><Relationship Id="rId10" Type="http://schemas.openxmlformats.org/officeDocument/2006/relationships/image" Target="../media/image48.png"/><Relationship Id="rId4" Type="http://schemas.openxmlformats.org/officeDocument/2006/relationships/image" Target="../media/image40.png"/><Relationship Id="rId9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1.svg"/><Relationship Id="rId7" Type="http://schemas.openxmlformats.org/officeDocument/2006/relationships/image" Target="../media/image3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27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0.svg"/><Relationship Id="rId3" Type="http://schemas.openxmlformats.org/officeDocument/2006/relationships/image" Target="../media/image11.svg"/><Relationship Id="rId7" Type="http://schemas.openxmlformats.org/officeDocument/2006/relationships/image" Target="../media/image31.svg"/><Relationship Id="rId12" Type="http://schemas.openxmlformats.org/officeDocument/2006/relationships/image" Target="../media/image4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27.svg"/><Relationship Id="rId1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0.svg"/><Relationship Id="rId3" Type="http://schemas.openxmlformats.org/officeDocument/2006/relationships/image" Target="../media/image11.svg"/><Relationship Id="rId7" Type="http://schemas.openxmlformats.org/officeDocument/2006/relationships/image" Target="../media/image31.svg"/><Relationship Id="rId12" Type="http://schemas.openxmlformats.org/officeDocument/2006/relationships/image" Target="../media/image4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27.sv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0.svg"/><Relationship Id="rId3" Type="http://schemas.openxmlformats.org/officeDocument/2006/relationships/image" Target="../media/image11.svg"/><Relationship Id="rId7" Type="http://schemas.openxmlformats.org/officeDocument/2006/relationships/image" Target="../media/image31.svg"/><Relationship Id="rId12" Type="http://schemas.openxmlformats.org/officeDocument/2006/relationships/image" Target="../media/image4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27.svg"/><Relationship Id="rId1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0.svg"/><Relationship Id="rId3" Type="http://schemas.openxmlformats.org/officeDocument/2006/relationships/image" Target="../media/image11.svg"/><Relationship Id="rId7" Type="http://schemas.openxmlformats.org/officeDocument/2006/relationships/image" Target="../media/image31.svg"/><Relationship Id="rId12" Type="http://schemas.openxmlformats.org/officeDocument/2006/relationships/image" Target="../media/image5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27.sv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0.svg"/><Relationship Id="rId3" Type="http://schemas.openxmlformats.org/officeDocument/2006/relationships/image" Target="../media/image11.svg"/><Relationship Id="rId7" Type="http://schemas.openxmlformats.org/officeDocument/2006/relationships/image" Target="../media/image31.svg"/><Relationship Id="rId12" Type="http://schemas.openxmlformats.org/officeDocument/2006/relationships/image" Target="../media/image4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27.svg"/><Relationship Id="rId1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github.com/danielwagn3r/openid-workshop" TargetMode="Externa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id.net/developers/specs/" TargetMode="External"/><Relationship Id="rId3" Type="http://schemas.openxmlformats.org/officeDocument/2006/relationships/hyperlink" Target="https://datatracker.ietf.org/doc/html/rfc6749" TargetMode="External"/><Relationship Id="rId7" Type="http://schemas.openxmlformats.org/officeDocument/2006/relationships/hyperlink" Target="https://datatracker.ietf.org/doc/html/rfc8628" TargetMode="External"/><Relationship Id="rId2" Type="http://schemas.openxmlformats.org/officeDocument/2006/relationships/hyperlink" Target="https://datatracker.ietf.org/doc/html/draft-ietf-oauth-security-topics-1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rfc7636" TargetMode="External"/><Relationship Id="rId5" Type="http://schemas.openxmlformats.org/officeDocument/2006/relationships/hyperlink" Target="https://datatracker.ietf.org/doc/html/rfc7519" TargetMode="External"/><Relationship Id="rId4" Type="http://schemas.openxmlformats.org/officeDocument/2006/relationships/hyperlink" Target="https://datatracker.ietf.org/doc/html/rfc6750" TargetMode="External"/><Relationship Id="rId9" Type="http://schemas.openxmlformats.org/officeDocument/2006/relationships/hyperlink" Target="https://datatracker.ietf.org/doc/html/draft-meyerzuselhausen-oauth-iss-auth-resp-02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5.svg"/><Relationship Id="rId18" Type="http://schemas.openxmlformats.org/officeDocument/2006/relationships/image" Target="../media/image57.png"/><Relationship Id="rId26" Type="http://schemas.openxmlformats.org/officeDocument/2006/relationships/image" Target="../media/image59.png"/><Relationship Id="rId3" Type="http://schemas.openxmlformats.org/officeDocument/2006/relationships/image" Target="../media/image43.png"/><Relationship Id="rId21" Type="http://schemas.openxmlformats.org/officeDocument/2006/relationships/image" Target="../media/image46.svg"/><Relationship Id="rId7" Type="http://schemas.openxmlformats.org/officeDocument/2006/relationships/image" Target="../media/image11.svg"/><Relationship Id="rId12" Type="http://schemas.openxmlformats.org/officeDocument/2006/relationships/image" Target="../media/image54.png"/><Relationship Id="rId17" Type="http://schemas.openxmlformats.org/officeDocument/2006/relationships/image" Target="../media/image29.svg"/><Relationship Id="rId25" Type="http://schemas.openxmlformats.org/officeDocument/2006/relationships/image" Target="../media/image9.svg"/><Relationship Id="rId2" Type="http://schemas.openxmlformats.org/officeDocument/2006/relationships/image" Target="../media/image23.png"/><Relationship Id="rId16" Type="http://schemas.openxmlformats.org/officeDocument/2006/relationships/image" Target="../media/image42.png"/><Relationship Id="rId20" Type="http://schemas.openxmlformats.org/officeDocument/2006/relationships/image" Target="../media/image58.png"/><Relationship Id="rId29" Type="http://schemas.openxmlformats.org/officeDocument/2006/relationships/image" Target="../media/image61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27.svg"/><Relationship Id="rId24" Type="http://schemas.openxmlformats.org/officeDocument/2006/relationships/image" Target="../media/image8.png"/><Relationship Id="rId5" Type="http://schemas.openxmlformats.org/officeDocument/2006/relationships/image" Target="../media/image25.svg"/><Relationship Id="rId15" Type="http://schemas.openxmlformats.org/officeDocument/2006/relationships/image" Target="../media/image56.svg"/><Relationship Id="rId23" Type="http://schemas.openxmlformats.org/officeDocument/2006/relationships/image" Target="../media/image7.svg"/><Relationship Id="rId28" Type="http://schemas.openxmlformats.org/officeDocument/2006/relationships/image" Target="../media/image60.png"/><Relationship Id="rId10" Type="http://schemas.openxmlformats.org/officeDocument/2006/relationships/image" Target="../media/image41.png"/><Relationship Id="rId19" Type="http://schemas.openxmlformats.org/officeDocument/2006/relationships/image" Target="../media/image38.svg"/><Relationship Id="rId4" Type="http://schemas.openxmlformats.org/officeDocument/2006/relationships/image" Target="../media/image39.png"/><Relationship Id="rId9" Type="http://schemas.openxmlformats.org/officeDocument/2006/relationships/image" Target="../media/image31.svg"/><Relationship Id="rId14" Type="http://schemas.openxmlformats.org/officeDocument/2006/relationships/image" Target="../media/image55.png"/><Relationship Id="rId22" Type="http://schemas.openxmlformats.org/officeDocument/2006/relationships/image" Target="../media/image6.png"/><Relationship Id="rId27" Type="http://schemas.openxmlformats.org/officeDocument/2006/relationships/image" Target="../media/image50.sv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7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6.jpg"/><Relationship Id="rId4" Type="http://schemas.openxmlformats.org/officeDocument/2006/relationships/diagramData" Target="../diagrams/data1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22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A55-D15B-4FB8-9F99-02198615A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Authentifizierung</a:t>
            </a:r>
            <a:r>
              <a:rPr lang="en-US" b="1" dirty="0"/>
              <a:t> </a:t>
            </a:r>
            <a:r>
              <a:rPr lang="en-US" b="1" dirty="0" err="1"/>
              <a:t>mit</a:t>
            </a:r>
            <a:br>
              <a:rPr lang="en-US" b="1" dirty="0"/>
            </a:br>
            <a:r>
              <a:rPr lang="en-US" b="1" dirty="0"/>
              <a:t>OpenID Connect &amp; OAuth 2.0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93382-C235-4576-A7EB-F39E3F2CC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25" y="3720510"/>
            <a:ext cx="1800000" cy="180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E982CD-B8E7-475F-B8A5-AD9DA7225601}"/>
              </a:ext>
            </a:extLst>
          </p:cNvPr>
          <p:cNvSpPr txBox="1"/>
          <p:nvPr/>
        </p:nvSpPr>
        <p:spPr>
          <a:xfrm>
            <a:off x="831594" y="5731057"/>
            <a:ext cx="2642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3200" dirty="0"/>
              <a:t>Daniel Wagner</a:t>
            </a:r>
            <a:endParaRPr lang="en-US" sz="32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4B51B-F847-4586-98D2-047E5CB7D6C8}"/>
              </a:ext>
            </a:extLst>
          </p:cNvPr>
          <p:cNvGrpSpPr/>
          <p:nvPr/>
        </p:nvGrpSpPr>
        <p:grpSpPr>
          <a:xfrm>
            <a:off x="4654324" y="3824689"/>
            <a:ext cx="2883352" cy="1591642"/>
            <a:chOff x="8165414" y="3824689"/>
            <a:chExt cx="2883352" cy="159164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0A05A0-1AA4-42D4-AE0C-5FC426076D0D}"/>
                </a:ext>
              </a:extLst>
            </p:cNvPr>
            <p:cNvSpPr txBox="1"/>
            <p:nvPr/>
          </p:nvSpPr>
          <p:spPr>
            <a:xfrm>
              <a:off x="8704085" y="4358900"/>
              <a:ext cx="2344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800" dirty="0">
                  <a:hlinkClick r:id="rId3"/>
                </a:rPr>
                <a:t>daniel_wagn3r</a:t>
              </a:r>
              <a:endParaRPr lang="en-US" sz="2800" dirty="0"/>
            </a:p>
          </p:txBody>
        </p:sp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DBFD2C3-D5C5-459D-B6A1-C90D5293A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414" y="3866097"/>
              <a:ext cx="360000" cy="360000"/>
            </a:xfrm>
            <a:prstGeom prst="rect">
              <a:avLst/>
            </a:prstGeom>
          </p:spPr>
        </p:pic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18B28EB4-C3B2-4031-9DA9-5A6E8A54F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414" y="5014923"/>
              <a:ext cx="360000" cy="360000"/>
            </a:xfrm>
            <a:prstGeom prst="rect">
              <a:avLst/>
            </a:prstGeom>
          </p:spPr>
        </p:pic>
        <p:pic>
          <p:nvPicPr>
            <p:cNvPr id="9" name="Picture 8" descr="A picture containing ax, silhouette, vector graphics&#10;&#10;Description automatically generated">
              <a:extLst>
                <a:ext uri="{FF2B5EF4-FFF2-40B4-BE49-F238E27FC236}">
                  <a16:creationId xmlns:a16="http://schemas.microsoft.com/office/drawing/2014/main" id="{F5839528-3F02-48A0-8C2B-F36473186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414" y="4440510"/>
              <a:ext cx="360000" cy="36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137C1E-686B-4413-ADD5-72109E573FEF}"/>
                </a:ext>
              </a:extLst>
            </p:cNvPr>
            <p:cNvSpPr txBox="1"/>
            <p:nvPr/>
          </p:nvSpPr>
          <p:spPr>
            <a:xfrm>
              <a:off x="8704085" y="4893111"/>
              <a:ext cx="21651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800" dirty="0">
                  <a:hlinkClick r:id="rId7"/>
                </a:rPr>
                <a:t>danielwagn3r</a:t>
              </a:r>
              <a:endParaRPr lang="en-US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CBF14A-FE36-40B0-A5A4-182D73829063}"/>
                </a:ext>
              </a:extLst>
            </p:cNvPr>
            <p:cNvSpPr txBox="1"/>
            <p:nvPr/>
          </p:nvSpPr>
          <p:spPr>
            <a:xfrm>
              <a:off x="8704085" y="3824689"/>
              <a:ext cx="21651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800" dirty="0">
                  <a:hlinkClick r:id="rId8"/>
                </a:rPr>
                <a:t>danielwagn3r</a:t>
              </a:r>
              <a:endParaRPr lang="en-US" sz="2800" dirty="0"/>
            </a:p>
          </p:txBody>
        </p:sp>
      </p:grpSp>
      <p:pic>
        <p:nvPicPr>
          <p:cNvPr id="14" name="Picture 13" descr="Text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DB17C83D-0CE7-41BC-9327-110AE0A008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322" y="3720510"/>
            <a:ext cx="190795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7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AA57-2481-4155-88B6-F9E1291B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OAuth 2.0 Probleme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2962-0D2D-4E4D-B8FC-6601E566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AT" dirty="0"/>
              <a:t>Wie die Tokens genau aussehen und wie sie verifiziert werden,</a:t>
            </a:r>
          </a:p>
          <a:p>
            <a:pPr>
              <a:lnSpc>
                <a:spcPct val="150000"/>
              </a:lnSpc>
            </a:pPr>
            <a:r>
              <a:rPr lang="de-AT" dirty="0"/>
              <a:t>Ob und wie </a:t>
            </a:r>
            <a:r>
              <a:rPr lang="de-AT" dirty="0" err="1"/>
              <a:t>Authorization</a:t>
            </a:r>
            <a:r>
              <a:rPr lang="de-AT" dirty="0"/>
              <a:t> Server und </a:t>
            </a:r>
            <a:r>
              <a:rPr lang="de-AT" dirty="0" err="1"/>
              <a:t>Resource</a:t>
            </a:r>
            <a:r>
              <a:rPr lang="de-AT" dirty="0"/>
              <a:t> Server kommunizieren</a:t>
            </a:r>
          </a:p>
          <a:p>
            <a:pPr>
              <a:lnSpc>
                <a:spcPct val="150000"/>
              </a:lnSpc>
            </a:pPr>
            <a:r>
              <a:rPr lang="de-AT" dirty="0"/>
              <a:t>Wie der Client Benutzerinformationen erhalten kann</a:t>
            </a:r>
          </a:p>
          <a:p>
            <a:pPr>
              <a:lnSpc>
                <a:spcPct val="150000"/>
              </a:lnSpc>
            </a:pPr>
            <a:r>
              <a:rPr lang="de-AT" dirty="0"/>
              <a:t>Wie die Benutzerauthentifizierung erfolgt oder</a:t>
            </a:r>
          </a:p>
          <a:p>
            <a:pPr>
              <a:lnSpc>
                <a:spcPct val="150000"/>
              </a:lnSpc>
            </a:pPr>
            <a:r>
              <a:rPr lang="de-AT" dirty="0"/>
              <a:t>In welcher Form der Benutzer die Zugriffsrechte des Clients festlegen kann</a:t>
            </a:r>
          </a:p>
        </p:txBody>
      </p:sp>
    </p:spTree>
    <p:extLst>
      <p:ext uri="{BB962C8B-B14F-4D97-AF65-F5344CB8AC3E}">
        <p14:creationId xmlns:p14="http://schemas.microsoft.com/office/powerpoint/2010/main" val="164626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1800-B32D-44E8-95F7-DF3591E4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118"/>
            <a:ext cx="10515600" cy="557184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4800" dirty="0"/>
              <a:t>OAuth </a:t>
            </a:r>
            <a:r>
              <a:rPr lang="de-AT" sz="4800" dirty="0" err="1"/>
              <a:t>is</a:t>
            </a:r>
            <a:br>
              <a:rPr lang="de-AT" sz="4800" dirty="0"/>
            </a:br>
            <a:r>
              <a:rPr lang="de-AT" sz="4800" dirty="0" err="1"/>
              <a:t>more</a:t>
            </a:r>
            <a:r>
              <a:rPr lang="de-AT" sz="4800" dirty="0"/>
              <a:t> </a:t>
            </a:r>
            <a:r>
              <a:rPr lang="de-AT" sz="4800" dirty="0" err="1"/>
              <a:t>framework</a:t>
            </a:r>
            <a:br>
              <a:rPr lang="de-AT" sz="4800" dirty="0"/>
            </a:br>
            <a:r>
              <a:rPr lang="de-AT" sz="4800" dirty="0" err="1"/>
              <a:t>than</a:t>
            </a:r>
            <a:r>
              <a:rPr lang="de-AT" sz="4800" dirty="0"/>
              <a:t> </a:t>
            </a:r>
            <a:r>
              <a:rPr lang="de-AT" sz="4800" dirty="0" err="1"/>
              <a:t>protocol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441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90A8-5259-4834-9557-9E5FC2E9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Basics und Terminologie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B1E3A-868B-4AE2-8C38-314D21FDB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Bildergebnis fÃ¼r oauth icon">
            <a:extLst>
              <a:ext uri="{FF2B5EF4-FFF2-40B4-BE49-F238E27FC236}">
                <a16:creationId xmlns:a16="http://schemas.microsoft.com/office/drawing/2014/main" id="{31310181-8A89-4E4D-B3CF-5BE8A4D50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417533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67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An entity capable of granting access to a protected resource.</a:t>
            </a:r>
          </a:p>
          <a:p>
            <a:pPr marL="0" indent="0">
              <a:buNone/>
            </a:pPr>
            <a:r>
              <a:rPr lang="en-US" sz="2800" dirty="0"/>
              <a:t>When the resource owner is a person, it is referred to as an end-user.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7F92D25-6A9B-4686-B5B1-F52663B60C9C}"/>
              </a:ext>
            </a:extLst>
          </p:cNvPr>
          <p:cNvGrpSpPr>
            <a:grpSpLocks noChangeAspect="1"/>
          </p:cNvGrpSpPr>
          <p:nvPr/>
        </p:nvGrpSpPr>
        <p:grpSpPr>
          <a:xfrm>
            <a:off x="1558118" y="2348260"/>
            <a:ext cx="2495575" cy="2151953"/>
            <a:chOff x="593591" y="1628373"/>
            <a:chExt cx="1446924" cy="1247694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13A0640-8800-4672-95D2-1BB82C9EE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208C50-F9E3-4C97-9CA0-53DBCCAB0DA7}"/>
                </a:ext>
              </a:extLst>
            </p:cNvPr>
            <p:cNvSpPr txBox="1"/>
            <p:nvPr/>
          </p:nvSpPr>
          <p:spPr>
            <a:xfrm>
              <a:off x="593591" y="2608395"/>
              <a:ext cx="1446924" cy="2676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AT" sz="2400" dirty="0" err="1"/>
                <a:t>Resource</a:t>
              </a:r>
              <a:r>
                <a:rPr lang="de-AT" sz="2400" dirty="0"/>
                <a:t> </a:t>
              </a:r>
              <a:r>
                <a:rPr lang="de-AT" sz="2400" dirty="0" err="1"/>
                <a:t>Owner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1772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The server hosting the protected resources, capable of accepting and responding to protected resource requests using access tokens.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8DA1C0-481E-4605-BD4E-32D768965931}"/>
              </a:ext>
            </a:extLst>
          </p:cNvPr>
          <p:cNvGrpSpPr>
            <a:grpSpLocks noChangeAspect="1"/>
          </p:cNvGrpSpPr>
          <p:nvPr/>
        </p:nvGrpSpPr>
        <p:grpSpPr>
          <a:xfrm>
            <a:off x="1657585" y="2265090"/>
            <a:ext cx="2213348" cy="2318294"/>
            <a:chOff x="3336720" y="4155004"/>
            <a:chExt cx="1705950" cy="17868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B10B7AE-4ACD-47C8-A3B7-42B716D39ABB}"/>
                </a:ext>
              </a:extLst>
            </p:cNvPr>
            <p:cNvGrpSpPr/>
            <p:nvPr/>
          </p:nvGrpSpPr>
          <p:grpSpPr>
            <a:xfrm>
              <a:off x="3336720" y="4589869"/>
              <a:ext cx="1705950" cy="1351973"/>
              <a:chOff x="2615871" y="1690688"/>
              <a:chExt cx="1705950" cy="135197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4D83D0-E12C-4EA5-AB47-22F9ABC36B15}"/>
                  </a:ext>
                </a:extLst>
              </p:cNvPr>
              <p:cNvSpPr txBox="1"/>
              <p:nvPr/>
            </p:nvSpPr>
            <p:spPr>
              <a:xfrm>
                <a:off x="2615871" y="2686830"/>
                <a:ext cx="1705950" cy="3558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AT" sz="2400" dirty="0" err="1"/>
                  <a:t>Resource</a:t>
                </a:r>
                <a:r>
                  <a:rPr lang="de-AT" sz="2400" dirty="0"/>
                  <a:t> Server</a:t>
                </a:r>
                <a:endParaRPr lang="en-US" sz="2400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F15E3BAA-D993-4100-8A29-7CB6342BF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3DC3DC2-535A-4653-AF99-62B52BCE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852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800" dirty="0"/>
              <a:t>Ein Server welcher nach Autorisierung durch den authentifizierten </a:t>
            </a:r>
            <a:r>
              <a:rPr lang="de-DE" sz="2800" i="1" dirty="0" err="1"/>
              <a:t>Resource</a:t>
            </a:r>
            <a:r>
              <a:rPr lang="de-DE" sz="2800" i="1" dirty="0"/>
              <a:t> </a:t>
            </a:r>
            <a:r>
              <a:rPr lang="de-DE" sz="2800" i="1" dirty="0" err="1"/>
              <a:t>Owner</a:t>
            </a:r>
            <a:r>
              <a:rPr lang="de-DE" sz="2800" dirty="0"/>
              <a:t> einen </a:t>
            </a:r>
            <a:r>
              <a:rPr lang="de-DE" sz="2800" i="1" dirty="0"/>
              <a:t>Access Token</a:t>
            </a:r>
            <a:r>
              <a:rPr lang="de-DE" sz="2800" dirty="0"/>
              <a:t> für den </a:t>
            </a:r>
            <a:r>
              <a:rPr lang="de-DE" sz="2800" i="1" dirty="0"/>
              <a:t>Client</a:t>
            </a:r>
            <a:r>
              <a:rPr lang="de-DE" sz="2800" dirty="0"/>
              <a:t> ausstellt.</a:t>
            </a:r>
            <a:endParaRPr lang="en-US" sz="2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45E6F1-AF1C-4AAC-80A2-8B0AC1E0DDCD}"/>
              </a:ext>
            </a:extLst>
          </p:cNvPr>
          <p:cNvGrpSpPr>
            <a:grpSpLocks noChangeAspect="1"/>
          </p:cNvGrpSpPr>
          <p:nvPr/>
        </p:nvGrpSpPr>
        <p:grpSpPr>
          <a:xfrm>
            <a:off x="1652650" y="2158453"/>
            <a:ext cx="2145862" cy="3639561"/>
            <a:chOff x="4233854" y="1261553"/>
            <a:chExt cx="1853947" cy="31444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A9492A9-E53A-4470-92D0-9C680FD93425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8BC8FD09-59FC-4F16-B4CE-50EE03E4C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44508AF5-22C7-47A1-8117-B5604575A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F123F4-72A4-42CD-B3E9-54709DC829FC}"/>
                </a:ext>
              </a:extLst>
            </p:cNvPr>
            <p:cNvSpPr txBox="1"/>
            <p:nvPr/>
          </p:nvSpPr>
          <p:spPr>
            <a:xfrm>
              <a:off x="4320678" y="2730782"/>
              <a:ext cx="1767123" cy="167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 err="1"/>
                <a:t>Authorization</a:t>
              </a:r>
              <a:r>
                <a:rPr lang="de-AT" sz="2400" dirty="0"/>
                <a:t> Server / Open ID Connect Provider /  Token Server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547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/>
              <a:t>An application making protected resource requests on behalf of the resource owner and with its authorization.</a:t>
            </a:r>
            <a:endParaRPr lang="de-DE" sz="3000" dirty="0"/>
          </a:p>
          <a:p>
            <a:pPr marL="0" indent="0">
              <a:buNone/>
            </a:pPr>
            <a:endParaRPr lang="de-DE" sz="3000" dirty="0"/>
          </a:p>
          <a:p>
            <a:r>
              <a:rPr lang="de-DE" sz="3000" dirty="0"/>
              <a:t>Public Client</a:t>
            </a:r>
          </a:p>
          <a:p>
            <a:pPr marL="271463" indent="0">
              <a:buNone/>
            </a:pPr>
            <a:r>
              <a:rPr lang="de-AT" sz="2000" dirty="0"/>
              <a:t>Clients, die nicht in der Lage sind, die Vertraulichkeit ihrer Anmeldedaten zu wahren, und die nicht in der Lage sind, eine sichere Client-Authentifizierung auf andere Weise vorzunehmen. z.B. Native App oder Web Anwendung</a:t>
            </a:r>
            <a:endParaRPr lang="de-DE" sz="2000" dirty="0"/>
          </a:p>
          <a:p>
            <a:r>
              <a:rPr lang="de-DE" sz="3000" dirty="0" err="1"/>
              <a:t>Confidental</a:t>
            </a:r>
            <a:r>
              <a:rPr lang="de-DE" sz="3000" dirty="0"/>
              <a:t> Client</a:t>
            </a:r>
          </a:p>
          <a:p>
            <a:pPr marL="271463" indent="0">
              <a:buNone/>
            </a:pPr>
            <a:r>
              <a:rPr lang="de-AT" sz="2000" dirty="0"/>
              <a:t>Clients, die in der Lage sind, die Vertraulichkeit ihrer Anmeldedaten zu wahren, oder die in der Lage sind, eine sichere Client-Authentifizierung mit anderen Mitteln durchzuführen. z.B. serverseitige Anwendung</a:t>
            </a: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8871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sz="2800" dirty="0"/>
              <a:t>First </a:t>
            </a:r>
            <a:r>
              <a:rPr lang="de-DE" sz="2800" dirty="0" err="1"/>
              <a:t>party</a:t>
            </a:r>
            <a:r>
              <a:rPr lang="de-DE" sz="2800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der gleiche Organisation verwaltet die auch den </a:t>
            </a:r>
            <a:r>
              <a:rPr lang="de-DE" sz="2000" i="1" dirty="0" err="1"/>
              <a:t>Authorisation</a:t>
            </a:r>
            <a:r>
              <a:rPr lang="de-DE" sz="2000" i="1" dirty="0"/>
              <a:t> Server </a:t>
            </a:r>
            <a:r>
              <a:rPr lang="de-DE" sz="2000" dirty="0"/>
              <a:t>verantwortet.</a:t>
            </a:r>
          </a:p>
          <a:p>
            <a:r>
              <a:rPr lang="de-DE" sz="2800" dirty="0"/>
              <a:t>Third </a:t>
            </a:r>
            <a:r>
              <a:rPr lang="de-DE" sz="2800" dirty="0" err="1"/>
              <a:t>party</a:t>
            </a:r>
            <a:r>
              <a:rPr lang="de-DE" sz="2800" dirty="0"/>
              <a:t> Client</a:t>
            </a:r>
          </a:p>
          <a:p>
            <a:pPr marL="271463" indent="0">
              <a:buNone/>
            </a:pPr>
            <a:r>
              <a:rPr lang="de-DE" sz="2000" dirty="0"/>
              <a:t>Der Client wird von einem Dritten verwaltet. Der Client ermöglicht externen Zugriff auf die APIs </a:t>
            </a:r>
            <a:r>
              <a:rPr lang="de-DE" sz="2000" i="1" dirty="0"/>
              <a:t>der </a:t>
            </a:r>
            <a:r>
              <a:rPr lang="de-DE" sz="2000" i="1" dirty="0" err="1"/>
              <a:t>Resource</a:t>
            </a:r>
            <a:r>
              <a:rPr lang="de-DE" sz="2000" i="1" dirty="0"/>
              <a:t> Server</a:t>
            </a:r>
            <a:r>
              <a:rPr lang="de-DE" sz="2000" dirty="0"/>
              <a:t>. Für den Zugriff ist die Zustimmung des </a:t>
            </a:r>
            <a:r>
              <a:rPr lang="de-DE" sz="2000" i="1" dirty="0" err="1"/>
              <a:t>Resource</a:t>
            </a:r>
            <a:r>
              <a:rPr lang="de-DE" sz="2000" i="1" dirty="0"/>
              <a:t> </a:t>
            </a:r>
            <a:r>
              <a:rPr lang="de-DE" sz="2000" i="1" dirty="0" err="1"/>
              <a:t>Owner</a:t>
            </a:r>
            <a:r>
              <a:rPr lang="de-DE" sz="2000" dirty="0" err="1"/>
              <a:t>s</a:t>
            </a:r>
            <a:r>
              <a:rPr lang="de-DE" sz="2000" dirty="0"/>
              <a:t> erforderlich, sogenannte </a:t>
            </a:r>
            <a:r>
              <a:rPr lang="de-DE" sz="2000" i="1" dirty="0" err="1"/>
              <a:t>Consent</a:t>
            </a:r>
            <a:r>
              <a:rPr lang="de-DE" sz="2000" dirty="0"/>
              <a:t>.</a:t>
            </a: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910F59-2C52-423E-AAA7-C65722968776}"/>
              </a:ext>
            </a:extLst>
          </p:cNvPr>
          <p:cNvGrpSpPr>
            <a:grpSpLocks noChangeAspect="1"/>
          </p:cNvGrpSpPr>
          <p:nvPr/>
        </p:nvGrpSpPr>
        <p:grpSpPr>
          <a:xfrm>
            <a:off x="1723720" y="2344237"/>
            <a:ext cx="2169258" cy="2298857"/>
            <a:chOff x="974256" y="4958709"/>
            <a:chExt cx="1446924" cy="153336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FDED36C-2247-499F-B266-D3B258CD1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DA44B1-18CA-457E-A725-506F50F793C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554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Client / </a:t>
              </a:r>
              <a:r>
                <a:rPr lang="de-AT" sz="2400" dirty="0" err="1"/>
                <a:t>Relying</a:t>
              </a:r>
              <a:r>
                <a:rPr lang="de-AT" sz="2400" dirty="0"/>
                <a:t> Party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1531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2800" dirty="0"/>
              <a:t>Ein </a:t>
            </a:r>
            <a:r>
              <a:rPr lang="de-AT" sz="2800" i="1" dirty="0"/>
              <a:t>Access Token</a:t>
            </a:r>
            <a:r>
              <a:rPr lang="de-AT" sz="2800" dirty="0"/>
              <a:t> ermöglicht</a:t>
            </a:r>
            <a:br>
              <a:rPr lang="de-AT" sz="2800" dirty="0"/>
            </a:br>
            <a:r>
              <a:rPr lang="de-AT" sz="2800" dirty="0"/>
              <a:t>einem </a:t>
            </a:r>
            <a:r>
              <a:rPr lang="de-AT" sz="2800" i="1" dirty="0"/>
              <a:t>Client </a:t>
            </a:r>
            <a:r>
              <a:rPr lang="de-AT" sz="2800" dirty="0"/>
              <a:t>im Namen</a:t>
            </a:r>
            <a:br>
              <a:rPr lang="de-AT" sz="2800" dirty="0"/>
            </a:br>
            <a:r>
              <a:rPr lang="de-AT" sz="2800" dirty="0"/>
              <a:t>des </a:t>
            </a:r>
            <a:r>
              <a:rPr lang="de-AT" sz="2800" i="1" dirty="0" err="1"/>
              <a:t>Resource</a:t>
            </a:r>
            <a:r>
              <a:rPr lang="de-AT" sz="2800" i="1" dirty="0"/>
              <a:t> </a:t>
            </a:r>
            <a:r>
              <a:rPr lang="de-AT" sz="2800" i="1" dirty="0" err="1"/>
              <a:t>Owner</a:t>
            </a:r>
            <a:r>
              <a:rPr lang="de-AT" sz="2800" i="1" dirty="0"/>
              <a:t> </a:t>
            </a:r>
            <a:r>
              <a:rPr lang="de-AT" sz="2800" dirty="0"/>
              <a:t>den Zugriff </a:t>
            </a:r>
            <a:br>
              <a:rPr lang="de-AT" sz="2800" dirty="0"/>
            </a:br>
            <a:r>
              <a:rPr lang="de-AT" sz="2800" dirty="0"/>
              <a:t>auf einen geschützten </a:t>
            </a:r>
            <a:r>
              <a:rPr lang="de-AT" sz="2800" i="1" dirty="0" err="1"/>
              <a:t>Resource</a:t>
            </a:r>
            <a:r>
              <a:rPr lang="de-AT" sz="2800" i="1" dirty="0"/>
              <a:t> Server</a:t>
            </a:r>
            <a:r>
              <a:rPr lang="de-AT" sz="2800" dirty="0"/>
              <a:t>.</a:t>
            </a:r>
            <a:endParaRPr lang="en-US" sz="2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24C4B2-71A2-4560-AE9C-5600FDC7FD7D}"/>
              </a:ext>
            </a:extLst>
          </p:cNvPr>
          <p:cNvGrpSpPr>
            <a:grpSpLocks noChangeAspect="1"/>
          </p:cNvGrpSpPr>
          <p:nvPr/>
        </p:nvGrpSpPr>
        <p:grpSpPr>
          <a:xfrm>
            <a:off x="1494601" y="2352924"/>
            <a:ext cx="2502293" cy="2142626"/>
            <a:chOff x="7437064" y="1686970"/>
            <a:chExt cx="1446924" cy="123895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7851E82-A6AB-4F69-A569-8396D4983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B96C03-8FDE-4C25-8319-399669D14EC9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66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2400" dirty="0"/>
                <a:t>Access Token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908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1D1EFA-4A04-4832-8CE9-C96149FD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Access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5E598-9CC6-4F53-8C7B-3FF6E943DDC0}"/>
              </a:ext>
            </a:extLst>
          </p:cNvPr>
          <p:cNvSpPr/>
          <p:nvPr/>
        </p:nvSpPr>
        <p:spPr>
          <a:xfrm>
            <a:off x="1421130" y="1720840"/>
            <a:ext cx="9349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"https://YOUR_AUTH0_DOMAIN/",</a:t>
            </a:r>
          </a:p>
          <a:p>
            <a:r>
              <a:rPr lang="en-US" dirty="0">
                <a:latin typeface="Consolas" panose="020B0609020204030204" pitchFamily="49" charset="0"/>
              </a:rPr>
              <a:t>  "sub": "auth0|123456",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r>
              <a:rPr lang="en-US" dirty="0">
                <a:latin typeface="Consolas" panose="020B0609020204030204" pitchFamily="49" charset="0"/>
              </a:rPr>
              <a:t>  "exp": 1489179954,</a:t>
            </a:r>
          </a:p>
          <a:p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1489143954,</a:t>
            </a:r>
          </a:p>
          <a:p>
            <a:r>
              <a:rPr lang="en-US" dirty="0">
                <a:latin typeface="Consolas" panose="020B0609020204030204" pitchFamily="49" charset="0"/>
              </a:rPr>
              <a:t>  "scope": "</a:t>
            </a:r>
            <a:r>
              <a:rPr lang="en-US" dirty="0" err="1">
                <a:latin typeface="Consolas" panose="020B0609020204030204" pitchFamily="49" charset="0"/>
              </a:rPr>
              <a:t>openid</a:t>
            </a:r>
            <a:r>
              <a:rPr lang="en-US" dirty="0">
                <a:latin typeface="Consolas" panose="020B0609020204030204" pitchFamily="49" charset="0"/>
              </a:rPr>
              <a:t> profile email address phone </a:t>
            </a:r>
            <a:r>
              <a:rPr lang="en-US" dirty="0" err="1">
                <a:latin typeface="Consolas" panose="020B0609020204030204" pitchFamily="49" charset="0"/>
              </a:rPr>
              <a:t>read:appointments</a:t>
            </a:r>
            <a:r>
              <a:rPr lang="en-US" dirty="0">
                <a:latin typeface="Consolas" panose="020B0609020204030204" pitchFamily="49" charset="0"/>
              </a:rPr>
              <a:t> email"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4A15A-FB06-4B90-9848-10D95B2E6860}"/>
              </a:ext>
            </a:extLst>
          </p:cNvPr>
          <p:cNvSpPr/>
          <p:nvPr/>
        </p:nvSpPr>
        <p:spPr>
          <a:xfrm>
            <a:off x="3753691" y="4029164"/>
            <a:ext cx="5833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Daten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auf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zugreifen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kann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14:cNvPr>
              <p14:cNvContentPartPr/>
              <p14:nvPr/>
            </p14:nvContentPartPr>
            <p14:xfrm rot="12007420">
              <a:off x="3217184" y="3949716"/>
              <a:ext cx="525205" cy="15889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E2D611-053A-4B8A-99A3-9EBC29260E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2007420">
                <a:off x="3208191" y="3940729"/>
                <a:ext cx="542832" cy="176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14:cNvPr>
              <p14:cNvContentPartPr/>
              <p14:nvPr/>
            </p14:nvContentPartPr>
            <p14:xfrm rot="6846263">
              <a:off x="7923294" y="3030026"/>
              <a:ext cx="525205" cy="15889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93D222-24CC-4E58-9E59-2E084644C3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6846263">
                <a:off x="7914301" y="3021039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291DFC8-0AB4-4859-8A1A-1B5097DEA126}"/>
              </a:ext>
            </a:extLst>
          </p:cNvPr>
          <p:cNvSpPr/>
          <p:nvPr/>
        </p:nvSpPr>
        <p:spPr>
          <a:xfrm>
            <a:off x="6484699" y="2413337"/>
            <a:ext cx="5400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Berechtigungen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welche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der 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besitzt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8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CE63-ED43-4E04-A7D2-4D96E2D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Roadmap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059-CB26-4580-BFBE-E85F45C1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Überblick und Historie</a:t>
            </a:r>
          </a:p>
          <a:p>
            <a:r>
              <a:rPr lang="de-AT" dirty="0"/>
              <a:t>Basics und Terminologie</a:t>
            </a:r>
          </a:p>
          <a:p>
            <a:r>
              <a:rPr lang="de-AT" dirty="0"/>
              <a:t>Grants und </a:t>
            </a:r>
            <a:r>
              <a:rPr lang="de-AT" dirty="0" err="1"/>
              <a:t>Flows</a:t>
            </a:r>
            <a:r>
              <a:rPr lang="de-AT" dirty="0"/>
              <a:t> im Detail</a:t>
            </a:r>
          </a:p>
          <a:p>
            <a:r>
              <a:rPr lang="de-AT" dirty="0"/>
              <a:t>Live Demos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8022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800" dirty="0"/>
              <a:t>Ein </a:t>
            </a:r>
            <a:r>
              <a:rPr lang="de-DE" sz="2800" i="1" dirty="0"/>
              <a:t>Refresh Token</a:t>
            </a:r>
            <a:r>
              <a:rPr lang="de-DE" sz="2800" dirty="0"/>
              <a:t> erlaubt dem </a:t>
            </a:r>
            <a:r>
              <a:rPr lang="de-DE" sz="2800" i="1" dirty="0"/>
              <a:t>Client</a:t>
            </a:r>
            <a:r>
              <a:rPr lang="de-DE" sz="2800" dirty="0"/>
              <a:t> vom </a:t>
            </a:r>
            <a:r>
              <a:rPr lang="de-DE" sz="2800" i="1" dirty="0" err="1"/>
              <a:t>Authorization</a:t>
            </a:r>
            <a:r>
              <a:rPr lang="de-DE" sz="2800" i="1" dirty="0"/>
              <a:t> Server </a:t>
            </a:r>
            <a:r>
              <a:rPr lang="de-DE" sz="2800" dirty="0"/>
              <a:t>ein neues </a:t>
            </a:r>
            <a:r>
              <a:rPr lang="de-DE" sz="2800" i="1" dirty="0"/>
              <a:t>Access Token</a:t>
            </a:r>
            <a:r>
              <a:rPr lang="de-DE" sz="2800" dirty="0"/>
              <a:t> anzufragen.</a:t>
            </a:r>
            <a:br>
              <a:rPr lang="de-DE" sz="2800" dirty="0"/>
            </a:br>
            <a:r>
              <a:rPr lang="de-DE" sz="2800" dirty="0"/>
              <a:t>Dadurch kann ein abgelaufenes </a:t>
            </a:r>
            <a:r>
              <a:rPr lang="de-DE" sz="2800" i="1" dirty="0"/>
              <a:t>Access Token</a:t>
            </a:r>
            <a:r>
              <a:rPr lang="de-DE" sz="2800" dirty="0"/>
              <a:t> erneuert werden.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33AEF5-0AC3-4DBC-8158-4483F3EB6285}"/>
              </a:ext>
            </a:extLst>
          </p:cNvPr>
          <p:cNvGrpSpPr>
            <a:grpSpLocks noChangeAspect="1"/>
          </p:cNvGrpSpPr>
          <p:nvPr/>
        </p:nvGrpSpPr>
        <p:grpSpPr>
          <a:xfrm>
            <a:off x="1891929" y="2299670"/>
            <a:ext cx="1945940" cy="2249134"/>
            <a:chOff x="7313246" y="1336962"/>
            <a:chExt cx="1446924" cy="16723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1224F71-45D3-4A98-8DE6-0E21FBA805C4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315275"/>
              <a:chOff x="8927568" y="1707655"/>
              <a:chExt cx="1446924" cy="1315275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1C10EA18-5704-49C3-B686-EF77D975A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928420-C3E2-4C0C-8E1D-323D0B4257D1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34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Refresh Token</a:t>
                </a:r>
                <a:endParaRPr lang="en-US" sz="2400" dirty="0"/>
              </a:p>
            </p:txBody>
          </p:sp>
        </p:grp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4334694-03AA-4F22-986C-8FDDB3BED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2280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A298-8D04-4F48-A75A-F56C5E2BB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49263"/>
            <a:ext cx="6172200" cy="54117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2800" dirty="0"/>
              <a:t>Wird vom </a:t>
            </a:r>
            <a:r>
              <a:rPr lang="de-AT" sz="2800" i="1" dirty="0"/>
              <a:t>Client</a:t>
            </a:r>
            <a:r>
              <a:rPr lang="de-AT" sz="2800" dirty="0"/>
              <a:t> verwendet, um eine Autorisierung vom </a:t>
            </a:r>
            <a:r>
              <a:rPr lang="de-AT" sz="2800" i="1" dirty="0" err="1"/>
              <a:t>Resource</a:t>
            </a:r>
            <a:r>
              <a:rPr lang="de-AT" sz="2800" i="1" dirty="0"/>
              <a:t> </a:t>
            </a:r>
            <a:r>
              <a:rPr lang="de-AT" sz="2800" i="1" dirty="0" err="1"/>
              <a:t>Owner</a:t>
            </a:r>
            <a:r>
              <a:rPr lang="de-AT" sz="2800" dirty="0"/>
              <a:t> zu erhalten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9D92-C0A8-4543-B983-55FE4021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 err="1"/>
              <a:t>Authorization</a:t>
            </a:r>
            <a:r>
              <a:rPr lang="de-AT" sz="3200" dirty="0"/>
              <a:t>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3353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97E7-FD75-48B9-B299-C479F3C84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49263"/>
            <a:ext cx="6172200" cy="54117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2800" dirty="0"/>
              <a:t>Wird vom </a:t>
            </a:r>
            <a:r>
              <a:rPr lang="de-AT" sz="2800" i="1" dirty="0"/>
              <a:t>Client </a:t>
            </a:r>
            <a:r>
              <a:rPr lang="de-AT" sz="2800" dirty="0"/>
              <a:t>verwendet, um eine </a:t>
            </a:r>
            <a:r>
              <a:rPr lang="de-AT" sz="2800" dirty="0" err="1"/>
              <a:t>Authorisierung</a:t>
            </a:r>
            <a:r>
              <a:rPr lang="de-AT" sz="2800" dirty="0"/>
              <a:t> gegen ein </a:t>
            </a:r>
            <a:r>
              <a:rPr lang="de-AT" sz="2800" i="1" dirty="0"/>
              <a:t>Access Token</a:t>
            </a:r>
            <a:r>
              <a:rPr lang="de-AT" sz="2800" dirty="0"/>
              <a:t> auszutauschen, in der Regel mit Client-Authentifizierung.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27512-854C-460E-9730-79AA8EFF1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7200"/>
            <a:ext cx="3932237" cy="5411788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/>
              <a:t>Token Endpunkt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3100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Kommunikationswege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4023283" y="2099821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AB7345-6AE0-44DF-BCAB-E76706995C0F}"/>
              </a:ext>
            </a:extLst>
          </p:cNvPr>
          <p:cNvGrpSpPr/>
          <p:nvPr/>
        </p:nvGrpSpPr>
        <p:grpSpPr>
          <a:xfrm>
            <a:off x="8267639" y="3325905"/>
            <a:ext cx="758891" cy="1028388"/>
            <a:chOff x="8267639" y="3325905"/>
            <a:chExt cx="758891" cy="102838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316740A-E8E4-40BA-81EA-DB7EB45A744F}"/>
                </a:ext>
              </a:extLst>
            </p:cNvPr>
            <p:cNvCxnSpPr>
              <a:cxnSpLocks/>
              <a:stCxn id="22" idx="0"/>
              <a:endCxn id="15" idx="2"/>
            </p:cNvCxnSpPr>
            <p:nvPr/>
          </p:nvCxnSpPr>
          <p:spPr>
            <a:xfrm flipV="1">
              <a:off x="8267639" y="3325905"/>
              <a:ext cx="616" cy="1028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CC6823-299A-4FE5-B160-C20795A293D1}"/>
                </a:ext>
              </a:extLst>
            </p:cNvPr>
            <p:cNvSpPr txBox="1"/>
            <p:nvPr/>
          </p:nvSpPr>
          <p:spPr>
            <a:xfrm>
              <a:off x="8338328" y="3695636"/>
              <a:ext cx="688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vertraut</a:t>
              </a:r>
              <a:endParaRPr lang="en-US" sz="12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88679D6-128C-4295-9896-BB2426B28AA8}"/>
              </a:ext>
            </a:extLst>
          </p:cNvPr>
          <p:cNvGrpSpPr/>
          <p:nvPr/>
        </p:nvGrpSpPr>
        <p:grpSpPr>
          <a:xfrm rot="19930410">
            <a:off x="4062559" y="3454779"/>
            <a:ext cx="3960754" cy="326865"/>
            <a:chOff x="4090988" y="4815852"/>
            <a:chExt cx="3629025" cy="3268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F86D8B1-435B-4173-908E-37BB614C521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988" y="4815852"/>
              <a:ext cx="3629025" cy="64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0159C37-2534-489C-BA19-879B46F26D39}"/>
                </a:ext>
              </a:extLst>
            </p:cNvPr>
            <p:cNvSpPr txBox="1"/>
            <p:nvPr/>
          </p:nvSpPr>
          <p:spPr>
            <a:xfrm>
              <a:off x="5252228" y="4865718"/>
              <a:ext cx="107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registriert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9634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F6249-981A-47E5-88CE-08877BC6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Kommunikationswege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81C29E-76A9-47F4-92F0-9F4829A2BC60}"/>
              </a:ext>
            </a:extLst>
          </p:cNvPr>
          <p:cNvGrpSpPr/>
          <p:nvPr/>
        </p:nvGrpSpPr>
        <p:grpSpPr>
          <a:xfrm>
            <a:off x="2768346" y="1984976"/>
            <a:ext cx="1446924" cy="1256077"/>
            <a:chOff x="974256" y="4958709"/>
            <a:chExt cx="1446924" cy="12560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2263CE1-8E1A-4A05-8DAF-C23F981A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9DA4C4-4A78-4E6D-B0CF-1D7718B9183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3D6BDD-DE3A-4168-952B-388F3D6A9B41}"/>
              </a:ext>
            </a:extLst>
          </p:cNvPr>
          <p:cNvGrpSpPr/>
          <p:nvPr/>
        </p:nvGrpSpPr>
        <p:grpSpPr>
          <a:xfrm>
            <a:off x="2795778" y="4347852"/>
            <a:ext cx="1446924" cy="1252359"/>
            <a:chOff x="593591" y="1628373"/>
            <a:chExt cx="1446924" cy="125235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7E278B7-F5B2-4FD4-8C42-3327C339B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302C74-2362-4CB0-9819-C012A74BBDA5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5B885-42E5-4247-9AED-CAA51220DC4F}"/>
              </a:ext>
            </a:extLst>
          </p:cNvPr>
          <p:cNvGrpSpPr/>
          <p:nvPr/>
        </p:nvGrpSpPr>
        <p:grpSpPr>
          <a:xfrm>
            <a:off x="7269240" y="1459745"/>
            <a:ext cx="1722477" cy="1866160"/>
            <a:chOff x="4233854" y="1261553"/>
            <a:chExt cx="1722477" cy="18661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0E73DA-B066-4862-AD05-908FB07A414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6C6D2B62-C7E9-47E3-87D7-E0C382579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68F7942-67D8-4FBF-ACE7-E9AF83F6D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EFB5C5-B933-472A-95A8-42CCED722C49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5056D-B870-4377-B526-C73F2FEDFAD0}"/>
              </a:ext>
            </a:extLst>
          </p:cNvPr>
          <p:cNvGrpSpPr/>
          <p:nvPr/>
        </p:nvGrpSpPr>
        <p:grpSpPr>
          <a:xfrm>
            <a:off x="7544177" y="3919428"/>
            <a:ext cx="1446924" cy="1664831"/>
            <a:chOff x="3466233" y="4155004"/>
            <a:chExt cx="1446924" cy="166483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6F0FCD-58D9-4D7D-8488-BF7071E7078D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66DB1-0975-4BAF-940B-5CD6673680B7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A11AD4AA-C5EB-42B6-8096-CEF5682461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9071E3A-DC91-44C4-B623-B093DE20C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3FD79EB-4D1E-4CBD-AE78-A9DC6DC35D8F}"/>
              </a:ext>
            </a:extLst>
          </p:cNvPr>
          <p:cNvGrpSpPr/>
          <p:nvPr/>
        </p:nvGrpSpPr>
        <p:grpSpPr>
          <a:xfrm>
            <a:off x="3491808" y="3241053"/>
            <a:ext cx="836547" cy="1106799"/>
            <a:chOff x="3491808" y="3241053"/>
            <a:chExt cx="836547" cy="110679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33FA17-3C1F-4F50-A7BA-1870A3DC78E7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H="1" flipV="1">
              <a:off x="3491808" y="3241053"/>
              <a:ext cx="4975" cy="110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64D898-84CD-4535-A6C8-7CBCCC86DAD6}"/>
                </a:ext>
              </a:extLst>
            </p:cNvPr>
            <p:cNvSpPr txBox="1"/>
            <p:nvPr/>
          </p:nvSpPr>
          <p:spPr>
            <a:xfrm>
              <a:off x="3510502" y="3642424"/>
              <a:ext cx="81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dirty="0">
                  <a:solidFill>
                    <a:schemeClr val="bg1">
                      <a:lumMod val="50000"/>
                    </a:schemeClr>
                  </a:solidFill>
                </a:rPr>
                <a:t>1. benutzt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2CFC56-80EE-4DF5-BDEF-39752D853691}"/>
              </a:ext>
            </a:extLst>
          </p:cNvPr>
          <p:cNvGrpSpPr/>
          <p:nvPr/>
        </p:nvGrpSpPr>
        <p:grpSpPr>
          <a:xfrm>
            <a:off x="4011880" y="2868558"/>
            <a:ext cx="3532913" cy="1485735"/>
            <a:chOff x="4011880" y="2868558"/>
            <a:chExt cx="3532913" cy="148573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125C37D-2DDA-4CD7-B8E3-F6BE11739D18}"/>
                </a:ext>
              </a:extLst>
            </p:cNvPr>
            <p:cNvCxnSpPr>
              <a:cxnSpLocks/>
            </p:cNvCxnSpPr>
            <p:nvPr/>
          </p:nvCxnSpPr>
          <p:spPr>
            <a:xfrm>
              <a:off x="4045041" y="2868558"/>
              <a:ext cx="3499752" cy="14857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BFBBC5-BEE1-4B65-8405-95721367836C}"/>
                </a:ext>
              </a:extLst>
            </p:cNvPr>
            <p:cNvSpPr txBox="1"/>
            <p:nvPr/>
          </p:nvSpPr>
          <p:spPr>
            <a:xfrm rot="1376830">
              <a:off x="4011880" y="2979497"/>
              <a:ext cx="20081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4. greift auf die </a:t>
              </a:r>
              <a:r>
                <a:rPr lang="de-AT" sz="1200" dirty="0" err="1"/>
                <a:t>Ressoucen</a:t>
              </a:r>
              <a:r>
                <a:rPr lang="de-AT" sz="1200" dirty="0"/>
                <a:t> zu</a:t>
              </a:r>
              <a:endParaRPr lang="en-US" sz="12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4411504-115B-4726-8E0C-4C73989E44D7}"/>
              </a:ext>
            </a:extLst>
          </p:cNvPr>
          <p:cNvGrpSpPr/>
          <p:nvPr/>
        </p:nvGrpSpPr>
        <p:grpSpPr>
          <a:xfrm>
            <a:off x="3917521" y="2772872"/>
            <a:ext cx="3788203" cy="1574980"/>
            <a:chOff x="3917521" y="2772872"/>
            <a:chExt cx="3788203" cy="157498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A207D2A-D52C-41BD-A396-361FC9A6E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7434" y="2772872"/>
              <a:ext cx="3648290" cy="15749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4E6938-AE03-4456-9901-AC8EB0EB5F8E}"/>
                </a:ext>
              </a:extLst>
            </p:cNvPr>
            <p:cNvSpPr txBox="1"/>
            <p:nvPr/>
          </p:nvSpPr>
          <p:spPr>
            <a:xfrm rot="20213830">
              <a:off x="3917521" y="3694780"/>
              <a:ext cx="3350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3. genehmigt </a:t>
              </a:r>
              <a:r>
                <a:rPr lang="de-AT" sz="1200" i="1" dirty="0"/>
                <a:t>Client</a:t>
              </a:r>
              <a:r>
                <a:rPr lang="de-AT" sz="1200" dirty="0"/>
                <a:t> Zugriff auf</a:t>
              </a:r>
            </a:p>
            <a:p>
              <a:r>
                <a:rPr lang="de-AT" sz="1200" dirty="0"/>
                <a:t>die Ressourcen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0668A82-9440-4083-8F89-30D0F5B073A7}"/>
              </a:ext>
            </a:extLst>
          </p:cNvPr>
          <p:cNvGrpSpPr/>
          <p:nvPr/>
        </p:nvGrpSpPr>
        <p:grpSpPr>
          <a:xfrm>
            <a:off x="3744266" y="2108724"/>
            <a:ext cx="3696730" cy="372766"/>
            <a:chOff x="4023283" y="1911107"/>
            <a:chExt cx="3696730" cy="37276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C4D515-2642-4544-8BFB-9D415815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3283" y="2257547"/>
              <a:ext cx="3696730" cy="263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EB7D7-93CE-404C-9546-7CD605C9A0D4}"/>
                </a:ext>
              </a:extLst>
            </p:cNvPr>
            <p:cNvSpPr txBox="1"/>
            <p:nvPr/>
          </p:nvSpPr>
          <p:spPr>
            <a:xfrm>
              <a:off x="5252228" y="1911107"/>
              <a:ext cx="1500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de-AT" sz="1200" dirty="0"/>
                <a:t>2. authentifiziert sich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5527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D065-6F17-4963-900D-50C45C24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AB916B-34BA-419E-9C93-C8EDF2A4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1CF878A-E214-4B07-B017-0AD96D518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885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5EE7B6-A9C0-434A-92C0-5A3DE8FF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vs. OAuth 2.0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873F1B-C69E-4300-9748-F5C2D326F531}"/>
              </a:ext>
            </a:extLst>
          </p:cNvPr>
          <p:cNvSpPr/>
          <p:nvPr/>
        </p:nvSpPr>
        <p:spPr>
          <a:xfrm>
            <a:off x="2033960" y="2183460"/>
            <a:ext cx="8124080" cy="1838027"/>
          </a:xfrm>
          <a:custGeom>
            <a:avLst/>
            <a:gdLst>
              <a:gd name="connsiteX0" fmla="*/ 0 w 3676054"/>
              <a:gd name="connsiteY0" fmla="*/ 0 h 1838027"/>
              <a:gd name="connsiteX1" fmla="*/ 3676054 w 3676054"/>
              <a:gd name="connsiteY1" fmla="*/ 0 h 1838027"/>
              <a:gd name="connsiteX2" fmla="*/ 3676054 w 3676054"/>
              <a:gd name="connsiteY2" fmla="*/ 1838027 h 1838027"/>
              <a:gd name="connsiteX3" fmla="*/ 0 w 3676054"/>
              <a:gd name="connsiteY3" fmla="*/ 1838027 h 1838027"/>
              <a:gd name="connsiteX4" fmla="*/ 0 w 3676054"/>
              <a:gd name="connsiteY4" fmla="*/ 0 h 183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6054" h="1838027">
                <a:moveTo>
                  <a:pt x="0" y="0"/>
                </a:moveTo>
                <a:lnTo>
                  <a:pt x="3676054" y="0"/>
                </a:lnTo>
                <a:lnTo>
                  <a:pt x="3676054" y="1838027"/>
                </a:lnTo>
                <a:lnTo>
                  <a:pt x="0" y="1838027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3600" dirty="0" err="1">
                <a:solidFill>
                  <a:prstClr val="white"/>
                </a:solidFill>
                <a:latin typeface="Calibri" panose="020F0502020204030204"/>
              </a:rPr>
              <a:t>OpenID</a:t>
            </a: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 Connect</a:t>
            </a:r>
            <a:br>
              <a:rPr lang="de-AT" sz="36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(Authentifizierung &amp; </a:t>
            </a:r>
            <a:r>
              <a:rPr lang="de-AT" sz="3600">
                <a:solidFill>
                  <a:prstClr val="white"/>
                </a:solidFill>
                <a:latin typeface="Calibri" panose="020F0502020204030204"/>
              </a:rPr>
              <a:t>Identität)</a:t>
            </a:r>
            <a:endParaRPr lang="en-US" sz="3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4E66A4C-E916-453A-8AE7-992B56F5E5D5}"/>
              </a:ext>
            </a:extLst>
          </p:cNvPr>
          <p:cNvSpPr/>
          <p:nvPr/>
        </p:nvSpPr>
        <p:spPr>
          <a:xfrm>
            <a:off x="2033959" y="4021487"/>
            <a:ext cx="4062041" cy="1838027"/>
          </a:xfrm>
          <a:custGeom>
            <a:avLst/>
            <a:gdLst>
              <a:gd name="connsiteX0" fmla="*/ 0 w 3676054"/>
              <a:gd name="connsiteY0" fmla="*/ 0 h 1838027"/>
              <a:gd name="connsiteX1" fmla="*/ 3676054 w 3676054"/>
              <a:gd name="connsiteY1" fmla="*/ 0 h 1838027"/>
              <a:gd name="connsiteX2" fmla="*/ 3676054 w 3676054"/>
              <a:gd name="connsiteY2" fmla="*/ 1838027 h 1838027"/>
              <a:gd name="connsiteX3" fmla="*/ 0 w 3676054"/>
              <a:gd name="connsiteY3" fmla="*/ 1838027 h 1838027"/>
              <a:gd name="connsiteX4" fmla="*/ 0 w 3676054"/>
              <a:gd name="connsiteY4" fmla="*/ 0 h 183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6054" h="1838027">
                <a:moveTo>
                  <a:pt x="0" y="0"/>
                </a:moveTo>
                <a:lnTo>
                  <a:pt x="3676054" y="0"/>
                </a:lnTo>
                <a:lnTo>
                  <a:pt x="3676054" y="1838027"/>
                </a:lnTo>
                <a:lnTo>
                  <a:pt x="0" y="1838027"/>
                </a:lnTo>
                <a:lnTo>
                  <a:pt x="0" y="0"/>
                </a:lnTo>
                <a:close/>
              </a:path>
            </a:pathLst>
          </a:cu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OAuth 2.0 (Autorisierung)</a:t>
            </a:r>
            <a:endParaRPr lang="en-US" sz="3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D6906A5-D5A6-4E48-80E4-1B2FBD9D1E9C}"/>
              </a:ext>
            </a:extLst>
          </p:cNvPr>
          <p:cNvSpPr/>
          <p:nvPr/>
        </p:nvSpPr>
        <p:spPr>
          <a:xfrm>
            <a:off x="6095999" y="4021486"/>
            <a:ext cx="4062041" cy="1838027"/>
          </a:xfrm>
          <a:custGeom>
            <a:avLst/>
            <a:gdLst>
              <a:gd name="connsiteX0" fmla="*/ 0 w 3676054"/>
              <a:gd name="connsiteY0" fmla="*/ 0 h 1838027"/>
              <a:gd name="connsiteX1" fmla="*/ 3676054 w 3676054"/>
              <a:gd name="connsiteY1" fmla="*/ 0 h 1838027"/>
              <a:gd name="connsiteX2" fmla="*/ 3676054 w 3676054"/>
              <a:gd name="connsiteY2" fmla="*/ 1838027 h 1838027"/>
              <a:gd name="connsiteX3" fmla="*/ 0 w 3676054"/>
              <a:gd name="connsiteY3" fmla="*/ 1838027 h 1838027"/>
              <a:gd name="connsiteX4" fmla="*/ 0 w 3676054"/>
              <a:gd name="connsiteY4" fmla="*/ 0 h 183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6054" h="1838027">
                <a:moveTo>
                  <a:pt x="0" y="0"/>
                </a:moveTo>
                <a:lnTo>
                  <a:pt x="3676054" y="0"/>
                </a:lnTo>
                <a:lnTo>
                  <a:pt x="3676054" y="1838027"/>
                </a:lnTo>
                <a:lnTo>
                  <a:pt x="0" y="1838027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JWT</a:t>
            </a:r>
            <a:br>
              <a:rPr lang="de-AT" sz="360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de-AT" sz="3600" dirty="0">
                <a:solidFill>
                  <a:prstClr val="white"/>
                </a:solidFill>
                <a:latin typeface="Calibri" panose="020F0502020204030204"/>
              </a:rPr>
              <a:t>(Token Format)</a:t>
            </a:r>
            <a:endParaRPr lang="en-US" sz="36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22519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1DED58AB-44FB-4C7C-86BE-E0CCC020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i="1" dirty="0"/>
              <a:t>The ID Token is a security token that contains Claims about the Authentication of an End-User by an Authorization Server when using a Client, and potentially other requested Claims.</a:t>
            </a:r>
            <a:endParaRPr lang="de-DE" sz="2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B8988B-6336-4A2C-8FC6-AAD706B78E4C}"/>
              </a:ext>
            </a:extLst>
          </p:cNvPr>
          <p:cNvGrpSpPr>
            <a:grpSpLocks noChangeAspect="1"/>
          </p:cNvGrpSpPr>
          <p:nvPr/>
        </p:nvGrpSpPr>
        <p:grpSpPr>
          <a:xfrm>
            <a:off x="1805046" y="2344237"/>
            <a:ext cx="2001720" cy="2238456"/>
            <a:chOff x="3930051" y="3116664"/>
            <a:chExt cx="1446924" cy="161804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75FCB13-06DB-4514-9DC9-DC9783B03F87}"/>
                </a:ext>
              </a:extLst>
            </p:cNvPr>
            <p:cNvGrpSpPr/>
            <p:nvPr/>
          </p:nvGrpSpPr>
          <p:grpSpPr>
            <a:xfrm>
              <a:off x="3930051" y="3429000"/>
              <a:ext cx="1446924" cy="1305710"/>
              <a:chOff x="7437064" y="1686970"/>
              <a:chExt cx="1446924" cy="1305710"/>
            </a:xfrm>
          </p:grpSpPr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51C2BD0D-6AEA-4783-B479-588B8966B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681330" y="168697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BCAA1D-84DF-40CD-8787-8A931FB08A92}"/>
                  </a:ext>
                </a:extLst>
              </p:cNvPr>
              <p:cNvSpPr txBox="1"/>
              <p:nvPr/>
            </p:nvSpPr>
            <p:spPr>
              <a:xfrm>
                <a:off x="7437064" y="2658970"/>
                <a:ext cx="1446924" cy="33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2400" dirty="0"/>
                  <a:t>ID Token</a:t>
                </a:r>
                <a:endParaRPr lang="en-US" sz="2400" dirty="0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15A5DC6-B258-46E0-B58D-7C21D3D81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  <p:pic>
        <p:nvPicPr>
          <p:cNvPr id="8" name="Picture 4" descr="Bildergebnis fÃ¼r openid connect">
            <a:extLst>
              <a:ext uri="{FF2B5EF4-FFF2-40B4-BE49-F238E27FC236}">
                <a16:creationId xmlns:a16="http://schemas.microsoft.com/office/drawing/2014/main" id="{7AE1C30A-A22E-4A79-8CC5-1E8EB79F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541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0ACD4B-71B2-4192-B25B-C71D2EF4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ID Token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207ED1-4204-4D2A-9C27-6B2449EDBECB}"/>
              </a:ext>
            </a:extLst>
          </p:cNvPr>
          <p:cNvSpPr/>
          <p:nvPr/>
        </p:nvSpPr>
        <p:spPr>
          <a:xfrm>
            <a:off x="2487849" y="1720840"/>
            <a:ext cx="72163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iss</a:t>
            </a:r>
            <a:r>
              <a:rPr lang="en-US" dirty="0">
                <a:latin typeface="Consolas" panose="020B0609020204030204" pitchFamily="49" charset="0"/>
              </a:rPr>
              <a:t>": "http://YOUR_AUTH0_DOMAIN/",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"sub": "auth0|123456", </a:t>
            </a:r>
            <a:endParaRPr lang="en-US" dirty="0">
              <a:latin typeface="Bradley Hand ITC" panose="03070402050302030203" pitchFamily="66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aud</a:t>
            </a:r>
            <a:r>
              <a:rPr lang="en-US" dirty="0">
                <a:latin typeface="Consolas" panose="020B0609020204030204" pitchFamily="49" charset="0"/>
              </a:rPr>
              <a:t>": "YOUR_CLIENT_ID",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"exp": 1311281970,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iat</a:t>
            </a:r>
            <a:r>
              <a:rPr lang="en-US" dirty="0">
                <a:latin typeface="Consolas" panose="020B0609020204030204" pitchFamily="49" charset="0"/>
              </a:rPr>
              <a:t>": 1311280970,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"name": "Jane 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given_name</a:t>
            </a:r>
            <a:r>
              <a:rPr lang="en-US" dirty="0">
                <a:latin typeface="Consolas" panose="020B0609020204030204" pitchFamily="49" charset="0"/>
              </a:rPr>
              <a:t>": "Jane",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family_name</a:t>
            </a:r>
            <a:r>
              <a:rPr lang="en-US" dirty="0">
                <a:latin typeface="Consolas" panose="020B0609020204030204" pitchFamily="49" charset="0"/>
              </a:rPr>
              <a:t>": "Doe",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"gender": "female", "birthdate": "0000-10-31",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"email": "janedoe@example.com",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"picture": "http://example.com/</a:t>
            </a:r>
            <a:r>
              <a:rPr lang="en-US" dirty="0" err="1">
                <a:latin typeface="Consolas" panose="020B0609020204030204" pitchFamily="49" charset="0"/>
              </a:rPr>
              <a:t>janedoe</a:t>
            </a:r>
            <a:r>
              <a:rPr lang="en-US" dirty="0">
                <a:latin typeface="Consolas" panose="020B0609020204030204" pitchFamily="49" charset="0"/>
              </a:rPr>
              <a:t>/me.jpg"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14:cNvPr>
              <p14:cNvContentPartPr/>
              <p14:nvPr/>
            </p14:nvContentPartPr>
            <p14:xfrm>
              <a:off x="2072640" y="2268750"/>
              <a:ext cx="933359" cy="20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0B4E6D-5A07-4AC7-8A04-382EF22E4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3641" y="2259759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2331E38-B0E8-45F9-88BC-A095754BD67A}"/>
              </a:ext>
            </a:extLst>
          </p:cNvPr>
          <p:cNvSpPr/>
          <p:nvPr/>
        </p:nvSpPr>
        <p:spPr>
          <a:xfrm>
            <a:off x="119861" y="2010283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Eindeutige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89789-FB56-48E1-A487-0EF171FBAB1F}"/>
              </a:ext>
            </a:extLst>
          </p:cNvPr>
          <p:cNvSpPr/>
          <p:nvPr/>
        </p:nvSpPr>
        <p:spPr>
          <a:xfrm>
            <a:off x="8258022" y="1388821"/>
            <a:ext cx="2632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Herausgeber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14:cNvPr>
              <p14:cNvContentPartPr/>
              <p14:nvPr/>
            </p14:nvContentPartPr>
            <p14:xfrm rot="9486845">
              <a:off x="7397132" y="1871279"/>
              <a:ext cx="933359" cy="203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EA2580-D611-41D8-9D00-82612FC9FD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9486845">
                <a:off x="7388133" y="1862288"/>
                <a:ext cx="950997" cy="220823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3ECEBBD-B8C6-4FF9-B0C0-59111C05A496}"/>
              </a:ext>
            </a:extLst>
          </p:cNvPr>
          <p:cNvSpPr/>
          <p:nvPr/>
        </p:nvSpPr>
        <p:spPr>
          <a:xfrm>
            <a:off x="6642582" y="2370350"/>
            <a:ext cx="5275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ID für den das Token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erstellt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war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14:cNvPr>
              <p14:cNvContentPartPr/>
              <p14:nvPr/>
            </p14:nvContentPartPr>
            <p14:xfrm rot="9486845">
              <a:off x="6106687" y="2577250"/>
              <a:ext cx="525205" cy="158893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482DB7-ED4F-46BE-A621-0AACE7E76A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9486845">
                <a:off x="6097694" y="2568263"/>
                <a:ext cx="542832" cy="17650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3E0C43DD-9567-4847-A8CF-8CFC2829AE84}"/>
              </a:ext>
            </a:extLst>
          </p:cNvPr>
          <p:cNvSpPr/>
          <p:nvPr/>
        </p:nvSpPr>
        <p:spPr>
          <a:xfrm>
            <a:off x="2810933" y="3429000"/>
            <a:ext cx="195066" cy="159004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0D31F-C06E-42D4-8B7C-3AC0F0AEA895}"/>
              </a:ext>
            </a:extLst>
          </p:cNvPr>
          <p:cNvSpPr/>
          <p:nvPr/>
        </p:nvSpPr>
        <p:spPr>
          <a:xfrm>
            <a:off x="563878" y="3993187"/>
            <a:ext cx="209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B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enutzerdaten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512C9-322C-44F1-9609-4A29EE1B629C}"/>
              </a:ext>
            </a:extLst>
          </p:cNvPr>
          <p:cNvSpPr/>
          <p:nvPr/>
        </p:nvSpPr>
        <p:spPr>
          <a:xfrm>
            <a:off x="5974815" y="2948708"/>
            <a:ext cx="2278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Austellungszeit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14:cNvPr>
              <p14:cNvContentPartPr/>
              <p14:nvPr/>
            </p14:nvContentPartPr>
            <p14:xfrm rot="10063403">
              <a:off x="5444037" y="3142925"/>
              <a:ext cx="525205" cy="11048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BFFD33-E1F7-4FFA-9E33-BFD67C03A8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10063403">
                <a:off x="5435044" y="3133957"/>
                <a:ext cx="542832" cy="128062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9D311EB-03D2-46A9-9884-63194CC571EA}"/>
              </a:ext>
            </a:extLst>
          </p:cNvPr>
          <p:cNvSpPr/>
          <p:nvPr/>
        </p:nvSpPr>
        <p:spPr>
          <a:xfrm>
            <a:off x="634411" y="2828305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Gültigkeit</a:t>
            </a:r>
            <a:endParaRPr lang="en-US" sz="24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14:cNvPr>
              <p14:cNvContentPartPr/>
              <p14:nvPr/>
            </p14:nvContentPartPr>
            <p14:xfrm rot="21024962">
              <a:off x="2295647" y="2994770"/>
              <a:ext cx="525205" cy="11048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ABD432-3692-4AE2-A824-2CEE8E9098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21024962">
                <a:off x="2286654" y="2985802"/>
                <a:ext cx="542832" cy="128062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4" descr="Bildergebnis fÃ¼r openid connect">
            <a:extLst>
              <a:ext uri="{FF2B5EF4-FFF2-40B4-BE49-F238E27FC236}">
                <a16:creationId xmlns:a16="http://schemas.microsoft.com/office/drawing/2014/main" id="{50BA7258-1087-4224-8A0B-2A12DCE58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91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5372-5BE6-40BE-8D97-75083376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5877" cy="1325563"/>
          </a:xfrm>
        </p:spPr>
        <p:txBody>
          <a:bodyPr/>
          <a:lstStyle/>
          <a:p>
            <a:r>
              <a:rPr lang="de-AT" dirty="0" err="1"/>
              <a:t>OpenID</a:t>
            </a:r>
            <a:r>
              <a:rPr lang="de-AT" dirty="0"/>
              <a:t> Connect erweitert OAuth 2.0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9572-B25D-47D4-B403-04B35563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AT" dirty="0" err="1"/>
              <a:t>OpenID</a:t>
            </a:r>
            <a:r>
              <a:rPr lang="de-AT" dirty="0"/>
              <a:t> Connect (OIDC) erweitert OAuth 2.0 Informationen über den Benutzer für Clients zur Verfügung zu stellen, diese können so die Identität des Benutzers überprüfen.</a:t>
            </a:r>
          </a:p>
          <a:p>
            <a:pPr marL="0" indent="0">
              <a:lnSpc>
                <a:spcPct val="100000"/>
              </a:lnSpc>
              <a:buNone/>
            </a:pPr>
            <a:endParaRPr lang="de-AT" dirty="0"/>
          </a:p>
          <a:p>
            <a:pPr marL="0" indent="0">
              <a:lnSpc>
                <a:spcPct val="100000"/>
              </a:lnSpc>
              <a:buNone/>
            </a:pPr>
            <a:r>
              <a:rPr lang="de-AT" dirty="0"/>
              <a:t>OIDC spezifiziert Implementierungsdetails aus, wie z.B. JWT Token Format, verwendete Endpunkte und kryptographische Algorithmen inkl. automatischem Discovery.</a:t>
            </a:r>
          </a:p>
          <a:p>
            <a:pPr marL="0" indent="0">
              <a:lnSpc>
                <a:spcPct val="100000"/>
              </a:lnSpc>
              <a:buNone/>
            </a:pPr>
            <a:endParaRPr lang="de-AT" dirty="0"/>
          </a:p>
          <a:p>
            <a:pPr marL="0" indent="0">
              <a:lnSpc>
                <a:spcPct val="100000"/>
              </a:lnSpc>
              <a:buNone/>
            </a:pPr>
            <a:r>
              <a:rPr lang="de-AT" dirty="0"/>
              <a:t>Mit OIDC wird Interoperabilität erst praktisch möglich.</a:t>
            </a:r>
          </a:p>
        </p:txBody>
      </p:sp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7B543DF3-9580-42E9-89C8-90A4C185E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33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990A8-5259-4834-9557-9E5FC2E9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Überblick und Historie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B1E3A-868B-4AE2-8C38-314D21FDB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40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D065-6F17-4963-900D-50C45C24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Grants &amp;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AB916B-34BA-419E-9C93-C8EDF2A4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1CF878A-E214-4B07-B017-0AD96D518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200" y="39749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ildergebnis fÃ¼r oauth icon">
            <a:extLst>
              <a:ext uri="{FF2B5EF4-FFF2-40B4-BE49-F238E27FC236}">
                <a16:creationId xmlns:a16="http://schemas.microsoft.com/office/drawing/2014/main" id="{BB4617E3-42A7-4ED5-A8F8-C058C298F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25" y="360861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218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OAuth 2.0 Grants &amp; OIDC </a:t>
            </a:r>
            <a:r>
              <a:rPr lang="de-AT" dirty="0" err="1"/>
              <a:t>Flows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2-legged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mit den Client)</a:t>
            </a:r>
          </a:p>
          <a:p>
            <a:pPr lvl="1"/>
            <a:r>
              <a:rPr lang="de-AT" dirty="0"/>
              <a:t>Client </a:t>
            </a:r>
            <a:r>
              <a:rPr lang="de-AT" dirty="0" err="1"/>
              <a:t>Credentials</a:t>
            </a:r>
            <a:endParaRPr lang="de-AT" dirty="0"/>
          </a:p>
          <a:p>
            <a:pPr lvl="1"/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</a:t>
            </a:r>
            <a:r>
              <a:rPr lang="de-AT" dirty="0" err="1"/>
              <a:t>Credentials</a:t>
            </a:r>
            <a:endParaRPr lang="de-AT" dirty="0"/>
          </a:p>
          <a:p>
            <a:r>
              <a:rPr lang="de-AT" dirty="0"/>
              <a:t>3-legged (</a:t>
            </a:r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teilt die </a:t>
            </a:r>
            <a:r>
              <a:rPr lang="de-AT" dirty="0" err="1"/>
              <a:t>Credentials</a:t>
            </a:r>
            <a:r>
              <a:rPr lang="de-AT" dirty="0"/>
              <a:t> nicht mit den Client)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</a:t>
            </a:r>
          </a:p>
          <a:p>
            <a:pPr lvl="1"/>
            <a:r>
              <a:rPr lang="de-AT" dirty="0" err="1"/>
              <a:t>Implicit</a:t>
            </a:r>
            <a:endParaRPr lang="de-AT" dirty="0"/>
          </a:p>
          <a:p>
            <a:pPr lvl="1"/>
            <a:r>
              <a:rPr lang="de-AT" dirty="0"/>
              <a:t>Hybrid</a:t>
            </a:r>
          </a:p>
          <a:p>
            <a:pPr lvl="1"/>
            <a:r>
              <a:rPr lang="de-AT" dirty="0"/>
              <a:t>Device Code</a:t>
            </a:r>
          </a:p>
          <a:p>
            <a:pPr lvl="1"/>
            <a:r>
              <a:rPr lang="de-AT" dirty="0" err="1"/>
              <a:t>Authorization</a:t>
            </a:r>
            <a:r>
              <a:rPr lang="de-AT" dirty="0"/>
              <a:t> Code </a:t>
            </a:r>
            <a:r>
              <a:rPr lang="de-AT" dirty="0" err="1"/>
              <a:t>with</a:t>
            </a:r>
            <a:r>
              <a:rPr lang="de-AT" dirty="0"/>
              <a:t> PKCE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3534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Grant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13938-F240-441E-A965-59E66622F653}"/>
              </a:ext>
            </a:extLst>
          </p:cNvPr>
          <p:cNvGrpSpPr/>
          <p:nvPr/>
        </p:nvGrpSpPr>
        <p:grpSpPr>
          <a:xfrm>
            <a:off x="2450984" y="2994320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E0E15E0-66B9-4D14-8BBB-3F2E03F06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BA0708-440E-45AC-91AD-C2FCE9F5368B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FC162EE-DCA2-4E08-8741-E96A95DB11DB}"/>
              </a:ext>
            </a:extLst>
          </p:cNvPr>
          <p:cNvGrpSpPr/>
          <p:nvPr/>
        </p:nvGrpSpPr>
        <p:grpSpPr>
          <a:xfrm>
            <a:off x="8120140" y="2418320"/>
            <a:ext cx="1722477" cy="1866160"/>
            <a:chOff x="4233854" y="1261553"/>
            <a:chExt cx="1722477" cy="18661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198E01-ED91-40CB-BC93-CF70A6EDE9E4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CF2B35CD-AE46-4392-AA29-408B73F67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07E0ED6C-5E0F-48DC-A094-721FB141A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727EF-7800-459A-A2B8-8641AF40065D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D14E40-8F58-4EE4-AA1F-5D07B3BF7E6A}"/>
              </a:ext>
            </a:extLst>
          </p:cNvPr>
          <p:cNvGrpSpPr/>
          <p:nvPr/>
        </p:nvGrpSpPr>
        <p:grpSpPr>
          <a:xfrm>
            <a:off x="4164163" y="2931770"/>
            <a:ext cx="3696730" cy="335383"/>
            <a:chOff x="4164163" y="2983876"/>
            <a:chExt cx="3696730" cy="33538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167D274-2BC3-4153-B602-8A4104C4D86E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839232-0264-466D-9832-A9C0F219455B}"/>
                </a:ext>
              </a:extLst>
            </p:cNvPr>
            <p:cNvSpPr txBox="1"/>
            <p:nvPr/>
          </p:nvSpPr>
          <p:spPr>
            <a:xfrm>
              <a:off x="5046687" y="2983876"/>
              <a:ext cx="21425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1. Authentifizierung Request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9C2322-09AB-4E87-AF30-4F90BCE9B1AA}"/>
              </a:ext>
            </a:extLst>
          </p:cNvPr>
          <p:cNvGrpSpPr/>
          <p:nvPr/>
        </p:nvGrpSpPr>
        <p:grpSpPr>
          <a:xfrm>
            <a:off x="4164163" y="3336140"/>
            <a:ext cx="3696730" cy="324940"/>
            <a:chOff x="4164163" y="3388246"/>
            <a:chExt cx="3696730" cy="32494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4AC444-0C3B-4B21-A56D-D9C0E0AD31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4163" y="3713186"/>
              <a:ext cx="36967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E9CE03-62FF-481B-A434-321BDE171E74}"/>
                </a:ext>
              </a:extLst>
            </p:cNvPr>
            <p:cNvSpPr txBox="1"/>
            <p:nvPr/>
          </p:nvSpPr>
          <p:spPr>
            <a:xfrm>
              <a:off x="5046687" y="3388246"/>
              <a:ext cx="2225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Erzeugt einen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6D0AA6D-37CC-41FD-9E79-65E86FA1477D}"/>
              </a:ext>
            </a:extLst>
          </p:cNvPr>
          <p:cNvSpPr/>
          <p:nvPr/>
        </p:nvSpPr>
        <p:spPr>
          <a:xfrm>
            <a:off x="4005162" y="2030777"/>
            <a:ext cx="4834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Client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ist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hier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auch</a:t>
            </a:r>
            <a:r>
              <a:rPr lang="en-US" sz="2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Resource Owner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14:cNvPr>
              <p14:cNvContentPartPr/>
              <p14:nvPr/>
            </p14:nvContentPartPr>
            <p14:xfrm rot="8342488">
              <a:off x="3245402" y="2471535"/>
              <a:ext cx="834833" cy="158893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A6FCC2-E5D1-4FCB-8C8E-F3D03DC61C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8342488">
                <a:off x="3236406" y="2462548"/>
                <a:ext cx="852465" cy="176508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8C2CF00-B2F3-40AA-B44A-F40A2078AC15}"/>
              </a:ext>
            </a:extLst>
          </p:cNvPr>
          <p:cNvGrpSpPr/>
          <p:nvPr/>
        </p:nvGrpSpPr>
        <p:grpSpPr>
          <a:xfrm>
            <a:off x="8368395" y="4381751"/>
            <a:ext cx="1446924" cy="1664831"/>
            <a:chOff x="3466233" y="4155004"/>
            <a:chExt cx="1446924" cy="16648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A1F8328-BF89-4662-9220-6E6B6BCD1DA2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EA2697-70A6-46B3-B5B1-A4AE7CB3897F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A6BE48E7-3168-4FDB-8C05-EE942FB96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0D52225-2A23-42C1-9AAF-AA603CD4E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CBF592-3DF4-4355-B924-6C56F9CE03DF}"/>
              </a:ext>
            </a:extLst>
          </p:cNvPr>
          <p:cNvGrpSpPr/>
          <p:nvPr/>
        </p:nvGrpSpPr>
        <p:grpSpPr>
          <a:xfrm>
            <a:off x="4164163" y="3866016"/>
            <a:ext cx="3779687" cy="1472745"/>
            <a:chOff x="4121157" y="2914943"/>
            <a:chExt cx="3372374" cy="25095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F6D66A-63F7-4563-9A33-87E2CA3CEF12}"/>
                </a:ext>
              </a:extLst>
            </p:cNvPr>
            <p:cNvSpPr txBox="1"/>
            <p:nvPr/>
          </p:nvSpPr>
          <p:spPr>
            <a:xfrm rot="1269190">
              <a:off x="4863627" y="3629490"/>
              <a:ext cx="1835261" cy="472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Greift auf die Daten zu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15ECC7-6EB8-417D-88DE-ABEAEDA686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21667C-FC8E-4D8B-9399-8243F79FDB8E}"/>
              </a:ext>
            </a:extLst>
          </p:cNvPr>
          <p:cNvCxnSpPr>
            <a:cxnSpLocks/>
          </p:cNvCxnSpPr>
          <p:nvPr/>
        </p:nvCxnSpPr>
        <p:spPr>
          <a:xfrm>
            <a:off x="390021" y="5961048"/>
            <a:ext cx="176150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D493F0-682B-41D4-B710-273B0AC38398}"/>
              </a:ext>
            </a:extLst>
          </p:cNvPr>
          <p:cNvCxnSpPr>
            <a:cxnSpLocks/>
          </p:cNvCxnSpPr>
          <p:nvPr/>
        </p:nvCxnSpPr>
        <p:spPr>
          <a:xfrm flipV="1">
            <a:off x="390021" y="6256686"/>
            <a:ext cx="17615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B55D6D-20A2-4C16-A9C8-7AB8C07694AE}"/>
              </a:ext>
            </a:extLst>
          </p:cNvPr>
          <p:cNvSpPr txBox="1"/>
          <p:nvPr/>
        </p:nvSpPr>
        <p:spPr>
          <a:xfrm>
            <a:off x="2271045" y="5769583"/>
            <a:ext cx="141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Backchannel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3CB762-1A9D-476A-90BA-D06B4FE96974}"/>
              </a:ext>
            </a:extLst>
          </p:cNvPr>
          <p:cNvSpPr txBox="1"/>
          <p:nvPr/>
        </p:nvSpPr>
        <p:spPr>
          <a:xfrm>
            <a:off x="2251840" y="6117228"/>
            <a:ext cx="271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Frontchannel</a:t>
            </a:r>
            <a:r>
              <a:rPr lang="de-AT" dirty="0"/>
              <a:t> (via Browser)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67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Client </a:t>
            </a:r>
            <a:r>
              <a:rPr lang="de-AT" dirty="0" err="1"/>
              <a:t>Credentials</a:t>
            </a:r>
            <a:r>
              <a:rPr lang="de-AT" dirty="0"/>
              <a:t>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27912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1988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518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Password Grant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2674233" y="179736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2740921" y="5138657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7248137" y="1350285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C652A2-893F-41F6-B09E-343CB78A8886}"/>
              </a:ext>
            </a:extLst>
          </p:cNvPr>
          <p:cNvCxnSpPr>
            <a:cxnSpLocks/>
          </p:cNvCxnSpPr>
          <p:nvPr/>
        </p:nvCxnSpPr>
        <p:spPr>
          <a:xfrm flipV="1">
            <a:off x="3547953" y="3163495"/>
            <a:ext cx="0" cy="1775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2039732" y="3886670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E16F70-A163-4DD7-B1DE-0BDC77EED624}"/>
              </a:ext>
            </a:extLst>
          </p:cNvPr>
          <p:cNvGrpSpPr/>
          <p:nvPr/>
        </p:nvGrpSpPr>
        <p:grpSpPr>
          <a:xfrm>
            <a:off x="4058383" y="1913136"/>
            <a:ext cx="3518783" cy="351251"/>
            <a:chOff x="4164161" y="2994333"/>
            <a:chExt cx="3696700" cy="35125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F7E3A0-1CC9-411A-8388-D12697FB78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039E3F-560C-418C-8B7E-E13D9B04E1CC}"/>
                </a:ext>
              </a:extLst>
            </p:cNvPr>
            <p:cNvSpPr txBox="1"/>
            <p:nvPr/>
          </p:nvSpPr>
          <p:spPr>
            <a:xfrm>
              <a:off x="4164162" y="2994333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3. Authentifizierung Request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4AD95E-5FAB-46CB-BC8B-40A0038563AF}"/>
              </a:ext>
            </a:extLst>
          </p:cNvPr>
          <p:cNvGrpSpPr/>
          <p:nvPr/>
        </p:nvGrpSpPr>
        <p:grpSpPr>
          <a:xfrm rot="10800000">
            <a:off x="4058382" y="2325491"/>
            <a:ext cx="3518783" cy="299311"/>
            <a:chOff x="4164161" y="3345584"/>
            <a:chExt cx="3696700" cy="2993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F5E312C-FA4D-425F-9869-D4DEB2438AC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2511" y="1497234"/>
              <a:ext cx="0" cy="369670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A9E20C-3418-4B8F-9E79-FC33E3AC05E2}"/>
                </a:ext>
              </a:extLst>
            </p:cNvPr>
            <p:cNvSpPr txBox="1"/>
            <p:nvPr/>
          </p:nvSpPr>
          <p:spPr>
            <a:xfrm rot="10800000">
              <a:off x="4164161" y="3367896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Erzeugt einen </a:t>
              </a:r>
              <a:r>
                <a:rPr lang="de-AT" i="1" dirty="0"/>
                <a:t>Access-</a:t>
              </a:r>
              <a:r>
                <a:rPr lang="de-AT" dirty="0"/>
                <a:t> (und optional </a:t>
              </a:r>
              <a:r>
                <a:rPr lang="de-AT" i="1" dirty="0"/>
                <a:t>Refresh</a:t>
              </a:r>
              <a:r>
                <a:rPr lang="de-AT" dirty="0"/>
                <a:t>) </a:t>
              </a:r>
              <a:r>
                <a:rPr lang="de-AT" i="1" dirty="0"/>
                <a:t>Token</a:t>
              </a:r>
              <a:endParaRPr lang="en-US" i="1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05AEBE-E5F4-4713-A4AB-F81D22B04E33}"/>
              </a:ext>
            </a:extLst>
          </p:cNvPr>
          <p:cNvCxnSpPr>
            <a:cxnSpLocks/>
          </p:cNvCxnSpPr>
          <p:nvPr/>
        </p:nvCxnSpPr>
        <p:spPr>
          <a:xfrm flipV="1">
            <a:off x="3122094" y="3144858"/>
            <a:ext cx="0" cy="179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22A0E9-4A5F-406B-9F52-CEC88B6F919E}"/>
              </a:ext>
            </a:extLst>
          </p:cNvPr>
          <p:cNvSpPr txBox="1"/>
          <p:nvPr/>
        </p:nvSpPr>
        <p:spPr>
          <a:xfrm rot="16200000">
            <a:off x="2474588" y="3920062"/>
            <a:ext cx="182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2. Gibt Anmeldedaten ein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EC7B4D-BBEB-4CBF-BC39-9716A1A573C8}"/>
              </a:ext>
            </a:extLst>
          </p:cNvPr>
          <p:cNvGrpSpPr/>
          <p:nvPr/>
        </p:nvGrpSpPr>
        <p:grpSpPr>
          <a:xfrm>
            <a:off x="7496392" y="4587685"/>
            <a:ext cx="1446924" cy="1664831"/>
            <a:chOff x="3466233" y="4155004"/>
            <a:chExt cx="1446924" cy="166483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EF3A50-608C-419C-A3AF-119167E77F37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3962FF-9BFE-4856-A85F-41E9B81D7FCE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3DF48AE6-A581-4741-9090-2555D4B6F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1FEE920-CC1F-4054-8DB8-821C81F59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44D609-AD95-4233-8439-C1BC3971957C}"/>
              </a:ext>
            </a:extLst>
          </p:cNvPr>
          <p:cNvGrpSpPr/>
          <p:nvPr/>
        </p:nvGrpSpPr>
        <p:grpSpPr>
          <a:xfrm>
            <a:off x="4121157" y="2914943"/>
            <a:ext cx="3372374" cy="2509545"/>
            <a:chOff x="4121157" y="2914943"/>
            <a:chExt cx="3372374" cy="250954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CD4BAD-E52C-4B38-A5E9-5D03CB53BD22}"/>
                </a:ext>
              </a:extLst>
            </p:cNvPr>
            <p:cNvSpPr txBox="1"/>
            <p:nvPr/>
          </p:nvSpPr>
          <p:spPr>
            <a:xfrm rot="2195082">
              <a:off x="4863627" y="3726992"/>
              <a:ext cx="1835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5. Greift auf die Daten zu</a:t>
              </a:r>
              <a:endParaRPr lang="en-US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659E99A-20D7-44D7-A5E5-858108B3683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121157" y="2914943"/>
              <a:ext cx="3372374" cy="25095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916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61F2-AF72-4439-BCEF-B366E947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949F3-C1D8-4865-BAC0-0CE41E7F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07467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606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65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autorisiert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832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77088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95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F1A880-DD7E-40F6-85B0-1A9D10066869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93C24F-F47B-489D-9708-CCA8B61FF3E8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Zustimmung</a:t>
            </a:r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189"/>
            <a:ext cx="10515600" cy="1325563"/>
          </a:xfrm>
        </p:spPr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58840" y="1800205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70853" y="4018058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3383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69548" y="-1196550"/>
            <a:ext cx="383272" cy="5966063"/>
            <a:chOff x="3333751" y="2117477"/>
            <a:chExt cx="383272" cy="422829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602876" y="4231623"/>
              <a:ext cx="42282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Authentifizierung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0106B87-40F1-49D4-8D37-49CEF0783510}"/>
              </a:ext>
            </a:extLst>
          </p:cNvPr>
          <p:cNvGrpSpPr/>
          <p:nvPr/>
        </p:nvGrpSpPr>
        <p:grpSpPr>
          <a:xfrm rot="10800000">
            <a:off x="3006728" y="2144319"/>
            <a:ext cx="5873454" cy="443860"/>
            <a:chOff x="3102228" y="3345582"/>
            <a:chExt cx="6170428" cy="44386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873C45-6A9A-4398-8737-6474E495D341}"/>
                </a:ext>
              </a:extLst>
            </p:cNvPr>
            <p:cNvSpPr txBox="1"/>
            <p:nvPr/>
          </p:nvSpPr>
          <p:spPr>
            <a:xfrm rot="10800000">
              <a:off x="4261999" y="3512443"/>
              <a:ext cx="3631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einen</a:t>
              </a:r>
              <a:r>
                <a:rPr lang="de-AT" i="1" dirty="0"/>
                <a:t> Access Token</a:t>
              </a:r>
              <a:endParaRPr lang="en-US" i="1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1B7841E-0A88-4485-BDB1-3B872534C8D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102228" y="3345582"/>
              <a:ext cx="6170428" cy="264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82104" y="3172275"/>
            <a:ext cx="1" cy="1968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7. Greif auf die Daten zu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5D97CE-EA6D-4136-9242-585408B7C472}"/>
              </a:ext>
            </a:extLst>
          </p:cNvPr>
          <p:cNvGrpSpPr/>
          <p:nvPr/>
        </p:nvGrpSpPr>
        <p:grpSpPr>
          <a:xfrm>
            <a:off x="3327060" y="1815997"/>
            <a:ext cx="925192" cy="880703"/>
            <a:chOff x="3367812" y="1635114"/>
            <a:chExt cx="833248" cy="793180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D90B7BDF-F92E-40E8-B116-F10F8181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23173C-BC1D-4BB7-9011-BBEAAB6588CB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BAA2D8-DF96-485E-97B5-1BC9E306295C}"/>
              </a:ext>
            </a:extLst>
          </p:cNvPr>
          <p:cNvGrpSpPr/>
          <p:nvPr/>
        </p:nvGrpSpPr>
        <p:grpSpPr>
          <a:xfrm>
            <a:off x="7915474" y="1821054"/>
            <a:ext cx="925192" cy="880703"/>
            <a:chOff x="3367812" y="1635114"/>
            <a:chExt cx="833248" cy="79318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A94BBEB2-0A2A-48BB-9FC7-04C0AB07D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6B2229-618E-4543-9D89-7FA24DA8969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21DB9C-3999-4FE9-95C6-60058D5FE439}"/>
              </a:ext>
            </a:extLst>
          </p:cNvPr>
          <p:cNvGrpSpPr/>
          <p:nvPr/>
        </p:nvGrpSpPr>
        <p:grpSpPr>
          <a:xfrm rot="20173067">
            <a:off x="7186000" y="3695328"/>
            <a:ext cx="925192" cy="880703"/>
            <a:chOff x="3367812" y="1635114"/>
            <a:chExt cx="833248" cy="793180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6AC79986-01BD-44B6-8345-A7BD1D942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121943-E3BA-4DEE-ABFE-C51865422773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73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Implicit</a:t>
            </a:r>
            <a:r>
              <a:rPr lang="de-AT" dirty="0"/>
              <a:t>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4150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83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56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CE63-ED43-4E04-A7D2-4D96E2D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 </a:t>
            </a:r>
            <a:r>
              <a:rPr lang="en-US" dirty="0" err="1"/>
              <a:t>vor</a:t>
            </a:r>
            <a:r>
              <a:rPr lang="en-US" dirty="0"/>
              <a:t> OAuth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059-CB26-4580-BFBE-E85F45C1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Native </a:t>
            </a:r>
            <a:r>
              <a:rPr lang="de-AT" dirty="0" err="1"/>
              <a:t>Applications</a:t>
            </a:r>
            <a:r>
              <a:rPr lang="de-AT" dirty="0"/>
              <a:t> (Desktop, Host)</a:t>
            </a:r>
          </a:p>
          <a:p>
            <a:r>
              <a:rPr lang="de-AT" dirty="0"/>
              <a:t>Simple </a:t>
            </a:r>
            <a:r>
              <a:rPr lang="de-AT" dirty="0" err="1"/>
              <a:t>login</a:t>
            </a:r>
            <a:r>
              <a:rPr lang="de-AT" dirty="0"/>
              <a:t> (</a:t>
            </a:r>
            <a:r>
              <a:rPr lang="de-AT" dirty="0" err="1"/>
              <a:t>forms</a:t>
            </a:r>
            <a:r>
              <a:rPr lang="de-AT" dirty="0"/>
              <a:t> and </a:t>
            </a:r>
            <a:r>
              <a:rPr lang="de-AT" dirty="0" err="1"/>
              <a:t>cookies</a:t>
            </a:r>
            <a:r>
              <a:rPr lang="de-AT" dirty="0"/>
              <a:t>)</a:t>
            </a:r>
          </a:p>
          <a:p>
            <a:r>
              <a:rPr lang="de-AT" dirty="0"/>
              <a:t>Single </a:t>
            </a:r>
            <a:r>
              <a:rPr lang="de-AT" dirty="0" err="1"/>
              <a:t>Sign</a:t>
            </a:r>
            <a:r>
              <a:rPr lang="de-AT" dirty="0"/>
              <a:t>-On</a:t>
            </a:r>
          </a:p>
          <a:p>
            <a:r>
              <a:rPr lang="de-AT" dirty="0" err="1"/>
              <a:t>Federated</a:t>
            </a:r>
            <a:r>
              <a:rPr lang="de-AT" dirty="0"/>
              <a:t> </a:t>
            </a:r>
            <a:r>
              <a:rPr lang="de-AT" dirty="0" err="1"/>
              <a:t>Authorization</a:t>
            </a:r>
            <a:endParaRPr lang="de-AT" dirty="0"/>
          </a:p>
          <a:p>
            <a:r>
              <a:rPr lang="de-AT" strike="sngStrike" dirty="0"/>
              <a:t>Mobile </a:t>
            </a:r>
            <a:r>
              <a:rPr lang="de-AT" strike="sngStrike" dirty="0" err="1"/>
              <a:t>Applications</a:t>
            </a:r>
            <a:endParaRPr lang="de-AT" dirty="0"/>
          </a:p>
          <a:p>
            <a:r>
              <a:rPr lang="de-AT" strike="sngStrike" dirty="0" err="1"/>
              <a:t>Delegated</a:t>
            </a:r>
            <a:r>
              <a:rPr lang="de-AT" strike="sngStrike" dirty="0"/>
              <a:t> </a:t>
            </a:r>
            <a:r>
              <a:rPr lang="de-AT" strike="sngStrike" dirty="0" err="1"/>
              <a:t>Authorization</a:t>
            </a:r>
            <a:endParaRPr lang="de-AT" strike="sngStrike" dirty="0"/>
          </a:p>
        </p:txBody>
      </p:sp>
    </p:spTree>
    <p:extLst>
      <p:ext uri="{BB962C8B-B14F-4D97-AF65-F5344CB8AC3E}">
        <p14:creationId xmlns:p14="http://schemas.microsoft.com/office/powerpoint/2010/main" val="12924135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625956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Confidental</a:t>
              </a:r>
              <a:r>
                <a:rPr lang="de-AT" sz="1200" dirty="0"/>
                <a:t>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1025265" y="3964931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46641" y="802488"/>
            <a:ext cx="405442" cy="3587006"/>
            <a:chOff x="3601548" y="2875334"/>
            <a:chExt cx="405442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470394" y="400648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883370"/>
            <a:ext cx="6041062" cy="461665"/>
            <a:chOff x="2951687" y="3332292"/>
            <a:chExt cx="6346518" cy="461665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2957" y="3332292"/>
              <a:ext cx="3696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Code, Identity Token (und optional Access Token)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48084" y="3025606"/>
            <a:ext cx="34021" cy="2115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272241">
            <a:off x="3549780" y="53758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6407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Hybrid Flow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92721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75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1E13FA-E8C8-41EC-A0EB-F0EAE13EFC96}"/>
              </a:ext>
            </a:extLst>
          </p:cNvPr>
          <p:cNvCxnSpPr>
            <a:cxnSpLocks/>
          </p:cNvCxnSpPr>
          <p:nvPr/>
        </p:nvCxnSpPr>
        <p:spPr>
          <a:xfrm flipV="1">
            <a:off x="2889285" y="3427213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Authentication Grant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38837" y="1302868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825656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810081" y="3652042"/>
            <a:ext cx="151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Device Authentifizierung Request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Gibt </a:t>
            </a:r>
            <a:r>
              <a:rPr lang="de-AT" i="1" dirty="0"/>
              <a:t>User Code</a:t>
            </a:r>
            <a:r>
              <a:rPr lang="de-AT" dirty="0"/>
              <a:t>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10" y="-1779749"/>
            <a:ext cx="373685" cy="6148897"/>
            <a:chOff x="3333753" y="2045326"/>
            <a:chExt cx="373685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9" y="406131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</a:t>
              </a:r>
              <a:r>
                <a:rPr lang="sk-SK" dirty="0" err="1"/>
                <a:t>Autorisierung</a:t>
              </a:r>
              <a:r>
                <a:rPr lang="sk-SK" dirty="0"/>
                <a:t> </a:t>
              </a:r>
              <a:r>
                <a:rPr lang="sk-SK" dirty="0" err="1"/>
                <a:t>request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271758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800381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6.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761554" y="1677847"/>
            <a:ext cx="6185219" cy="348683"/>
            <a:chOff x="2951687" y="3336148"/>
            <a:chExt cx="6497964" cy="348683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51687" y="3336148"/>
              <a:ext cx="6497964" cy="1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207240" y="34078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3</a:t>
              </a:r>
              <a:r>
                <a:rPr lang="de-AT" dirty="0"/>
                <a:t>. Erzeugt </a:t>
              </a:r>
              <a:r>
                <a:rPr lang="sk-SK" i="1" dirty="0"/>
                <a:t>User </a:t>
              </a:r>
              <a:r>
                <a:rPr lang="sk-SK" i="1" dirty="0" err="1"/>
                <a:t>Code</a:t>
              </a:r>
              <a:r>
                <a:rPr lang="de-AT" i="1" dirty="0"/>
                <a:t>, </a:t>
              </a:r>
              <a:r>
                <a:rPr lang="sk-SK" i="1" dirty="0"/>
                <a:t>Device </a:t>
              </a:r>
              <a:r>
                <a:rPr lang="sk-SK" i="1" dirty="0" err="1"/>
                <a:t>Code</a:t>
              </a:r>
              <a:endParaRPr lang="en-US" i="1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V="1">
            <a:off x="1967356" y="2866126"/>
            <a:ext cx="712" cy="2125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Greif auf die Daten zu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7091489" y="3813183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7738CA5-08E1-4DC7-999B-FCACFEBABDC1}"/>
              </a:ext>
            </a:extLst>
          </p:cNvPr>
          <p:cNvSpPr txBox="1"/>
          <p:nvPr/>
        </p:nvSpPr>
        <p:spPr>
          <a:xfrm rot="20192390">
            <a:off x="4000772" y="5155138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6. Gibt Anmeldedaten ein</a:t>
            </a:r>
            <a:endParaRPr lang="en-US" i="1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A678B5-EBC5-44F9-9FE6-58997F99A25F}"/>
              </a:ext>
            </a:extLst>
          </p:cNvPr>
          <p:cNvGrpSpPr/>
          <p:nvPr/>
        </p:nvGrpSpPr>
        <p:grpSpPr>
          <a:xfrm rot="5400000">
            <a:off x="5685483" y="-686532"/>
            <a:ext cx="373684" cy="6148897"/>
            <a:chOff x="3333754" y="2045326"/>
            <a:chExt cx="373684" cy="435787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7E39E6B-FA71-46C0-B9B6-08A00A31ED5A}"/>
                </a:ext>
              </a:extLst>
            </p:cNvPr>
            <p:cNvSpPr txBox="1"/>
            <p:nvPr/>
          </p:nvSpPr>
          <p:spPr>
            <a:xfrm rot="16200000">
              <a:off x="2202600" y="406131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4. Client fragt kontinuierlich nach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B3C8888-6702-44AA-8AC8-C76581B827E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8D2DCC-EE62-48CC-A513-39468740EB8B}"/>
              </a:ext>
            </a:extLst>
          </p:cNvPr>
          <p:cNvGrpSpPr/>
          <p:nvPr/>
        </p:nvGrpSpPr>
        <p:grpSpPr>
          <a:xfrm rot="10800000">
            <a:off x="2797877" y="2757704"/>
            <a:ext cx="6185219" cy="348683"/>
            <a:chOff x="2951687" y="3336148"/>
            <a:chExt cx="6497964" cy="348683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93104BE-7035-4A3F-B702-2EBDF0BD804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951687" y="3336148"/>
              <a:ext cx="6497964" cy="1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CAA0D9D-3315-4570-A986-13A800D63546}"/>
                </a:ext>
              </a:extLst>
            </p:cNvPr>
            <p:cNvSpPr txBox="1"/>
            <p:nvPr/>
          </p:nvSpPr>
          <p:spPr>
            <a:xfrm rot="10800000">
              <a:off x="4207240" y="34078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en-US" dirty="0"/>
                <a:t>7</a:t>
              </a:r>
              <a:r>
                <a:rPr lang="de-AT" dirty="0"/>
                <a:t>. Erzeugt </a:t>
              </a:r>
              <a:r>
                <a:rPr lang="de-AT" i="1" dirty="0"/>
                <a:t>Access Token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47628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 Authentication Grant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04729"/>
              </p:ext>
            </p:extLst>
          </p:nvPr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8437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Device Code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9985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 </a:t>
            </a:r>
            <a:r>
              <a:rPr lang="de-AT" dirty="0" err="1"/>
              <a:t>with</a:t>
            </a:r>
            <a:r>
              <a:rPr lang="de-AT" dirty="0"/>
              <a:t> PKCE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EDCEB8-3605-4CAA-B3D2-ACBBCBB366FB}"/>
              </a:ext>
            </a:extLst>
          </p:cNvPr>
          <p:cNvGrpSpPr/>
          <p:nvPr/>
        </p:nvGrpSpPr>
        <p:grpSpPr>
          <a:xfrm>
            <a:off x="1272097" y="1687653"/>
            <a:ext cx="1446924" cy="1256077"/>
            <a:chOff x="974256" y="4958709"/>
            <a:chExt cx="1446924" cy="125607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7AB385-9365-41D0-BF2D-56FDC1E9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BCA342-8EF8-4061-AE1E-858E6BB572A2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Public Client</a:t>
              </a:r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5FA923-3820-48FE-8E08-AEECF8CD41FA}"/>
              </a:ext>
            </a:extLst>
          </p:cNvPr>
          <p:cNvGrpSpPr/>
          <p:nvPr/>
        </p:nvGrpSpPr>
        <p:grpSpPr>
          <a:xfrm>
            <a:off x="1206471" y="5557961"/>
            <a:ext cx="1446924" cy="1252359"/>
            <a:chOff x="593591" y="1628373"/>
            <a:chExt cx="1446924" cy="125235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D5DA439-804D-46D1-82B8-676752DD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0B9C76-F902-4894-BBCE-E2A17A6A67C7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1D9F4-66E4-4442-BAAB-7E7B88585658}"/>
              </a:ext>
            </a:extLst>
          </p:cNvPr>
          <p:cNvGrpSpPr/>
          <p:nvPr/>
        </p:nvGrpSpPr>
        <p:grpSpPr>
          <a:xfrm>
            <a:off x="9122842" y="1148744"/>
            <a:ext cx="1722477" cy="1866160"/>
            <a:chOff x="4233854" y="1261553"/>
            <a:chExt cx="1722477" cy="18661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4BBB14-BD84-4DB8-9547-5B9812F130C9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F22691E-963B-481E-82D2-E17A47AE1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7ABE52DE-834C-4630-AFBB-CBF339FC5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803D22-C9A5-42F0-BDE2-5805570A25F8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8B0868-7F2E-4493-8B92-76B4A6BEAFF5}"/>
              </a:ext>
            </a:extLst>
          </p:cNvPr>
          <p:cNvSpPr txBox="1"/>
          <p:nvPr/>
        </p:nvSpPr>
        <p:spPr>
          <a:xfrm rot="16200000">
            <a:off x="994926" y="3983325"/>
            <a:ext cx="151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1. Login Anfrage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B77AB2-BD0E-4C9E-AD09-7F8C301D8741}"/>
              </a:ext>
            </a:extLst>
          </p:cNvPr>
          <p:cNvSpPr txBox="1"/>
          <p:nvPr/>
        </p:nvSpPr>
        <p:spPr>
          <a:xfrm rot="20272241">
            <a:off x="3768272" y="494811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3. Gibt Anmelde Daten ein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4EBDC6-5322-4C1A-B097-3FAA08B87309}"/>
              </a:ext>
            </a:extLst>
          </p:cNvPr>
          <p:cNvGrpSpPr/>
          <p:nvPr/>
        </p:nvGrpSpPr>
        <p:grpSpPr>
          <a:xfrm rot="5400000">
            <a:off x="5704908" y="-1456661"/>
            <a:ext cx="373687" cy="6148897"/>
            <a:chOff x="3333751" y="2045326"/>
            <a:chExt cx="373687" cy="435787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89ACB4-EEF6-4225-B127-8DB083B9E22E}"/>
                </a:ext>
              </a:extLst>
            </p:cNvPr>
            <p:cNvSpPr txBox="1"/>
            <p:nvPr/>
          </p:nvSpPr>
          <p:spPr>
            <a:xfrm rot="16200000">
              <a:off x="2202597" y="4056998"/>
              <a:ext cx="25393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2. Redirect zu </a:t>
              </a:r>
              <a:r>
                <a:rPr lang="de-AT" i="1" dirty="0" err="1"/>
                <a:t>Authorization</a:t>
              </a:r>
              <a:r>
                <a:rPr lang="de-AT" i="1" dirty="0"/>
                <a:t> Server + Code Challenge</a:t>
              </a:r>
              <a:endParaRPr lang="en-US" i="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410F524-0792-45C0-A764-4D7F860CBB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515283" y="4211042"/>
              <a:ext cx="4357871" cy="264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E07558-4CA0-41E8-A1F0-FF7D1F2CBED0}"/>
              </a:ext>
            </a:extLst>
          </p:cNvPr>
          <p:cNvGrpSpPr/>
          <p:nvPr/>
        </p:nvGrpSpPr>
        <p:grpSpPr>
          <a:xfrm rot="5400000">
            <a:off x="5818530" y="830601"/>
            <a:ext cx="461665" cy="3587006"/>
            <a:chOff x="3601549" y="2875334"/>
            <a:chExt cx="461665" cy="2542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3AECD37-4DCA-4467-B21E-09D299720F0B}"/>
                </a:ext>
              </a:extLst>
            </p:cNvPr>
            <p:cNvSpPr txBox="1"/>
            <p:nvPr/>
          </p:nvSpPr>
          <p:spPr>
            <a:xfrm rot="16200000">
              <a:off x="2562728" y="3914155"/>
              <a:ext cx="2539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7. </a:t>
              </a:r>
              <a:r>
                <a:rPr lang="de-AT" i="1" dirty="0"/>
                <a:t>Client</a:t>
              </a:r>
              <a:r>
                <a:rPr lang="de-AT" dirty="0"/>
                <a:t> </a:t>
              </a:r>
              <a:r>
                <a:rPr lang="de-AT" dirty="0" err="1"/>
                <a:t>authorisiert</a:t>
              </a:r>
              <a:r>
                <a:rPr lang="de-AT" dirty="0"/>
                <a:t> sich mit </a:t>
              </a:r>
              <a:r>
                <a:rPr lang="de-AT" i="1" dirty="0" err="1"/>
                <a:t>Authorization</a:t>
              </a:r>
              <a:r>
                <a:rPr lang="de-AT" i="1" dirty="0"/>
                <a:t> Code und Code </a:t>
              </a:r>
              <a:r>
                <a:rPr lang="de-AT" i="1" dirty="0" err="1"/>
                <a:t>Verifier</a:t>
              </a:r>
              <a:endParaRPr lang="en-US" i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C4DE459-CD0C-415A-8181-A9526C78168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50842" y="4161383"/>
              <a:ext cx="2493020" cy="192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2C703D-77A6-49B3-8187-205150182D06}"/>
              </a:ext>
            </a:extLst>
          </p:cNvPr>
          <p:cNvCxnSpPr>
            <a:cxnSpLocks/>
            <a:stCxn id="13" idx="0"/>
            <a:endCxn id="13" idx="3"/>
          </p:cNvCxnSpPr>
          <p:nvPr/>
        </p:nvCxnSpPr>
        <p:spPr>
          <a:xfrm rot="16200000" flipH="1">
            <a:off x="10094559" y="1594846"/>
            <a:ext cx="468000" cy="468000"/>
          </a:xfrm>
          <a:prstGeom prst="curvedConnector4">
            <a:avLst>
              <a:gd name="adj1" fmla="val -48846"/>
              <a:gd name="adj2" fmla="val 14884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973678-D61C-458C-AEFA-7381D8F45668}"/>
              </a:ext>
            </a:extLst>
          </p:cNvPr>
          <p:cNvSpPr txBox="1"/>
          <p:nvPr/>
        </p:nvSpPr>
        <p:spPr>
          <a:xfrm>
            <a:off x="9764674" y="1123469"/>
            <a:ext cx="17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5. Authentifizierung</a:t>
            </a:r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5F6945-FAB0-4E2E-B2C6-5BB4F06A8DF5}"/>
              </a:ext>
            </a:extLst>
          </p:cNvPr>
          <p:cNvGrpSpPr/>
          <p:nvPr/>
        </p:nvGrpSpPr>
        <p:grpSpPr>
          <a:xfrm rot="10800000">
            <a:off x="2871769" y="1976996"/>
            <a:ext cx="6041062" cy="367166"/>
            <a:chOff x="2951687" y="3333165"/>
            <a:chExt cx="6346518" cy="36716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AEC5F6E-1D85-42F3-B6B9-970C3033261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1687" y="3333165"/>
              <a:ext cx="6346518" cy="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A4901D-CF5A-4592-A9A6-231C379A321A}"/>
                </a:ext>
              </a:extLst>
            </p:cNvPr>
            <p:cNvSpPr txBox="1"/>
            <p:nvPr/>
          </p:nvSpPr>
          <p:spPr>
            <a:xfrm rot="10800000">
              <a:off x="4183338" y="3423332"/>
              <a:ext cx="3696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6. Erzeugt </a:t>
              </a:r>
              <a:r>
                <a:rPr lang="de-AT" i="1" dirty="0" err="1"/>
                <a:t>Authorization</a:t>
              </a:r>
              <a:r>
                <a:rPr lang="de-AT" i="1" dirty="0"/>
                <a:t> Code</a:t>
              </a:r>
              <a:endParaRPr lang="en-US" i="1" dirty="0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B7841E-0A88-4485-BDB1-3B872534C8DD}"/>
              </a:ext>
            </a:extLst>
          </p:cNvPr>
          <p:cNvCxnSpPr>
            <a:cxnSpLocks/>
          </p:cNvCxnSpPr>
          <p:nvPr/>
        </p:nvCxnSpPr>
        <p:spPr>
          <a:xfrm rot="5400000">
            <a:off x="5995415" y="1573498"/>
            <a:ext cx="0" cy="3518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3873C45-6A9A-4398-8737-6474E495D341}"/>
              </a:ext>
            </a:extLst>
          </p:cNvPr>
          <p:cNvSpPr txBox="1"/>
          <p:nvPr/>
        </p:nvSpPr>
        <p:spPr>
          <a:xfrm>
            <a:off x="4102001" y="2851054"/>
            <a:ext cx="3456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8. Erzeugt einen</a:t>
            </a:r>
            <a:r>
              <a:rPr lang="de-AT" i="1" dirty="0"/>
              <a:t> Access- (</a:t>
            </a:r>
            <a:r>
              <a:rPr lang="de-AT" dirty="0"/>
              <a:t>und optional </a:t>
            </a:r>
            <a:r>
              <a:rPr lang="de-AT" i="1" dirty="0"/>
              <a:t>Refresh) Token</a:t>
            </a:r>
            <a:endParaRPr lang="en-US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519EBF-8184-4A68-8CE0-C4E492844F03}"/>
              </a:ext>
            </a:extLst>
          </p:cNvPr>
          <p:cNvGrpSpPr/>
          <p:nvPr/>
        </p:nvGrpSpPr>
        <p:grpSpPr>
          <a:xfrm>
            <a:off x="9486236" y="4510614"/>
            <a:ext cx="1446924" cy="1664831"/>
            <a:chOff x="3466233" y="4155004"/>
            <a:chExt cx="1446924" cy="166483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F80ED8-9197-42A4-A93F-F3F1FFCC2B49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91BA1DE-DA94-4779-8F3A-21B5E3F83F7B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3C0E145E-46AD-4730-87CD-6022EB3C5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9ECFEF68-E16C-4AE5-AE89-29E7816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B81742-134F-4AD2-8E6A-7275B0BF3707}"/>
              </a:ext>
            </a:extLst>
          </p:cNvPr>
          <p:cNvCxnSpPr>
            <a:cxnSpLocks/>
          </p:cNvCxnSpPr>
          <p:nvPr/>
        </p:nvCxnSpPr>
        <p:spPr>
          <a:xfrm flipH="1" flipV="1">
            <a:off x="1967351" y="3081886"/>
            <a:ext cx="14754" cy="2058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5BC896-F44D-481F-BF89-9E8297BF6B85}"/>
              </a:ext>
            </a:extLst>
          </p:cNvPr>
          <p:cNvCxnSpPr>
            <a:cxnSpLocks/>
          </p:cNvCxnSpPr>
          <p:nvPr/>
        </p:nvCxnSpPr>
        <p:spPr>
          <a:xfrm flipV="1">
            <a:off x="2761554" y="3172275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949B01-799C-4643-89BD-B04D6F896E88}"/>
              </a:ext>
            </a:extLst>
          </p:cNvPr>
          <p:cNvCxnSpPr>
            <a:cxnSpLocks/>
          </p:cNvCxnSpPr>
          <p:nvPr/>
        </p:nvCxnSpPr>
        <p:spPr>
          <a:xfrm>
            <a:off x="2545554" y="3242722"/>
            <a:ext cx="6924355" cy="2735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77C94BB-7663-4BC7-942D-845FB30D1BAF}"/>
              </a:ext>
            </a:extLst>
          </p:cNvPr>
          <p:cNvSpPr txBox="1"/>
          <p:nvPr/>
        </p:nvSpPr>
        <p:spPr>
          <a:xfrm rot="1207823">
            <a:off x="3698490" y="4193385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9. Greif auf die Daten zu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D4A452-CB9B-42DF-9531-AAE621DA4F53}"/>
              </a:ext>
            </a:extLst>
          </p:cNvPr>
          <p:cNvGrpSpPr/>
          <p:nvPr/>
        </p:nvGrpSpPr>
        <p:grpSpPr>
          <a:xfrm>
            <a:off x="3089625" y="1640407"/>
            <a:ext cx="925192" cy="880703"/>
            <a:chOff x="3367812" y="1635114"/>
            <a:chExt cx="833248" cy="79318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4B869F1-E43B-4B09-9A0D-28BE42040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4B1518-99C0-48CB-81DE-9A72F8E29740}"/>
                </a:ext>
              </a:extLst>
            </p:cNvPr>
            <p:cNvSpPr txBox="1"/>
            <p:nvPr/>
          </p:nvSpPr>
          <p:spPr>
            <a:xfrm>
              <a:off x="3407879" y="1928742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8B2B25-50FE-47A9-9538-1A46042BDDC1}"/>
              </a:ext>
            </a:extLst>
          </p:cNvPr>
          <p:cNvGrpSpPr/>
          <p:nvPr/>
        </p:nvGrpSpPr>
        <p:grpSpPr>
          <a:xfrm>
            <a:off x="7831720" y="1613125"/>
            <a:ext cx="934258" cy="889765"/>
            <a:chOff x="3367811" y="1627386"/>
            <a:chExt cx="832842" cy="793180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204CB1B-81D9-4C6F-A7BB-9B68C135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1" y="1627386"/>
              <a:ext cx="793180" cy="79318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165A7F-0D82-4F2E-A9BF-B15C56C2826A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BAE6F1-E1F2-4514-9524-07269C55AA09}"/>
              </a:ext>
            </a:extLst>
          </p:cNvPr>
          <p:cNvCxnSpPr>
            <a:cxnSpLocks/>
          </p:cNvCxnSpPr>
          <p:nvPr/>
        </p:nvCxnSpPr>
        <p:spPr>
          <a:xfrm flipV="1">
            <a:off x="2889285" y="3413801"/>
            <a:ext cx="6980144" cy="292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DC50F13-A2C6-4AEA-A053-2751E4C0D49F}"/>
              </a:ext>
            </a:extLst>
          </p:cNvPr>
          <p:cNvSpPr txBox="1"/>
          <p:nvPr/>
        </p:nvSpPr>
        <p:spPr>
          <a:xfrm rot="20272241">
            <a:off x="3549780" y="5362403"/>
            <a:ext cx="208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4. Zustimmung</a:t>
            </a:r>
            <a:endParaRPr lang="en-US" i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90503-758F-453A-A31F-EBE76E45C934}"/>
              </a:ext>
            </a:extLst>
          </p:cNvPr>
          <p:cNvGrpSpPr/>
          <p:nvPr/>
        </p:nvGrpSpPr>
        <p:grpSpPr>
          <a:xfrm rot="20136212">
            <a:off x="6766561" y="3911028"/>
            <a:ext cx="934256" cy="889765"/>
            <a:chOff x="3367812" y="1635114"/>
            <a:chExt cx="832841" cy="79318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1CFB437-859D-4529-9258-9FC15BF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7812" y="1635114"/>
              <a:ext cx="793180" cy="79318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5E16F8-84D8-4321-80B6-BE9863EEB18F}"/>
                </a:ext>
              </a:extLst>
            </p:cNvPr>
            <p:cNvSpPr txBox="1"/>
            <p:nvPr/>
          </p:nvSpPr>
          <p:spPr>
            <a:xfrm>
              <a:off x="3407472" y="1909876"/>
              <a:ext cx="79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>
                  <a:solidFill>
                    <a:schemeClr val="bg1"/>
                  </a:solidFill>
                </a:rPr>
                <a:t>Browser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6423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Authorization</a:t>
            </a:r>
            <a:r>
              <a:rPr lang="de-AT" dirty="0"/>
              <a:t> Code Flow </a:t>
            </a:r>
            <a:r>
              <a:rPr lang="de-AT" dirty="0" err="1"/>
              <a:t>with</a:t>
            </a:r>
            <a:r>
              <a:rPr lang="de-AT" dirty="0"/>
              <a:t> Proof Key Code(PKCE)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2740"/>
          <a:ext cx="81280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2189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Endpoint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Access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ID Token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Refresh Token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Authorization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Token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957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rrow: Right 56">
            <a:extLst>
              <a:ext uri="{FF2B5EF4-FFF2-40B4-BE49-F238E27FC236}">
                <a16:creationId xmlns:a16="http://schemas.microsoft.com/office/drawing/2014/main" id="{B3C0D96B-A62D-40E5-B02E-7E2DD09AC123}"/>
              </a:ext>
            </a:extLst>
          </p:cNvPr>
          <p:cNvSpPr/>
          <p:nvPr/>
        </p:nvSpPr>
        <p:spPr>
          <a:xfrm>
            <a:off x="6015600" y="3847977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FFDD4E58-48F0-41B3-AB21-64F82F553F9E}"/>
              </a:ext>
            </a:extLst>
          </p:cNvPr>
          <p:cNvSpPr/>
          <p:nvPr/>
        </p:nvSpPr>
        <p:spPr>
          <a:xfrm flipH="1">
            <a:off x="3464127" y="6093533"/>
            <a:ext cx="795600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OAuth 2.0 Grant / OIDC Flow Guide</a:t>
            </a:r>
            <a:endParaRPr lang="en-US" dirty="0"/>
          </a:p>
        </p:txBody>
      </p:sp>
      <p:sp>
        <p:nvSpPr>
          <p:cNvPr id="29" name="Callout: Down Arrow 28">
            <a:extLst>
              <a:ext uri="{FF2B5EF4-FFF2-40B4-BE49-F238E27FC236}">
                <a16:creationId xmlns:a16="http://schemas.microsoft.com/office/drawing/2014/main" id="{675A00F7-2123-492B-A644-4A30E49310D9}"/>
              </a:ext>
            </a:extLst>
          </p:cNvPr>
          <p:cNvSpPr/>
          <p:nvPr/>
        </p:nvSpPr>
        <p:spPr>
          <a:xfrm>
            <a:off x="4284269" y="3647897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Die Applikation darf Kennworte bearbeiten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F368F5-BB3B-4DC4-A376-37F064E625B0}"/>
              </a:ext>
            </a:extLst>
          </p:cNvPr>
          <p:cNvSpPr txBox="1"/>
          <p:nvPr/>
        </p:nvSpPr>
        <p:spPr>
          <a:xfrm>
            <a:off x="6122352" y="3812418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Callout: Down Arrow 36">
            <a:extLst>
              <a:ext uri="{FF2B5EF4-FFF2-40B4-BE49-F238E27FC236}">
                <a16:creationId xmlns:a16="http://schemas.microsoft.com/office/drawing/2014/main" id="{FD27B89B-4A2E-40ED-AC26-19BBEBC403E2}"/>
              </a:ext>
            </a:extLst>
          </p:cNvPr>
          <p:cNvSpPr/>
          <p:nvPr/>
        </p:nvSpPr>
        <p:spPr>
          <a:xfrm>
            <a:off x="4284269" y="4775707"/>
            <a:ext cx="1711400" cy="1085642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es eine Web Anwendung die am Server läuft?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195D04-3146-4C1E-9097-9D7C49B76291}"/>
              </a:ext>
            </a:extLst>
          </p:cNvPr>
          <p:cNvSpPr txBox="1"/>
          <p:nvPr/>
        </p:nvSpPr>
        <p:spPr>
          <a:xfrm>
            <a:off x="6149347" y="4946375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2771C5-33CB-4D0C-95AF-B1022132AD82}"/>
              </a:ext>
            </a:extLst>
          </p:cNvPr>
          <p:cNvSpPr/>
          <p:nvPr/>
        </p:nvSpPr>
        <p:spPr>
          <a:xfrm>
            <a:off x="4295748" y="5893507"/>
            <a:ext cx="1699920" cy="722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/>
              <a:t>SPA oder Native Applikation</a:t>
            </a:r>
            <a:endParaRPr lang="en-US" sz="1400" dirty="0"/>
          </a:p>
        </p:txBody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A5F81615-3D2A-48D8-A067-838F144CBD40}"/>
              </a:ext>
            </a:extLst>
          </p:cNvPr>
          <p:cNvSpPr/>
          <p:nvPr/>
        </p:nvSpPr>
        <p:spPr>
          <a:xfrm>
            <a:off x="4284269" y="1425488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</a:t>
            </a:r>
            <a:r>
              <a:rPr lang="de-AT" sz="1200" i="1" dirty="0"/>
              <a:t>Client </a:t>
            </a:r>
            <a:r>
              <a:rPr lang="de-AT" sz="1200" dirty="0"/>
              <a:t>der </a:t>
            </a:r>
            <a:r>
              <a:rPr lang="de-AT" sz="1200" i="1" dirty="0" err="1"/>
              <a:t>Resource</a:t>
            </a:r>
            <a:r>
              <a:rPr lang="de-AT" sz="1200" dirty="0"/>
              <a:t> </a:t>
            </a:r>
            <a:r>
              <a:rPr lang="de-AT" sz="1200" i="1" dirty="0" err="1"/>
              <a:t>Owner</a:t>
            </a:r>
            <a:endParaRPr lang="en-US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D355E1-A9B9-4EDF-B15D-BABF7FD9485E}"/>
              </a:ext>
            </a:extLst>
          </p:cNvPr>
          <p:cNvSpPr/>
          <p:nvPr/>
        </p:nvSpPr>
        <p:spPr>
          <a:xfrm>
            <a:off x="6808597" y="1423377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Client </a:t>
            </a: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Credentials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827289" y="5893047"/>
            <a:ext cx="1441595" cy="720000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Authorization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Code (PKCE)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27289" y="4775707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Authorization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Code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818627" y="3648516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Resource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Owner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Password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ABCE1D-7931-4E90-8276-3473233C2C4A}"/>
              </a:ext>
            </a:extLst>
          </p:cNvPr>
          <p:cNvSpPr/>
          <p:nvPr/>
        </p:nvSpPr>
        <p:spPr>
          <a:xfrm>
            <a:off x="2006117" y="5893047"/>
            <a:ext cx="1440000" cy="720000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Implicit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52239A03-5121-43DF-974E-07714B566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17" y="5744246"/>
            <a:ext cx="1839800" cy="1017602"/>
          </a:xfrm>
          <a:prstGeom prst="rect">
            <a:avLst/>
          </a:prstGeom>
        </p:spPr>
      </p:pic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284269" y="2502656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29164" y="2704985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818627" y="2516079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Device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2" name="Picture 41" descr="A close up of a sign&#10;&#10;Description automatically generated">
            <a:extLst>
              <a:ext uri="{FF2B5EF4-FFF2-40B4-BE49-F238E27FC236}">
                <a16:creationId xmlns:a16="http://schemas.microsoft.com/office/drawing/2014/main" id="{D9A98486-BC8D-4811-ABC4-5FD3926F9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494" y="3530599"/>
            <a:ext cx="1839800" cy="1017602"/>
          </a:xfrm>
          <a:prstGeom prst="rect">
            <a:avLst/>
          </a:prstGeom>
        </p:spPr>
      </p:pic>
      <p:sp>
        <p:nvSpPr>
          <p:cNvPr id="47" name="Arrow: Right 46">
            <a:extLst>
              <a:ext uri="{FF2B5EF4-FFF2-40B4-BE49-F238E27FC236}">
                <a16:creationId xmlns:a16="http://schemas.microsoft.com/office/drawing/2014/main" id="{6F42AE84-7FD2-411D-911D-8CEAD2815CEB}"/>
              </a:ext>
            </a:extLst>
          </p:cNvPr>
          <p:cNvSpPr/>
          <p:nvPr/>
        </p:nvSpPr>
        <p:spPr>
          <a:xfrm>
            <a:off x="6015600" y="1623225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7E1A11F-9C50-4A3A-811E-B0B33016ECDD}"/>
              </a:ext>
            </a:extLst>
          </p:cNvPr>
          <p:cNvSpPr/>
          <p:nvPr/>
        </p:nvSpPr>
        <p:spPr>
          <a:xfrm>
            <a:off x="6015600" y="2663316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A67DADD-E08E-4D5A-85B4-AD3C1AB1FB7F}"/>
              </a:ext>
            </a:extLst>
          </p:cNvPr>
          <p:cNvSpPr/>
          <p:nvPr/>
        </p:nvSpPr>
        <p:spPr>
          <a:xfrm>
            <a:off x="6014361" y="4979563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D94CE132-304D-4D7D-9D54-AC199850DD06}"/>
              </a:ext>
            </a:extLst>
          </p:cNvPr>
          <p:cNvSpPr/>
          <p:nvPr/>
        </p:nvSpPr>
        <p:spPr>
          <a:xfrm>
            <a:off x="6015600" y="6093533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41669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37E6-367D-4BA3-9172-8750FA4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7022" cy="1325563"/>
          </a:xfrm>
        </p:spPr>
        <p:txBody>
          <a:bodyPr/>
          <a:lstStyle/>
          <a:p>
            <a:r>
              <a:rPr lang="de-AT" dirty="0"/>
              <a:t>OAuth 2.0 Grant / OIDC Flow Guide</a:t>
            </a:r>
            <a:endParaRPr lang="en-US" dirty="0"/>
          </a:p>
        </p:txBody>
      </p:sp>
      <p:sp>
        <p:nvSpPr>
          <p:cNvPr id="29" name="Callout: Down Arrow 28">
            <a:extLst>
              <a:ext uri="{FF2B5EF4-FFF2-40B4-BE49-F238E27FC236}">
                <a16:creationId xmlns:a16="http://schemas.microsoft.com/office/drawing/2014/main" id="{675A00F7-2123-492B-A644-4A30E49310D9}"/>
              </a:ext>
            </a:extLst>
          </p:cNvPr>
          <p:cNvSpPr/>
          <p:nvPr/>
        </p:nvSpPr>
        <p:spPr>
          <a:xfrm>
            <a:off x="4284269" y="3647897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Die Applikation darf Kennworte bearbeiten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F368F5-BB3B-4DC4-A376-37F064E625B0}"/>
              </a:ext>
            </a:extLst>
          </p:cNvPr>
          <p:cNvSpPr txBox="1"/>
          <p:nvPr/>
        </p:nvSpPr>
        <p:spPr>
          <a:xfrm>
            <a:off x="6122352" y="3812418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Callout: Down Arrow 36">
            <a:extLst>
              <a:ext uri="{FF2B5EF4-FFF2-40B4-BE49-F238E27FC236}">
                <a16:creationId xmlns:a16="http://schemas.microsoft.com/office/drawing/2014/main" id="{FD27B89B-4A2E-40ED-AC26-19BBEBC403E2}"/>
              </a:ext>
            </a:extLst>
          </p:cNvPr>
          <p:cNvSpPr/>
          <p:nvPr/>
        </p:nvSpPr>
        <p:spPr>
          <a:xfrm>
            <a:off x="4284269" y="4775707"/>
            <a:ext cx="1711400" cy="1085642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es eine Web Anwendung die am Server läuft?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195D04-3146-4C1E-9097-9D7C49B76291}"/>
              </a:ext>
            </a:extLst>
          </p:cNvPr>
          <p:cNvSpPr txBox="1"/>
          <p:nvPr/>
        </p:nvSpPr>
        <p:spPr>
          <a:xfrm>
            <a:off x="6149347" y="4946375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2771C5-33CB-4D0C-95AF-B1022132AD82}"/>
              </a:ext>
            </a:extLst>
          </p:cNvPr>
          <p:cNvSpPr/>
          <p:nvPr/>
        </p:nvSpPr>
        <p:spPr>
          <a:xfrm>
            <a:off x="4295748" y="5893507"/>
            <a:ext cx="1699920" cy="7227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400" dirty="0"/>
              <a:t>SPA oder Native Applikation</a:t>
            </a:r>
            <a:endParaRPr lang="en-US" sz="1400" dirty="0"/>
          </a:p>
        </p:txBody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A5F81615-3D2A-48D8-A067-838F144CBD40}"/>
              </a:ext>
            </a:extLst>
          </p:cNvPr>
          <p:cNvSpPr/>
          <p:nvPr/>
        </p:nvSpPr>
        <p:spPr>
          <a:xfrm>
            <a:off x="4284269" y="1425488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</a:t>
            </a:r>
            <a:r>
              <a:rPr lang="de-AT" sz="1200" i="1" dirty="0"/>
              <a:t>Client </a:t>
            </a:r>
            <a:r>
              <a:rPr lang="de-AT" sz="1200" dirty="0"/>
              <a:t>der </a:t>
            </a:r>
            <a:r>
              <a:rPr lang="de-AT" sz="1200" i="1" dirty="0" err="1"/>
              <a:t>Resource</a:t>
            </a:r>
            <a:r>
              <a:rPr lang="de-AT" sz="1200" dirty="0"/>
              <a:t> </a:t>
            </a:r>
            <a:r>
              <a:rPr lang="de-AT" sz="1200" i="1" dirty="0" err="1"/>
              <a:t>Owner</a:t>
            </a:r>
            <a:endParaRPr lang="en-US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D355E1-A9B9-4EDF-B15D-BABF7FD9485E}"/>
              </a:ext>
            </a:extLst>
          </p:cNvPr>
          <p:cNvSpPr/>
          <p:nvPr/>
        </p:nvSpPr>
        <p:spPr>
          <a:xfrm>
            <a:off x="6808597" y="1423377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>
                <a:solidFill>
                  <a:prstClr val="white"/>
                </a:solidFill>
                <a:latin typeface="Calibri" panose="020F0502020204030204"/>
              </a:rPr>
              <a:t>Client Credentials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8FE0A1C-5CA8-46C8-9CDA-2310E829786C}"/>
              </a:ext>
            </a:extLst>
          </p:cNvPr>
          <p:cNvSpPr/>
          <p:nvPr/>
        </p:nvSpPr>
        <p:spPr>
          <a:xfrm>
            <a:off x="6827289" y="5893047"/>
            <a:ext cx="1441595" cy="720000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Authorization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Code (</a:t>
            </a:r>
            <a:r>
              <a:rPr lang="de-AT" sz="1600">
                <a:solidFill>
                  <a:prstClr val="white"/>
                </a:solidFill>
                <a:latin typeface="Calibri" panose="020F0502020204030204"/>
              </a:rPr>
              <a:t>PKCE)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422EDF-D988-429B-A2A9-39C093C3C124}"/>
              </a:ext>
            </a:extLst>
          </p:cNvPr>
          <p:cNvSpPr/>
          <p:nvPr/>
        </p:nvSpPr>
        <p:spPr>
          <a:xfrm>
            <a:off x="6827289" y="4775707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err="1">
                <a:solidFill>
                  <a:prstClr val="white"/>
                </a:solidFill>
                <a:latin typeface="Calibri" panose="020F0502020204030204"/>
              </a:rPr>
              <a:t>Authorization</a:t>
            </a:r>
            <a:r>
              <a:rPr lang="de-AT" sz="1600">
                <a:solidFill>
                  <a:prstClr val="white"/>
                </a:solidFill>
                <a:latin typeface="Calibri" panose="020F0502020204030204"/>
              </a:rPr>
              <a:t> Code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DF5194-C4D3-4469-B872-26E65546888B}"/>
              </a:ext>
            </a:extLst>
          </p:cNvPr>
          <p:cNvSpPr/>
          <p:nvPr/>
        </p:nvSpPr>
        <p:spPr>
          <a:xfrm>
            <a:off x="6818627" y="3648516"/>
            <a:ext cx="1441595" cy="718726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 err="1">
                <a:solidFill>
                  <a:prstClr val="white"/>
                </a:solidFill>
                <a:latin typeface="Calibri" panose="020F0502020204030204"/>
              </a:rPr>
              <a:t>Resource</a:t>
            </a: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de-AT" sz="1600" err="1">
                <a:solidFill>
                  <a:prstClr val="white"/>
                </a:solidFill>
                <a:latin typeface="Calibri" panose="020F0502020204030204"/>
              </a:rPr>
              <a:t>Owner</a:t>
            </a:r>
            <a:r>
              <a:rPr lang="de-AT" sz="1600">
                <a:solidFill>
                  <a:prstClr val="white"/>
                </a:solidFill>
                <a:latin typeface="Calibri" panose="020F0502020204030204"/>
              </a:rPr>
              <a:t> Password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Callout: Down Arrow 37">
            <a:extLst>
              <a:ext uri="{FF2B5EF4-FFF2-40B4-BE49-F238E27FC236}">
                <a16:creationId xmlns:a16="http://schemas.microsoft.com/office/drawing/2014/main" id="{40E5A80C-05A2-4302-A970-562EEFF48348}"/>
              </a:ext>
            </a:extLst>
          </p:cNvPr>
          <p:cNvSpPr/>
          <p:nvPr/>
        </p:nvSpPr>
        <p:spPr>
          <a:xfrm>
            <a:off x="4284269" y="2502656"/>
            <a:ext cx="1711398" cy="1087200"/>
          </a:xfrm>
          <a:prstGeom prst="downArrowCallout">
            <a:avLst>
              <a:gd name="adj1" fmla="val 17836"/>
              <a:gd name="adj2" fmla="val 17388"/>
              <a:gd name="adj3" fmla="val 13806"/>
              <a:gd name="adj4" fmla="val 64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200" dirty="0"/>
              <a:t>Ist der </a:t>
            </a:r>
            <a:r>
              <a:rPr lang="de-AT" sz="1200" i="1" dirty="0"/>
              <a:t>Client</a:t>
            </a:r>
            <a:r>
              <a:rPr lang="sk-SK" sz="1200" i="1" dirty="0"/>
              <a:t> </a:t>
            </a:r>
            <a:r>
              <a:rPr lang="sk-SK" sz="1200" dirty="0" err="1"/>
              <a:t>browserless</a:t>
            </a:r>
            <a:r>
              <a:rPr lang="sk-SK" sz="1200" dirty="0"/>
              <a:t> </a:t>
            </a:r>
            <a:r>
              <a:rPr lang="de-AT" sz="1200" dirty="0"/>
              <a:t>oder mit eingeschränkten Eingabemöglichkeiten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2774-6A51-4192-BDAD-127B8B96DC07}"/>
              </a:ext>
            </a:extLst>
          </p:cNvPr>
          <p:cNvSpPr txBox="1"/>
          <p:nvPr/>
        </p:nvSpPr>
        <p:spPr>
          <a:xfrm>
            <a:off x="6129164" y="2704985"/>
            <a:ext cx="242587" cy="22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Ja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D21026-BF8A-45C0-BD2A-C98990640813}"/>
              </a:ext>
            </a:extLst>
          </p:cNvPr>
          <p:cNvSpPr/>
          <p:nvPr/>
        </p:nvSpPr>
        <p:spPr>
          <a:xfrm>
            <a:off x="6818627" y="2516079"/>
            <a:ext cx="1441595" cy="718726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Device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6F42AE84-7FD2-411D-911D-8CEAD2815CEB}"/>
              </a:ext>
            </a:extLst>
          </p:cNvPr>
          <p:cNvSpPr/>
          <p:nvPr/>
        </p:nvSpPr>
        <p:spPr>
          <a:xfrm>
            <a:off x="6015600" y="1623225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7E1A11F-9C50-4A3A-811E-B0B33016ECDD}"/>
              </a:ext>
            </a:extLst>
          </p:cNvPr>
          <p:cNvSpPr/>
          <p:nvPr/>
        </p:nvSpPr>
        <p:spPr>
          <a:xfrm>
            <a:off x="6015600" y="2663316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B3C0D96B-A62D-40E5-B02E-7E2DD09AC123}"/>
              </a:ext>
            </a:extLst>
          </p:cNvPr>
          <p:cNvSpPr/>
          <p:nvPr/>
        </p:nvSpPr>
        <p:spPr>
          <a:xfrm>
            <a:off x="6015600" y="3847977"/>
            <a:ext cx="794236" cy="319029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A67DADD-E08E-4D5A-85B4-AD3C1AB1FB7F}"/>
              </a:ext>
            </a:extLst>
          </p:cNvPr>
          <p:cNvSpPr/>
          <p:nvPr/>
        </p:nvSpPr>
        <p:spPr>
          <a:xfrm>
            <a:off x="6014361" y="4979563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D94CE132-304D-4D7D-9D54-AC199850DD06}"/>
              </a:ext>
            </a:extLst>
          </p:cNvPr>
          <p:cNvSpPr/>
          <p:nvPr/>
        </p:nvSpPr>
        <p:spPr>
          <a:xfrm>
            <a:off x="6015600" y="5936521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CA419D3F-F9CF-402A-AE73-A8BDAA1A7F9A}"/>
              </a:ext>
            </a:extLst>
          </p:cNvPr>
          <p:cNvSpPr/>
          <p:nvPr/>
        </p:nvSpPr>
        <p:spPr>
          <a:xfrm>
            <a:off x="8609707" y="3644756"/>
            <a:ext cx="1469605" cy="612648"/>
          </a:xfrm>
          <a:prstGeom prst="wedgeRoundRectCallout">
            <a:avLst>
              <a:gd name="adj1" fmla="val -73721"/>
              <a:gd name="adj2" fmla="val -12127"/>
              <a:gd name="adj3" fmla="val 16667"/>
            </a:avLst>
          </a:prstGeom>
          <a:solidFill>
            <a:srgbClr val="FF0000"/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600" dirty="0">
                <a:solidFill>
                  <a:prstClr val="white"/>
                </a:solidFill>
                <a:latin typeface="Calibri" panose="020F0502020204030204"/>
              </a:rPr>
              <a:t>First Party Clients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7F8EF55-37B9-4C9D-8675-8B06398086AF}"/>
              </a:ext>
            </a:extLst>
          </p:cNvPr>
          <p:cNvSpPr/>
          <p:nvPr/>
        </p:nvSpPr>
        <p:spPr>
          <a:xfrm>
            <a:off x="6015600" y="6273641"/>
            <a:ext cx="794236" cy="319029"/>
          </a:xfrm>
          <a:prstGeom prst="rightArrow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142240" tIns="142240" rIns="142240" bIns="142240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AT" sz="1400" dirty="0">
                <a:solidFill>
                  <a:prstClr val="white"/>
                </a:solidFill>
                <a:latin typeface="Calibri" panose="020F0502020204030204"/>
              </a:rPr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37463937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Grant/Flow Features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915148"/>
              </p:ext>
            </p:extLst>
          </p:nvPr>
        </p:nvGraphicFramePr>
        <p:xfrm>
          <a:off x="838200" y="1350869"/>
          <a:ext cx="10440003" cy="52455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4855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1318003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169080076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3240070001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116783287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492657174"/>
                    </a:ext>
                  </a:extLst>
                </a:gridCol>
                <a:gridCol w="1491429">
                  <a:extLst>
                    <a:ext uri="{9D8B030D-6E8A-4147-A177-3AD203B41FA5}">
                      <a16:colId xmlns:a16="http://schemas.microsoft.com/office/drawing/2014/main" val="847277139"/>
                    </a:ext>
                  </a:extLst>
                </a:gridCol>
              </a:tblGrid>
              <a:tr h="6526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Client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Credential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Resource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Owner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Pwd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Authorization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Code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</a:rPr>
                        <a:t>Implict</a:t>
                      </a:r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Hybrid Flow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bg1"/>
                          </a:solidFill>
                        </a:rPr>
                        <a:t>Device Auth Grant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8251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Alle Tokens von </a:t>
                      </a:r>
                      <a:r>
                        <a:rPr lang="de-AT" i="1" dirty="0" err="1"/>
                        <a:t>Authorization</a:t>
                      </a:r>
                      <a:r>
                        <a:rPr lang="de-AT" i="1" dirty="0"/>
                        <a:t>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904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Alle Tokens von </a:t>
                      </a:r>
                      <a:r>
                        <a:rPr lang="de-AT" i="1" dirty="0"/>
                        <a:t>Token Endpunkt</a:t>
                      </a:r>
                      <a:endParaRPr lang="en-US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904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Tokens über User Agent gesendet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683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1" dirty="0"/>
                        <a:t>Refresh Token </a:t>
                      </a:r>
                      <a:r>
                        <a:rPr lang="de-AT" i="0" dirty="0"/>
                        <a:t>unterstützt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683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i="0" dirty="0"/>
                        <a:t>Token via ein einziges </a:t>
                      </a:r>
                      <a:r>
                        <a:rPr lang="de-AT" i="0" dirty="0" err="1"/>
                        <a:t>Roundtrip</a:t>
                      </a:r>
                      <a:endParaRPr lang="en-US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4682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7C1-A147-42F6-8AF5-33AF586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 </a:t>
            </a:r>
            <a:r>
              <a:rPr lang="de-AT" dirty="0" err="1">
                <a:latin typeface="Consolas" panose="020B0609020204030204" pitchFamily="49" charset="0"/>
              </a:rPr>
              <a:t>grant_type</a:t>
            </a:r>
            <a:r>
              <a:rPr lang="de-AT" sz="4000" dirty="0" err="1">
                <a:latin typeface="+mn-lt"/>
              </a:rPr>
              <a:t>s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A1B128-AAB2-47F0-9CD1-9CCC3010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432363"/>
              </p:ext>
            </p:extLst>
          </p:nvPr>
        </p:nvGraphicFramePr>
        <p:xfrm>
          <a:off x="3897834" y="1690688"/>
          <a:ext cx="4396332" cy="4710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8166">
                  <a:extLst>
                    <a:ext uri="{9D8B030D-6E8A-4147-A177-3AD203B41FA5}">
                      <a16:colId xmlns:a16="http://schemas.microsoft.com/office/drawing/2014/main" val="1929636500"/>
                    </a:ext>
                  </a:extLst>
                </a:gridCol>
                <a:gridCol w="2198166">
                  <a:extLst>
                    <a:ext uri="{9D8B030D-6E8A-4147-A177-3AD203B41FA5}">
                      <a16:colId xmlns:a16="http://schemas.microsoft.com/office/drawing/2014/main" val="395898648"/>
                    </a:ext>
                  </a:extLst>
                </a:gridCol>
              </a:tblGrid>
              <a:tr h="611391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5428" marR="75428" marT="37714" marB="37714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500" dirty="0" err="1">
                          <a:solidFill>
                            <a:schemeClr val="bg1"/>
                          </a:solidFill>
                        </a:rPr>
                        <a:t>grant_type</a:t>
                      </a: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5428" marR="75428" marT="37714" marB="37714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875511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algn="ctr"/>
                      <a:r>
                        <a:rPr lang="de-AT" sz="1500" i="0" dirty="0"/>
                        <a:t>Client </a:t>
                      </a:r>
                      <a:r>
                        <a:rPr lang="de-AT" sz="1500" i="0" dirty="0" err="1"/>
                        <a:t>Credential</a:t>
                      </a:r>
                      <a:r>
                        <a:rPr lang="de-AT" sz="1500" i="0" dirty="0"/>
                        <a:t> Grant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client_credential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1320869910"/>
                  </a:ext>
                </a:extLst>
              </a:tr>
              <a:tr h="7519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Resource</a:t>
                      </a:r>
                      <a:r>
                        <a:rPr lang="de-AT" sz="1500" i="0" dirty="0"/>
                        <a:t> </a:t>
                      </a:r>
                      <a:r>
                        <a:rPr lang="de-AT" sz="1500" i="0" dirty="0" err="1"/>
                        <a:t>Owner</a:t>
                      </a:r>
                      <a:r>
                        <a:rPr lang="de-AT" sz="1500" i="0" dirty="0"/>
                        <a:t> Password Grant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password</a:t>
                      </a:r>
                      <a:endParaRPr lang="en-US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685321953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Authorization</a:t>
                      </a:r>
                      <a:r>
                        <a:rPr lang="de-AT" sz="1500" i="0" dirty="0"/>
                        <a:t> Code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</a:t>
                      </a: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356802342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 err="1"/>
                        <a:t>Implicit</a:t>
                      </a:r>
                      <a:r>
                        <a:rPr lang="de-AT" sz="1500" i="0" dirty="0"/>
                        <a:t> </a:t>
                      </a:r>
                      <a:r>
                        <a:rPr lang="de-AT" sz="1500" i="0"/>
                        <a:t>Code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1447987830"/>
                  </a:ext>
                </a:extLst>
              </a:tr>
              <a:tr h="7542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/>
                        <a:t>Hybrid Flow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>
                          <a:latin typeface="Consolas" panose="020B0609020204030204" pitchFamily="49" charset="0"/>
                        </a:rPr>
                        <a:t>code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code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id_token</a:t>
                      </a:r>
                      <a:r>
                        <a:rPr lang="de-AT" sz="15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AT" sz="1500" dirty="0" err="1">
                          <a:latin typeface="Consolas" panose="020B0609020204030204" pitchFamily="49" charset="0"/>
                        </a:rPr>
                        <a:t>token</a:t>
                      </a:r>
                      <a:endParaRPr lang="de-AT" sz="150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757970485"/>
                  </a:ext>
                </a:extLst>
              </a:tr>
              <a:tr h="611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i="0" dirty="0"/>
                        <a:t>Device </a:t>
                      </a:r>
                      <a:r>
                        <a:rPr lang="de-AT" sz="1500" i="0" dirty="0" err="1"/>
                        <a:t>Authorization</a:t>
                      </a:r>
                      <a:r>
                        <a:rPr lang="de-AT" sz="1500" i="0" dirty="0"/>
                        <a:t> Grant</a:t>
                      </a:r>
                      <a:endParaRPr lang="en-US" sz="1500" i="0" dirty="0"/>
                    </a:p>
                  </a:txBody>
                  <a:tcPr marL="75428" marR="75428" marT="37714" marB="3771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device_code</a:t>
                      </a:r>
                      <a:endParaRPr lang="de-AT" sz="1500" b="0" dirty="0">
                        <a:latin typeface="Consolas" panose="020B0609020204030204" pitchFamily="49" charset="0"/>
                      </a:endParaRPr>
                    </a:p>
                  </a:txBody>
                  <a:tcPr marL="75428" marR="75428" marT="37714" marB="37714" anchor="ctr"/>
                </a:tc>
                <a:extLst>
                  <a:ext uri="{0D108BD9-81ED-4DB2-BD59-A6C34878D82A}">
                    <a16:rowId xmlns:a16="http://schemas.microsoft.com/office/drawing/2014/main" val="308802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70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32D3-54C4-4230-9DF3-BCCDED4C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 Szenario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67B921-BA93-482C-ACC2-CB40126ADC22}"/>
              </a:ext>
            </a:extLst>
          </p:cNvPr>
          <p:cNvGrpSpPr/>
          <p:nvPr/>
        </p:nvGrpSpPr>
        <p:grpSpPr>
          <a:xfrm>
            <a:off x="9959251" y="1933174"/>
            <a:ext cx="1446924" cy="1323770"/>
            <a:chOff x="7060850" y="3273967"/>
            <a:chExt cx="1446924" cy="1323770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86AD413-9354-4901-B469-C3D1E1628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E4C204-21F3-4C23-B195-D2A41D6859B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65E832-205A-42E8-8A3B-D340CC3825E6}"/>
              </a:ext>
            </a:extLst>
          </p:cNvPr>
          <p:cNvGrpSpPr/>
          <p:nvPr/>
        </p:nvGrpSpPr>
        <p:grpSpPr>
          <a:xfrm>
            <a:off x="1263461" y="1940182"/>
            <a:ext cx="1446924" cy="1298910"/>
            <a:chOff x="8334332" y="3303664"/>
            <a:chExt cx="1446924" cy="1298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F4FB54-EA1F-49F3-828D-855F99C37D22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Benutzer</a:t>
              </a:r>
              <a:endParaRPr lang="en-US" sz="1200" dirty="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2419C9CC-F4EC-416B-9C25-118E6C7A5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8E9A67-4244-4788-BDB6-29AE44B5E561}"/>
              </a:ext>
            </a:extLst>
          </p:cNvPr>
          <p:cNvGrpSpPr/>
          <p:nvPr/>
        </p:nvGrpSpPr>
        <p:grpSpPr>
          <a:xfrm>
            <a:off x="5572496" y="1945304"/>
            <a:ext cx="1446924" cy="1299510"/>
            <a:chOff x="974256" y="4958709"/>
            <a:chExt cx="1446924" cy="129951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9C8B5E7-809D-4983-8271-51D94DFDE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941C38-925B-42D3-B7F9-27D62A756234}"/>
                </a:ext>
              </a:extLst>
            </p:cNvPr>
            <p:cNvSpPr txBox="1"/>
            <p:nvPr/>
          </p:nvSpPr>
          <p:spPr>
            <a:xfrm>
              <a:off x="974256" y="598122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Anwendung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7A6B1B-9109-42F7-AA39-50E72898D08F}"/>
              </a:ext>
            </a:extLst>
          </p:cNvPr>
          <p:cNvGrpSpPr/>
          <p:nvPr/>
        </p:nvGrpSpPr>
        <p:grpSpPr>
          <a:xfrm>
            <a:off x="2534242" y="2007063"/>
            <a:ext cx="3075927" cy="324939"/>
            <a:chOff x="4164163" y="2994320"/>
            <a:chExt cx="3696730" cy="32493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5BBE36A-F79E-48B5-9C36-132EF6EAC2CC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361F7B-ACE0-4972-85A0-0E546085C66F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523A35-B421-4904-8F47-BA5A4C7F7DA5}"/>
              </a:ext>
            </a:extLst>
          </p:cNvPr>
          <p:cNvGrpSpPr/>
          <p:nvPr/>
        </p:nvGrpSpPr>
        <p:grpSpPr>
          <a:xfrm>
            <a:off x="7014458" y="1884055"/>
            <a:ext cx="3064999" cy="461665"/>
            <a:chOff x="4164163" y="2857594"/>
            <a:chExt cx="3696730" cy="46166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776E30-B934-45F9-B7C4-EA1E59A989F4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8615A9-164B-4E41-BC16-F646FAC8991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C7DBA50-9A83-404A-80C3-0FDD1C68C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429005"/>
              </p:ext>
            </p:extLst>
          </p:nvPr>
        </p:nvGraphicFramePr>
        <p:xfrm>
          <a:off x="7304970" y="290688"/>
          <a:ext cx="3924912" cy="898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62456">
                  <a:extLst>
                    <a:ext uri="{9D8B030D-6E8A-4147-A177-3AD203B41FA5}">
                      <a16:colId xmlns:a16="http://schemas.microsoft.com/office/drawing/2014/main" val="2297285761"/>
                    </a:ext>
                  </a:extLst>
                </a:gridCol>
                <a:gridCol w="1962456">
                  <a:extLst>
                    <a:ext uri="{9D8B030D-6E8A-4147-A177-3AD203B41FA5}">
                      <a16:colId xmlns:a16="http://schemas.microsoft.com/office/drawing/2014/main" val="1270416765"/>
                    </a:ext>
                  </a:extLst>
                </a:gridCol>
              </a:tblGrid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Benutzername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Kennwort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3173884703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max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geheim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703648007"/>
                  </a:ext>
                </a:extLst>
              </a:tr>
              <a:tr h="217411">
                <a:tc>
                  <a:txBody>
                    <a:bodyPr/>
                    <a:lstStyle/>
                    <a:p>
                      <a:pPr algn="ctr"/>
                      <a:r>
                        <a:rPr lang="de-AT" sz="1400" dirty="0" err="1"/>
                        <a:t>erika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dirty="0"/>
                        <a:t>sicher</a:t>
                      </a:r>
                      <a:endParaRPr lang="en-US" sz="1400" dirty="0"/>
                    </a:p>
                  </a:txBody>
                  <a:tcPr marL="86015" marR="86015" marT="43008" marB="43008"/>
                </a:tc>
                <a:extLst>
                  <a:ext uri="{0D108BD9-81ED-4DB2-BD59-A6C34878D82A}">
                    <a16:rowId xmlns:a16="http://schemas.microsoft.com/office/drawing/2014/main" val="1687673244"/>
                  </a:ext>
                </a:extLst>
              </a:tr>
            </a:tbl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0FBC13-86B5-4626-B549-DAF9D29F3064}"/>
              </a:ext>
            </a:extLst>
          </p:cNvPr>
          <p:cNvCxnSpPr>
            <a:cxnSpLocks/>
            <a:stCxn id="15" idx="0"/>
            <a:endCxn id="34" idx="2"/>
          </p:cNvCxnSpPr>
          <p:nvPr/>
        </p:nvCxnSpPr>
        <p:spPr>
          <a:xfrm flipH="1" flipV="1">
            <a:off x="9267426" y="1188816"/>
            <a:ext cx="1415287" cy="74435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Bildergebnis fÃ¼r fake company logo">
            <a:extLst>
              <a:ext uri="{FF2B5EF4-FFF2-40B4-BE49-F238E27FC236}">
                <a16:creationId xmlns:a16="http://schemas.microsoft.com/office/drawing/2014/main" id="{D6B46E58-0C17-46DC-8256-F96ADB1EE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94" y="2392574"/>
            <a:ext cx="724927" cy="26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0250A9F-3101-49E8-8FEC-EA63AEE4B0DE}"/>
              </a:ext>
            </a:extLst>
          </p:cNvPr>
          <p:cNvGrpSpPr/>
          <p:nvPr/>
        </p:nvGrpSpPr>
        <p:grpSpPr>
          <a:xfrm>
            <a:off x="5605207" y="4963164"/>
            <a:ext cx="1446924" cy="1299510"/>
            <a:chOff x="5605207" y="4963164"/>
            <a:chExt cx="1446924" cy="129951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90FD35-5BFD-45A5-AA8B-4BD06443E16C}"/>
                </a:ext>
              </a:extLst>
            </p:cNvPr>
            <p:cNvGrpSpPr/>
            <p:nvPr/>
          </p:nvGrpSpPr>
          <p:grpSpPr>
            <a:xfrm>
              <a:off x="5605207" y="4963164"/>
              <a:ext cx="1446924" cy="1299510"/>
              <a:chOff x="974256" y="4958709"/>
              <a:chExt cx="1446924" cy="1299510"/>
            </a:xfrm>
          </p:grpSpPr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1F80D0DF-8CDA-43E0-8A0C-D10A26F9A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1211718" y="4958709"/>
                <a:ext cx="972000" cy="972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738AC3-81EB-46BA-890E-A1217DADF994}"/>
                  </a:ext>
                </a:extLst>
              </p:cNvPr>
              <p:cNvSpPr txBox="1"/>
              <p:nvPr/>
            </p:nvSpPr>
            <p:spPr>
              <a:xfrm>
                <a:off x="974256" y="5981220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Anwendung</a:t>
                </a:r>
                <a:endParaRPr lang="en-US" sz="1200" dirty="0"/>
              </a:p>
            </p:txBody>
          </p:sp>
        </p:grpSp>
        <p:pic>
          <p:nvPicPr>
            <p:cNvPr id="3" name="Picture 2" descr="Bildergebnis fÃ¼r fake company logo">
              <a:extLst>
                <a:ext uri="{FF2B5EF4-FFF2-40B4-BE49-F238E27FC236}">
                  <a16:creationId xmlns:a16="http://schemas.microsoft.com/office/drawing/2014/main" id="{3E6FC0C4-C09A-4E7F-98E4-2BE0C904C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5350" y="5318493"/>
              <a:ext cx="1283852" cy="427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61B6A0-FFF2-4DFF-9AA1-7CBD0F3C4BD6}"/>
              </a:ext>
            </a:extLst>
          </p:cNvPr>
          <p:cNvGrpSpPr/>
          <p:nvPr/>
        </p:nvGrpSpPr>
        <p:grpSpPr>
          <a:xfrm rot="2465732">
            <a:off x="2339430" y="3632404"/>
            <a:ext cx="3472791" cy="365568"/>
            <a:chOff x="4164163" y="2994320"/>
            <a:chExt cx="3696730" cy="32493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B8C9A36-E865-4689-A925-CB1B2443E288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472F51-28A8-468E-9D61-29888BD7BB0D}"/>
                </a:ext>
              </a:extLst>
            </p:cNvPr>
            <p:cNvSpPr txBox="1"/>
            <p:nvPr/>
          </p:nvSpPr>
          <p:spPr>
            <a:xfrm>
              <a:off x="5129159" y="2994320"/>
              <a:ext cx="1766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Login Anfrage 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FB2269-57C4-45D6-9843-C2CA0DEC9519}"/>
              </a:ext>
            </a:extLst>
          </p:cNvPr>
          <p:cNvGrpSpPr/>
          <p:nvPr/>
        </p:nvGrpSpPr>
        <p:grpSpPr>
          <a:xfrm>
            <a:off x="9970107" y="4902035"/>
            <a:ext cx="1446924" cy="1323770"/>
            <a:chOff x="7060850" y="3273967"/>
            <a:chExt cx="1446924" cy="1323770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644D705F-F6C6-49D7-BBBD-B238629B6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4AE0FC-1613-4930-B6A8-EF4B51E42C18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Datenbank</a:t>
              </a:r>
              <a:endParaRPr lang="en-US" sz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B30A1D-6CC8-4725-A2A3-46D250EF63D2}"/>
              </a:ext>
            </a:extLst>
          </p:cNvPr>
          <p:cNvGrpSpPr/>
          <p:nvPr/>
        </p:nvGrpSpPr>
        <p:grpSpPr>
          <a:xfrm>
            <a:off x="7003530" y="5009602"/>
            <a:ext cx="3075927" cy="461665"/>
            <a:chOff x="4164163" y="2857594"/>
            <a:chExt cx="3696730" cy="46166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B1BF1F-91CE-45F9-A632-3B1316619EC0}"/>
                </a:ext>
              </a:extLst>
            </p:cNvPr>
            <p:cNvCxnSpPr>
              <a:cxnSpLocks/>
            </p:cNvCxnSpPr>
            <p:nvPr/>
          </p:nvCxnSpPr>
          <p:spPr>
            <a:xfrm>
              <a:off x="4164163" y="3319259"/>
              <a:ext cx="3696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02F9EF-9656-4D25-995C-35B1F4AFB5F7}"/>
                </a:ext>
              </a:extLst>
            </p:cNvPr>
            <p:cNvSpPr txBox="1"/>
            <p:nvPr/>
          </p:nvSpPr>
          <p:spPr>
            <a:xfrm>
              <a:off x="4308630" y="2857594"/>
              <a:ext cx="3407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ctr"/>
              <a:r>
                <a:rPr lang="de-AT" dirty="0"/>
                <a:t>Vergleiche ob Anmeldedaten übereinstimmen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A8A0E0-F2D1-4B9A-8010-87B31F408A9B}"/>
              </a:ext>
            </a:extLst>
          </p:cNvPr>
          <p:cNvGrpSpPr/>
          <p:nvPr/>
        </p:nvGrpSpPr>
        <p:grpSpPr>
          <a:xfrm>
            <a:off x="7976851" y="3100592"/>
            <a:ext cx="1306420" cy="1293177"/>
            <a:chOff x="5446419" y="1519121"/>
            <a:chExt cx="1306420" cy="12931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D082AC-7D36-4BF0-8707-16D3F2EF75C2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4ECCED8-EEB1-489F-9BB4-AE8DFD5E84CE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4AD36D7-12D9-4516-913B-17A91C196CD9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A49D3FC-494A-4A6E-BB86-EC61DFA5C6D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F62738F-41E5-43BB-B1AC-6260394CDABA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53" name="Picture 2" descr="Bildergebnis fÃ¼r fake company logo">
            <a:extLst>
              <a:ext uri="{FF2B5EF4-FFF2-40B4-BE49-F238E27FC236}">
                <a16:creationId xmlns:a16="http://schemas.microsoft.com/office/drawing/2014/main" id="{A554820D-DEB5-4AE1-B42B-A7A4595F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058" y="3489180"/>
            <a:ext cx="553250" cy="17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B2358D-412D-4E27-A86A-2B3E34AC214A}"/>
              </a:ext>
            </a:extLst>
          </p:cNvPr>
          <p:cNvCxnSpPr>
            <a:cxnSpLocks/>
          </p:cNvCxnSpPr>
          <p:nvPr/>
        </p:nvCxnSpPr>
        <p:spPr>
          <a:xfrm>
            <a:off x="6853475" y="2840026"/>
            <a:ext cx="783994" cy="549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255CDC-592B-40D5-B3B1-7DD19EAADDA2}"/>
              </a:ext>
            </a:extLst>
          </p:cNvPr>
          <p:cNvSpPr txBox="1"/>
          <p:nvPr/>
        </p:nvSpPr>
        <p:spPr>
          <a:xfrm rot="2175811">
            <a:off x="6527889" y="2667276"/>
            <a:ext cx="1667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 err="1"/>
              <a:t>Anwendungs</a:t>
            </a:r>
            <a:r>
              <a:rPr lang="de-AT" dirty="0"/>
              <a:t> </a:t>
            </a:r>
            <a:r>
              <a:rPr lang="de-AT" dirty="0" err="1"/>
              <a:t>Authorisierung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0F3D10-1F7D-48AB-9426-49F92AB64D4A}"/>
              </a:ext>
            </a:extLst>
          </p:cNvPr>
          <p:cNvSpPr txBox="1"/>
          <p:nvPr/>
        </p:nvSpPr>
        <p:spPr>
          <a:xfrm rot="19450883">
            <a:off x="6436131" y="3971385"/>
            <a:ext cx="137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?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2F06631-BF4F-4B4D-849D-25B8EE09314A}"/>
              </a:ext>
            </a:extLst>
          </p:cNvPr>
          <p:cNvCxnSpPr>
            <a:cxnSpLocks/>
          </p:cNvCxnSpPr>
          <p:nvPr/>
        </p:nvCxnSpPr>
        <p:spPr>
          <a:xfrm flipV="1">
            <a:off x="6814669" y="3982857"/>
            <a:ext cx="924181" cy="651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555117B-4ED7-49D4-9305-C556D3AA055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467675" y="3256944"/>
            <a:ext cx="1215038" cy="584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6A87303-3BD8-469F-B525-F93A4C7FA92D}"/>
              </a:ext>
            </a:extLst>
          </p:cNvPr>
          <p:cNvSpPr txBox="1"/>
          <p:nvPr/>
        </p:nvSpPr>
        <p:spPr>
          <a:xfrm rot="20076314">
            <a:off x="9014040" y="3328442"/>
            <a:ext cx="182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de-AT" dirty="0"/>
              <a:t>Zugriff auf daten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0FA5-BC0C-476B-88DD-73B4FBB94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Demos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6E46-C4D6-49F9-9B77-5E5E6EFEC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github.com/danielwagn3r/</a:t>
            </a:r>
            <a:r>
              <a:rPr lang="en-US" dirty="0" err="1">
                <a:hlinkClick r:id="rId2"/>
              </a:rPr>
              <a:t>openid</a:t>
            </a:r>
            <a:r>
              <a:rPr lang="en-US">
                <a:hlinkClick r:id="rId2"/>
              </a:rPr>
              <a:t>-workshop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66702-4737-41A1-A211-D462668C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10" y="35096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49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AA342-048F-4EC1-9AEC-58DB488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Literatur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6D17-637A-4F3D-A319-D169687A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 err="1"/>
              <a:t>Current</a:t>
            </a:r>
            <a:r>
              <a:rPr lang="de-AT" dirty="0"/>
              <a:t> Best Practices</a:t>
            </a:r>
          </a:p>
          <a:p>
            <a:pPr lvl="1"/>
            <a:r>
              <a:rPr lang="de-AT" dirty="0"/>
              <a:t>Best </a:t>
            </a:r>
            <a:r>
              <a:rPr lang="de-AT" dirty="0" err="1"/>
              <a:t>Pratices</a:t>
            </a:r>
            <a:r>
              <a:rPr lang="de-AT" dirty="0"/>
              <a:t> </a:t>
            </a:r>
            <a:r>
              <a:rPr lang="de-AT" dirty="0">
                <a:hlinkClick r:id="rId2"/>
              </a:rPr>
              <a:t>https://datatracker.ietf.org/doc/html/draft-ietf-oauth-security-topics-18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IETF RFCs und Internet </a:t>
            </a:r>
            <a:r>
              <a:rPr lang="de-AT" dirty="0" err="1"/>
              <a:t>Drafts</a:t>
            </a:r>
            <a:endParaRPr lang="de-AT" dirty="0"/>
          </a:p>
          <a:p>
            <a:pPr lvl="1"/>
            <a:r>
              <a:rPr lang="de-AT" dirty="0"/>
              <a:t>OAuth 2.0 </a:t>
            </a:r>
            <a:r>
              <a:rPr lang="de-AT" dirty="0">
                <a:hlinkClick r:id="rId3"/>
              </a:rPr>
              <a:t>https://datatracker.ietf.org/doc/html/rfc6749</a:t>
            </a:r>
            <a:endParaRPr lang="de-AT" dirty="0"/>
          </a:p>
          <a:p>
            <a:pPr lvl="1"/>
            <a:r>
              <a:rPr lang="de-AT" dirty="0" err="1"/>
              <a:t>Bearer</a:t>
            </a:r>
            <a:r>
              <a:rPr lang="de-AT" dirty="0"/>
              <a:t> Token </a:t>
            </a:r>
            <a:r>
              <a:rPr lang="de-AT" dirty="0">
                <a:hlinkClick r:id="rId4"/>
              </a:rPr>
              <a:t>https://datatracker.ietf.org/doc/html/rfc6750</a:t>
            </a:r>
            <a:endParaRPr lang="de-AT" dirty="0"/>
          </a:p>
          <a:p>
            <a:pPr lvl="1"/>
            <a:r>
              <a:rPr lang="de-AT" dirty="0"/>
              <a:t>JWT </a:t>
            </a:r>
            <a:r>
              <a:rPr lang="de-AT" dirty="0">
                <a:hlinkClick r:id="rId5"/>
              </a:rPr>
              <a:t>https://datatracker.ietf.org/doc/html/rfc7519</a:t>
            </a:r>
            <a:endParaRPr lang="de-AT" dirty="0"/>
          </a:p>
          <a:p>
            <a:pPr lvl="1"/>
            <a:r>
              <a:rPr lang="de-AT" dirty="0"/>
              <a:t>PKCE </a:t>
            </a:r>
            <a:r>
              <a:rPr lang="de-AT" dirty="0">
                <a:hlinkClick r:id="rId6"/>
              </a:rPr>
              <a:t>https://datatracker.ietf.org/doc/html/rfc7636</a:t>
            </a:r>
            <a:endParaRPr lang="de-AT" dirty="0"/>
          </a:p>
          <a:p>
            <a:pPr lvl="1"/>
            <a:r>
              <a:rPr lang="de-AT" dirty="0"/>
              <a:t>Device </a:t>
            </a:r>
            <a:r>
              <a:rPr lang="de-AT" dirty="0" err="1"/>
              <a:t>Authorization</a:t>
            </a:r>
            <a:r>
              <a:rPr lang="de-AT" dirty="0"/>
              <a:t> Grant </a:t>
            </a:r>
            <a:r>
              <a:rPr lang="de-AT" dirty="0">
                <a:hlinkClick r:id="rId7"/>
              </a:rPr>
              <a:t>https://datatracker.ietf.org/doc/html/rfc8628</a:t>
            </a:r>
            <a:endParaRPr lang="de-AT" dirty="0"/>
          </a:p>
          <a:p>
            <a:pPr lvl="1"/>
            <a:r>
              <a:rPr lang="de-AT" dirty="0" err="1"/>
              <a:t>OpenID</a:t>
            </a:r>
            <a:r>
              <a:rPr lang="de-AT" dirty="0"/>
              <a:t> Connect </a:t>
            </a:r>
            <a:r>
              <a:rPr lang="de-AT" dirty="0">
                <a:hlinkClick r:id="rId8"/>
              </a:rPr>
              <a:t>https://openid.net/developers/specs/</a:t>
            </a:r>
            <a:endParaRPr lang="de-AT" dirty="0"/>
          </a:p>
          <a:p>
            <a:pPr lvl="1"/>
            <a:r>
              <a:rPr lang="de-AT" dirty="0"/>
              <a:t>Service Issuer Identifier </a:t>
            </a:r>
            <a:r>
              <a:rPr lang="de-AT" dirty="0">
                <a:hlinkClick r:id="rId9"/>
              </a:rPr>
              <a:t>https://datatracker.ietf.org/doc/html/draft-meyerzuselhausen-oauth-iss-auth-resp-02</a:t>
            </a:r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420520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2099-18AA-4E0A-A2A6-A349F950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Assets</a:t>
            </a:r>
            <a:endParaRPr lang="en-US" dirty="0"/>
          </a:p>
        </p:txBody>
      </p:sp>
      <p:pic>
        <p:nvPicPr>
          <p:cNvPr id="3" name="Picture 2" descr="Bildergebnis fÃ¼r oauth icon">
            <a:extLst>
              <a:ext uri="{FF2B5EF4-FFF2-40B4-BE49-F238E27FC236}">
                <a16:creationId xmlns:a16="http://schemas.microsoft.com/office/drawing/2014/main" id="{6D09BB06-A9F8-45D3-A898-DAE52BEAF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792" y="5118842"/>
            <a:ext cx="1195091" cy="1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ildergebnis fÃ¼r openid connect">
            <a:extLst>
              <a:ext uri="{FF2B5EF4-FFF2-40B4-BE49-F238E27FC236}">
                <a16:creationId xmlns:a16="http://schemas.microsoft.com/office/drawing/2014/main" id="{B28A2376-CDE3-489E-8042-24E40A87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039" y="5155477"/>
            <a:ext cx="1116982" cy="1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4ED47B4-EBE6-4E83-AAB4-0D0A96F912CF}"/>
              </a:ext>
            </a:extLst>
          </p:cNvPr>
          <p:cNvGrpSpPr/>
          <p:nvPr/>
        </p:nvGrpSpPr>
        <p:grpSpPr>
          <a:xfrm>
            <a:off x="843575" y="1732412"/>
            <a:ext cx="1446924" cy="1252359"/>
            <a:chOff x="593591" y="1628373"/>
            <a:chExt cx="1446924" cy="125235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7E332BDD-1F5D-47B2-9018-B24B3217C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096" y="1628373"/>
              <a:ext cx="1053000" cy="93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1B5094-0EA9-4FBB-8882-530BD16C4331}"/>
                </a:ext>
              </a:extLst>
            </p:cNvPr>
            <p:cNvSpPr txBox="1"/>
            <p:nvPr/>
          </p:nvSpPr>
          <p:spPr>
            <a:xfrm>
              <a:off x="593591" y="2603733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Resource</a:t>
              </a:r>
              <a:r>
                <a:rPr lang="de-AT" sz="1200" dirty="0"/>
                <a:t> </a:t>
              </a:r>
              <a:r>
                <a:rPr lang="de-AT" sz="1200" dirty="0" err="1"/>
                <a:t>Owner</a:t>
              </a:r>
              <a:endParaRPr lang="en-US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072D49-9B51-4EFF-85D0-0F6BBBB20480}"/>
              </a:ext>
            </a:extLst>
          </p:cNvPr>
          <p:cNvGrpSpPr/>
          <p:nvPr/>
        </p:nvGrpSpPr>
        <p:grpSpPr>
          <a:xfrm>
            <a:off x="5419715" y="1713081"/>
            <a:ext cx="1446924" cy="1256077"/>
            <a:chOff x="974256" y="4958709"/>
            <a:chExt cx="1446924" cy="1256077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8E5C040-16C7-46B7-8BCA-5FE703ABE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F25DDF-3536-40AB-88BF-4F30342C2C07}"/>
                </a:ext>
              </a:extLst>
            </p:cNvPr>
            <p:cNvSpPr txBox="1"/>
            <p:nvPr/>
          </p:nvSpPr>
          <p:spPr>
            <a:xfrm>
              <a:off x="974256" y="593778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Client</a:t>
              </a:r>
              <a:endParaRPr lang="en-US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D251EC-7265-41A8-A5F9-E6072B080FB4}"/>
              </a:ext>
            </a:extLst>
          </p:cNvPr>
          <p:cNvGrpSpPr/>
          <p:nvPr/>
        </p:nvGrpSpPr>
        <p:grpSpPr>
          <a:xfrm>
            <a:off x="3710633" y="1299917"/>
            <a:ext cx="1722477" cy="1866160"/>
            <a:chOff x="4233854" y="1261553"/>
            <a:chExt cx="1722477" cy="186616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C7EF7F6-7B77-40A4-AA02-5F87731D91DE}"/>
                </a:ext>
              </a:extLst>
            </p:cNvPr>
            <p:cNvGrpSpPr/>
            <p:nvPr/>
          </p:nvGrpSpPr>
          <p:grpSpPr>
            <a:xfrm>
              <a:off x="4233854" y="1261553"/>
              <a:ext cx="1439717" cy="1382102"/>
              <a:chOff x="6711985" y="1075720"/>
              <a:chExt cx="1439717" cy="1382102"/>
            </a:xfrm>
          </p:grpSpPr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377DDB2D-EC9B-4C5B-A1D6-81CE0EBAF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711985" y="1075720"/>
                <a:ext cx="720000" cy="576000"/>
              </a:xfrm>
              <a:prstGeom prst="rect">
                <a:avLst/>
              </a:prstGeom>
            </p:spPr>
          </p:pic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A888F3E1-3A23-436F-BF02-46C248D88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215702" y="1521822"/>
                <a:ext cx="936000" cy="9360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BDBB11-CF92-48D0-A33C-8E0EF96193E5}"/>
                </a:ext>
              </a:extLst>
            </p:cNvPr>
            <p:cNvSpPr txBox="1"/>
            <p:nvPr/>
          </p:nvSpPr>
          <p:spPr>
            <a:xfrm>
              <a:off x="4509407" y="2666048"/>
              <a:ext cx="1446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Server</a:t>
              </a:r>
              <a:endParaRPr lang="en-US" sz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6CE183-C4CD-4BDF-B11E-625841D8775D}"/>
              </a:ext>
            </a:extLst>
          </p:cNvPr>
          <p:cNvGrpSpPr/>
          <p:nvPr/>
        </p:nvGrpSpPr>
        <p:grpSpPr>
          <a:xfrm>
            <a:off x="8286773" y="1685170"/>
            <a:ext cx="1446924" cy="1248999"/>
            <a:chOff x="7437064" y="1686970"/>
            <a:chExt cx="1446924" cy="1248999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461765B9-B5A8-4C81-88D2-46A45559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81330" y="1686970"/>
              <a:ext cx="936000" cy="93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047E8C-2453-4661-AB5E-4D8DAB75AF3C}"/>
                </a:ext>
              </a:extLst>
            </p:cNvPr>
            <p:cNvSpPr txBox="1"/>
            <p:nvPr/>
          </p:nvSpPr>
          <p:spPr>
            <a:xfrm>
              <a:off x="7437064" y="2658970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Access Token</a:t>
              </a:r>
              <a:endParaRPr lang="en-US" sz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EEFC7B-6763-4E89-8E85-1CC55417365F}"/>
              </a:ext>
            </a:extLst>
          </p:cNvPr>
          <p:cNvGrpSpPr/>
          <p:nvPr/>
        </p:nvGrpSpPr>
        <p:grpSpPr>
          <a:xfrm>
            <a:off x="9720303" y="1698674"/>
            <a:ext cx="1446924" cy="1257877"/>
            <a:chOff x="10045337" y="1685170"/>
            <a:chExt cx="1446924" cy="1257877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38E298D9-C611-48F1-A2B9-6058FDF7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183799" y="1685170"/>
              <a:ext cx="1170001" cy="936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930A6A-1685-4CB3-8F4F-EA217EB0EB24}"/>
                </a:ext>
              </a:extLst>
            </p:cNvPr>
            <p:cNvSpPr txBox="1"/>
            <p:nvPr/>
          </p:nvSpPr>
          <p:spPr>
            <a:xfrm>
              <a:off x="10045337" y="266604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Authorization</a:t>
              </a:r>
              <a:r>
                <a:rPr lang="de-AT" sz="1200" dirty="0"/>
                <a:t> Code</a:t>
              </a:r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148D0B-18C9-403A-8745-8B4FD9C53B5A}"/>
              </a:ext>
            </a:extLst>
          </p:cNvPr>
          <p:cNvGrpSpPr/>
          <p:nvPr/>
        </p:nvGrpSpPr>
        <p:grpSpPr>
          <a:xfrm>
            <a:off x="2277104" y="1329632"/>
            <a:ext cx="1446924" cy="1664831"/>
            <a:chOff x="3466233" y="4155004"/>
            <a:chExt cx="1446924" cy="166483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21219DE-C971-4C11-AB01-D8F08B63513A}"/>
                </a:ext>
              </a:extLst>
            </p:cNvPr>
            <p:cNvGrpSpPr/>
            <p:nvPr/>
          </p:nvGrpSpPr>
          <p:grpSpPr>
            <a:xfrm>
              <a:off x="3466233" y="4589869"/>
              <a:ext cx="1446924" cy="1229966"/>
              <a:chOff x="2745384" y="1690688"/>
              <a:chExt cx="1446924" cy="122996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3F30A5-41EF-47F3-B975-B1D9A82AEF4D}"/>
                  </a:ext>
                </a:extLst>
              </p:cNvPr>
              <p:cNvSpPr txBox="1"/>
              <p:nvPr/>
            </p:nvSpPr>
            <p:spPr>
              <a:xfrm>
                <a:off x="2745384" y="2643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Resource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2BDEAA10-A248-4C85-B103-33025DB39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000846" y="1690688"/>
                <a:ext cx="936000" cy="936000"/>
              </a:xfrm>
              <a:prstGeom prst="rect">
                <a:avLst/>
              </a:prstGeom>
            </p:spPr>
          </p:pic>
        </p:grp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C6CBE1E8-BA70-47ED-BDF5-FD523521E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05695" y="4155004"/>
              <a:ext cx="432000" cy="576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5957A4-071E-4B67-BD7C-0134C6527B9B}"/>
              </a:ext>
            </a:extLst>
          </p:cNvPr>
          <p:cNvGrpSpPr/>
          <p:nvPr/>
        </p:nvGrpSpPr>
        <p:grpSpPr>
          <a:xfrm>
            <a:off x="6853244" y="1375326"/>
            <a:ext cx="1446924" cy="1606085"/>
            <a:chOff x="7313246" y="1336962"/>
            <a:chExt cx="1446924" cy="16060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AC25C5A-3E59-47FA-8ACF-1B5AA5702A66}"/>
                </a:ext>
              </a:extLst>
            </p:cNvPr>
            <p:cNvGrpSpPr/>
            <p:nvPr/>
          </p:nvGrpSpPr>
          <p:grpSpPr>
            <a:xfrm>
              <a:off x="7313246" y="1694048"/>
              <a:ext cx="1446924" cy="1248999"/>
              <a:chOff x="8927568" y="1707655"/>
              <a:chExt cx="1446924" cy="1248999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87592E15-319E-4551-9958-4E1277AB1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100699" y="1707655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A1C325-3E9F-43B3-901C-40F6CEF931B0}"/>
                  </a:ext>
                </a:extLst>
              </p:cNvPr>
              <p:cNvSpPr txBox="1"/>
              <p:nvPr/>
            </p:nvSpPr>
            <p:spPr>
              <a:xfrm>
                <a:off x="8927568" y="2679655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Refresh Token</a:t>
                </a:r>
                <a:endParaRPr lang="en-US" sz="1200" dirty="0"/>
              </a:p>
            </p:txBody>
          </p:sp>
        </p:grp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DB99D76-DA90-40C4-B1E4-5F7956CA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313246" y="1336962"/>
              <a:ext cx="576000" cy="576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875E05-7E48-405F-AA60-0FC6D62EA14D}"/>
              </a:ext>
            </a:extLst>
          </p:cNvPr>
          <p:cNvGrpSpPr/>
          <p:nvPr/>
        </p:nvGrpSpPr>
        <p:grpSpPr>
          <a:xfrm>
            <a:off x="9906876" y="3120782"/>
            <a:ext cx="1446924" cy="1452531"/>
            <a:chOff x="3930051" y="3116664"/>
            <a:chExt cx="1446924" cy="145253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7743D-2C21-4C39-B623-276061D804F1}"/>
                </a:ext>
              </a:extLst>
            </p:cNvPr>
            <p:cNvGrpSpPr/>
            <p:nvPr/>
          </p:nvGrpSpPr>
          <p:grpSpPr>
            <a:xfrm>
              <a:off x="3930051" y="3295760"/>
              <a:ext cx="1446924" cy="1273435"/>
              <a:chOff x="7437064" y="1553730"/>
              <a:chExt cx="1446924" cy="1273435"/>
            </a:xfrm>
          </p:grpSpPr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C9BFE6C4-A67F-4E39-BBD3-67A8905F9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692526" y="1553730"/>
                <a:ext cx="936000" cy="9360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D41FA9-43CB-4D16-AD03-EC4572FF224E}"/>
                  </a:ext>
                </a:extLst>
              </p:cNvPr>
              <p:cNvSpPr txBox="1"/>
              <p:nvPr/>
            </p:nvSpPr>
            <p:spPr>
              <a:xfrm>
                <a:off x="7437064" y="255016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Identity Token</a:t>
                </a:r>
                <a:endParaRPr lang="en-US" sz="1200" dirty="0"/>
              </a:p>
            </p:txBody>
          </p:sp>
        </p:grp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D19E008-8915-4D6B-9152-E0E500B9D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017266" y="3116664"/>
              <a:ext cx="434216" cy="57895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85A8D-4D3E-4C2B-A786-007A2034D04A}"/>
              </a:ext>
            </a:extLst>
          </p:cNvPr>
          <p:cNvGrpSpPr/>
          <p:nvPr/>
        </p:nvGrpSpPr>
        <p:grpSpPr>
          <a:xfrm>
            <a:off x="6853244" y="3272089"/>
            <a:ext cx="1446924" cy="1323770"/>
            <a:chOff x="7060850" y="3273967"/>
            <a:chExt cx="1446924" cy="132377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7CF3468-85D4-4EAC-B3F6-235EA3E5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359062" y="3273967"/>
              <a:ext cx="850500" cy="9720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719833-5AFC-41F0-82D4-C4915F9DCA46}"/>
                </a:ext>
              </a:extLst>
            </p:cNvPr>
            <p:cNvSpPr txBox="1"/>
            <p:nvPr/>
          </p:nvSpPr>
          <p:spPr>
            <a:xfrm>
              <a:off x="7060850" y="4320738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Database</a:t>
              </a:r>
              <a:endParaRPr 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EBBCF2-0A8A-4582-A5FE-24CE6D1D459A}"/>
              </a:ext>
            </a:extLst>
          </p:cNvPr>
          <p:cNvGrpSpPr/>
          <p:nvPr/>
        </p:nvGrpSpPr>
        <p:grpSpPr>
          <a:xfrm>
            <a:off x="8350057" y="3303386"/>
            <a:ext cx="1446924" cy="1298910"/>
            <a:chOff x="8334332" y="3303664"/>
            <a:chExt cx="1446924" cy="12989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8D990A-9B40-4FD9-8936-23DDB3C836C7}"/>
                </a:ext>
              </a:extLst>
            </p:cNvPr>
            <p:cNvSpPr txBox="1"/>
            <p:nvPr/>
          </p:nvSpPr>
          <p:spPr>
            <a:xfrm>
              <a:off x="8334332" y="4325575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User</a:t>
              </a:r>
              <a:endParaRPr lang="en-US" sz="1200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A7E30B9-E61A-4086-AA8E-995DB75D1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616539" y="3303664"/>
              <a:ext cx="850500" cy="9720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03723C2-619F-46A1-A2C6-6FA7708927EF}"/>
              </a:ext>
            </a:extLst>
          </p:cNvPr>
          <p:cNvGrpSpPr/>
          <p:nvPr/>
        </p:nvGrpSpPr>
        <p:grpSpPr>
          <a:xfrm>
            <a:off x="3944544" y="3361348"/>
            <a:ext cx="1446924" cy="1228496"/>
            <a:chOff x="936572" y="4958709"/>
            <a:chExt cx="1446924" cy="1228496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AC00FADE-72C0-49A3-8458-CA781B2A3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211718" y="4958709"/>
              <a:ext cx="972000" cy="9720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CF8D923-AFE8-4F47-8E25-0FD964137ECC}"/>
                </a:ext>
              </a:extLst>
            </p:cNvPr>
            <p:cNvSpPr txBox="1"/>
            <p:nvPr/>
          </p:nvSpPr>
          <p:spPr>
            <a:xfrm>
              <a:off x="936572" y="5910206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/>
                <a:t>Application</a:t>
              </a:r>
              <a:endParaRPr lang="en-US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23CFE0-4C37-409B-AB8F-1DFA42529D1B}"/>
              </a:ext>
            </a:extLst>
          </p:cNvPr>
          <p:cNvGrpSpPr/>
          <p:nvPr/>
        </p:nvGrpSpPr>
        <p:grpSpPr>
          <a:xfrm>
            <a:off x="5442032" y="2905596"/>
            <a:ext cx="1495156" cy="1690263"/>
            <a:chOff x="5348320" y="2818051"/>
            <a:chExt cx="1495156" cy="169026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9C59B5D-1FA1-4E72-9406-375BF79A5BDF}"/>
                </a:ext>
              </a:extLst>
            </p:cNvPr>
            <p:cNvGrpSpPr/>
            <p:nvPr/>
          </p:nvGrpSpPr>
          <p:grpSpPr>
            <a:xfrm>
              <a:off x="5396552" y="3273803"/>
              <a:ext cx="1446924" cy="1234511"/>
              <a:chOff x="5364648" y="3321664"/>
              <a:chExt cx="1446924" cy="1234511"/>
            </a:xfrm>
          </p:grpSpPr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40B936A5-FE2A-482F-97C5-4B320F544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68528" y="3321664"/>
                <a:ext cx="936000" cy="93600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7ED49D5-60C7-4528-911A-E9B8FD8816DA}"/>
                  </a:ext>
                </a:extLst>
              </p:cNvPr>
              <p:cNvSpPr txBox="1"/>
              <p:nvPr/>
            </p:nvSpPr>
            <p:spPr>
              <a:xfrm>
                <a:off x="5364648" y="4279176"/>
                <a:ext cx="144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Application</a:t>
                </a:r>
                <a:r>
                  <a:rPr lang="de-AT" sz="1200" dirty="0"/>
                  <a:t> Server</a:t>
                </a:r>
                <a:endParaRPr lang="en-US" sz="1200" dirty="0"/>
              </a:p>
            </p:txBody>
          </p: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9E51A05-FA96-4A90-9336-8CD654DAE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48320" y="2818051"/>
              <a:ext cx="720112" cy="72011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CCFD218-A1A8-49A3-8E85-8AFB221BC134}"/>
              </a:ext>
            </a:extLst>
          </p:cNvPr>
          <p:cNvGrpSpPr/>
          <p:nvPr/>
        </p:nvGrpSpPr>
        <p:grpSpPr>
          <a:xfrm>
            <a:off x="2270312" y="3361348"/>
            <a:ext cx="1446924" cy="1228848"/>
            <a:chOff x="2270312" y="3361348"/>
            <a:chExt cx="1446924" cy="1228848"/>
          </a:xfrm>
        </p:grpSpPr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7EBD6B26-646A-4F89-83D6-608D8D395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504544" y="3361348"/>
              <a:ext cx="972000" cy="9720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47E396-5421-4DFF-9C51-D04F241A6102}"/>
                </a:ext>
              </a:extLst>
            </p:cNvPr>
            <p:cNvSpPr txBox="1"/>
            <p:nvPr/>
          </p:nvSpPr>
          <p:spPr>
            <a:xfrm>
              <a:off x="2270312" y="4313197"/>
              <a:ext cx="144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/>
                <a:t>Table</a:t>
              </a:r>
              <a:endParaRPr lang="en-US" sz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D86ADD-98D1-468D-BE90-8B7B39FF30E4}"/>
              </a:ext>
            </a:extLst>
          </p:cNvPr>
          <p:cNvGrpSpPr/>
          <p:nvPr/>
        </p:nvGrpSpPr>
        <p:grpSpPr>
          <a:xfrm>
            <a:off x="754618" y="3335948"/>
            <a:ext cx="1306420" cy="1293177"/>
            <a:chOff x="5446419" y="1519121"/>
            <a:chExt cx="1306420" cy="129317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2447D40-99D3-48F3-8B94-453F42706BFA}"/>
                </a:ext>
              </a:extLst>
            </p:cNvPr>
            <p:cNvGrpSpPr/>
            <p:nvPr/>
          </p:nvGrpSpPr>
          <p:grpSpPr>
            <a:xfrm>
              <a:off x="5780839" y="1519121"/>
              <a:ext cx="972000" cy="1293177"/>
              <a:chOff x="5780839" y="1519121"/>
              <a:chExt cx="972000" cy="1293177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F381038-4483-40C1-80A2-79410195097B}"/>
                  </a:ext>
                </a:extLst>
              </p:cNvPr>
              <p:cNvSpPr/>
              <p:nvPr/>
            </p:nvSpPr>
            <p:spPr>
              <a:xfrm>
                <a:off x="5780839" y="1519121"/>
                <a:ext cx="972000" cy="972000"/>
              </a:xfrm>
              <a:prstGeom prst="roundRect">
                <a:avLst/>
              </a:prstGeom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9FE1337-A6E2-408F-8A74-8CEB49BFAF08}"/>
                  </a:ext>
                </a:extLst>
              </p:cNvPr>
              <p:cNvSpPr txBox="1"/>
              <p:nvPr/>
            </p:nvSpPr>
            <p:spPr>
              <a:xfrm>
                <a:off x="6020617" y="2535299"/>
                <a:ext cx="3898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1200" dirty="0" err="1"/>
                  <a:t>Api</a:t>
                </a:r>
                <a:endParaRPr lang="en-US" sz="1200" dirty="0"/>
              </a:p>
            </p:txBody>
          </p: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78FC7E5-C480-4305-AEB9-AB68BCACEB4E}"/>
                </a:ext>
              </a:extLst>
            </p:cNvPr>
            <p:cNvSpPr/>
            <p:nvPr/>
          </p:nvSpPr>
          <p:spPr>
            <a:xfrm>
              <a:off x="5446419" y="1639509"/>
              <a:ext cx="552230" cy="282569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7BBBEF7-8591-4349-8C3A-67A3D90FB77F}"/>
                </a:ext>
              </a:extLst>
            </p:cNvPr>
            <p:cNvSpPr/>
            <p:nvPr/>
          </p:nvSpPr>
          <p:spPr>
            <a:xfrm>
              <a:off x="5446419" y="2068489"/>
              <a:ext cx="552230" cy="268532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84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Vorläufer</a:t>
            </a:r>
            <a:endParaRPr lang="en-US" dirty="0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DAD3EE3A-FFBF-497E-940E-E3CD5857B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854" y="243488"/>
            <a:ext cx="1447200" cy="1447200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C32F84E-A442-4958-89EC-90D90DA125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7967875"/>
              </p:ext>
            </p:extLst>
          </p:nvPr>
        </p:nvGraphicFramePr>
        <p:xfrm>
          <a:off x="2032000" y="115508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5B89EB-0E4F-48AB-A62E-0606C520B3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740663"/>
            <a:ext cx="2540000" cy="770890"/>
          </a:xfrm>
          <a:prstGeom prst="rect">
            <a:avLst/>
          </a:prstGeom>
        </p:spPr>
      </p:pic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97EFF2CF-E6C1-42F6-9876-1B0DFAE458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3365176"/>
            <a:ext cx="2541600" cy="998486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883C432-339E-4790-B647-6CAF8F6FBA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00" y="5171615"/>
            <a:ext cx="2541600" cy="70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0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9BAC30-905A-4EB3-AB10-17A7F673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Der Beginn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696CC-EF8A-4466-9777-EC3A216C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8318"/>
          </a:xfrm>
        </p:spPr>
        <p:txBody>
          <a:bodyPr anchor="ctr"/>
          <a:lstStyle/>
          <a:p>
            <a:pPr marL="0" indent="0">
              <a:buNone/>
            </a:pPr>
            <a:r>
              <a:rPr lang="en-US" i="1" dirty="0"/>
              <a:t>“We want something like Flickr Auth / Google </a:t>
            </a:r>
            <a:r>
              <a:rPr lang="en-US" i="1" dirty="0" err="1"/>
              <a:t>AuthSub</a:t>
            </a:r>
            <a:r>
              <a:rPr lang="en-US" i="1" dirty="0"/>
              <a:t> / Yahoo! </a:t>
            </a:r>
            <a:r>
              <a:rPr lang="en-US" i="1" dirty="0" err="1"/>
              <a:t>BBAuth</a:t>
            </a:r>
            <a:r>
              <a:rPr lang="en-US" i="1" dirty="0"/>
              <a:t>, but published as an open standard, with common server and client libraries, etc.” </a:t>
            </a:r>
            <a:r>
              <a:rPr lang="en-US" dirty="0"/>
              <a:t>– Blaine Cook, Twitter Chief Architect, April 5, 2007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7C850-F8E0-419D-A4C9-C71438F86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428" y="4735496"/>
            <a:ext cx="2541600" cy="680146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E51F0A-3242-467D-B88C-0568B1AEA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972" y="4308806"/>
            <a:ext cx="33337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8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BEA8650-FA27-428C-8770-6F860E016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0305261"/>
              </p:ext>
            </p:extLst>
          </p:nvPr>
        </p:nvGraphicFramePr>
        <p:xfrm>
          <a:off x="189946" y="212142"/>
          <a:ext cx="11516832" cy="6402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D8EA44-8851-43CE-A947-4D15E970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Entwicklung</a:t>
            </a:r>
            <a:endParaRPr lang="en-US" dirty="0"/>
          </a:p>
        </p:txBody>
      </p: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AA5F2FC1-88F9-4380-812C-D798B5BA06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200" y="244800"/>
            <a:ext cx="1447200" cy="1447200"/>
          </a:xfrm>
          <a:prstGeom prst="rect">
            <a:avLst/>
          </a:prstGeom>
        </p:spPr>
      </p:pic>
      <p:pic>
        <p:nvPicPr>
          <p:cNvPr id="12" name="Picture 11" descr="A picture containing electronics, black, different&#10;&#10;Description automatically generated">
            <a:extLst>
              <a:ext uri="{FF2B5EF4-FFF2-40B4-BE49-F238E27FC236}">
                <a16:creationId xmlns:a16="http://schemas.microsoft.com/office/drawing/2014/main" id="{F24FD3D1-9A92-41A2-9E82-A409D52F6C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687" y="4742482"/>
            <a:ext cx="1815185" cy="1522109"/>
          </a:xfrm>
          <a:prstGeom prst="rect">
            <a:avLst/>
          </a:prstGeom>
        </p:spPr>
      </p:pic>
      <p:pic>
        <p:nvPicPr>
          <p:cNvPr id="14" name="Picture 13" descr="Text, logo&#10;&#10;Description automatically generated">
            <a:extLst>
              <a:ext uri="{FF2B5EF4-FFF2-40B4-BE49-F238E27FC236}">
                <a16:creationId xmlns:a16="http://schemas.microsoft.com/office/drawing/2014/main" id="{BCCED082-C0BF-4256-8679-68DE50B073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29" y="5098953"/>
            <a:ext cx="3046271" cy="80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0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6E72-749F-4AC6-86E5-7868A29C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OAuth 2.0 Kontroverse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C27E-8500-4733-96D6-817CAA03D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"more complex, less interoperable, less useful, more incomplete, and most importantly, less secure.“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"not capable of simple." </a:t>
            </a:r>
            <a:r>
              <a:rPr lang="en-US" i="1" dirty="0"/>
              <a:t> </a:t>
            </a:r>
            <a:r>
              <a:rPr lang="en-US" sz="2400" i="1" dirty="0"/>
              <a:t>Eran Hammer, Lead Author of OAuth Project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"all about enterprise use cases“ </a:t>
            </a:r>
            <a:r>
              <a:rPr lang="en-US" sz="2400" i="1" dirty="0"/>
              <a:t>Eran Hammer, Lead Author of OAuth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7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2060</Words>
  <Application>Microsoft Office PowerPoint</Application>
  <PresentationFormat>Widescreen</PresentationFormat>
  <Paragraphs>482</Paragraphs>
  <Slides>52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Bradley Hand ITC</vt:lpstr>
      <vt:lpstr>Calibri</vt:lpstr>
      <vt:lpstr>Calibri Light</vt:lpstr>
      <vt:lpstr>Consolas</vt:lpstr>
      <vt:lpstr>Office Theme</vt:lpstr>
      <vt:lpstr>Authentifizierung mit OpenID Connect &amp; OAuth 2.0</vt:lpstr>
      <vt:lpstr>Roadmap</vt:lpstr>
      <vt:lpstr>Überblick und Historie</vt:lpstr>
      <vt:lpstr>Situation vor OAuth</vt:lpstr>
      <vt:lpstr>Beispiel Szenario</vt:lpstr>
      <vt:lpstr>Die Vorläufer</vt:lpstr>
      <vt:lpstr>Der Beginn</vt:lpstr>
      <vt:lpstr>Die Entwicklung</vt:lpstr>
      <vt:lpstr>OAuth 2.0 Kontroverse</vt:lpstr>
      <vt:lpstr>OAuth 2.0 Probleme</vt:lpstr>
      <vt:lpstr>PowerPoint Presentation</vt:lpstr>
      <vt:lpstr>Basics und Terminologie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 Token</vt:lpstr>
      <vt:lpstr>PowerPoint Presentation</vt:lpstr>
      <vt:lpstr>PowerPoint Presentation</vt:lpstr>
      <vt:lpstr>PowerPoint Presentation</vt:lpstr>
      <vt:lpstr>Kommunikationswege</vt:lpstr>
      <vt:lpstr>Kommunikationswege</vt:lpstr>
      <vt:lpstr>OpenID Connect</vt:lpstr>
      <vt:lpstr>OpenID Connect vs. OAuth 2.0</vt:lpstr>
      <vt:lpstr>PowerPoint Presentation</vt:lpstr>
      <vt:lpstr>ID Token</vt:lpstr>
      <vt:lpstr>OpenID Connect erweitert OAuth 2.0</vt:lpstr>
      <vt:lpstr>Grants &amp; Flows</vt:lpstr>
      <vt:lpstr>OAuth 2.0 Grants &amp; OIDC Flows</vt:lpstr>
      <vt:lpstr>Client Credentials Grant</vt:lpstr>
      <vt:lpstr>Client Credentials Grant</vt:lpstr>
      <vt:lpstr>Resource Owner Password Grant</vt:lpstr>
      <vt:lpstr>Resource Owner Grant</vt:lpstr>
      <vt:lpstr>Authorization Code Flow</vt:lpstr>
      <vt:lpstr>Authorization Code Flow</vt:lpstr>
      <vt:lpstr>Implicit Flow</vt:lpstr>
      <vt:lpstr>Implicit Flow</vt:lpstr>
      <vt:lpstr>Hybrid Flow</vt:lpstr>
      <vt:lpstr>Hybrid Flow</vt:lpstr>
      <vt:lpstr>Device Authentication Grant</vt:lpstr>
      <vt:lpstr>Device Authentication Grant</vt:lpstr>
      <vt:lpstr>Authorization Code Flow with PKCE</vt:lpstr>
      <vt:lpstr>Authorization Code Flow with Proof Key Code(PKCE)</vt:lpstr>
      <vt:lpstr>OAuth 2.0 Grant / OIDC Flow Guide</vt:lpstr>
      <vt:lpstr>OAuth 2.0 Grant / OIDC Flow Guide</vt:lpstr>
      <vt:lpstr>Zusammenfassung Grant/Flow Features</vt:lpstr>
      <vt:lpstr>Zusammenfassung grant_types</vt:lpstr>
      <vt:lpstr>Demos</vt:lpstr>
      <vt:lpstr>Literatur</vt:lpstr>
      <vt:lpstr>Assets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Daniel Wagner</cp:lastModifiedBy>
  <cp:revision>98</cp:revision>
  <dcterms:created xsi:type="dcterms:W3CDTF">2018-11-11T10:28:14Z</dcterms:created>
  <dcterms:modified xsi:type="dcterms:W3CDTF">2021-11-21T22:15:55Z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anton.kalcik@avanade.com</vt:lpwstr>
  </property>
  <property fmtid="{D5CDD505-2E9C-101B-9397-08002B2CF9AE}" pid="5" name="MSIP_Label_236020b0-6d69-48c1-9bb5-c586c1062b70_SetDate">
    <vt:lpwstr>2019-04-08T06:52:13.7430352Z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anton.kalcik@avanade.com</vt:lpwstr>
  </property>
  <property fmtid="{D5CDD505-2E9C-101B-9397-08002B2CF9AE}" pid="12" name="MSIP_Label_5fae8262-b78e-4366-8929-a5d6aac95320_SetDate">
    <vt:lpwstr>2019-04-08T06:52:13.7430352Z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