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8.xml" ContentType="application/inkml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86" r:id="rId3"/>
    <p:sldId id="326" r:id="rId4"/>
    <p:sldId id="325" r:id="rId5"/>
    <p:sldId id="284" r:id="rId6"/>
    <p:sldId id="290" r:id="rId7"/>
    <p:sldId id="289" r:id="rId8"/>
    <p:sldId id="295" r:id="rId9"/>
    <p:sldId id="291" r:id="rId10"/>
    <p:sldId id="314" r:id="rId11"/>
    <p:sldId id="292" r:id="rId12"/>
    <p:sldId id="294" r:id="rId13"/>
    <p:sldId id="263" r:id="rId14"/>
    <p:sldId id="264" r:id="rId15"/>
    <p:sldId id="266" r:id="rId16"/>
    <p:sldId id="265" r:id="rId17"/>
    <p:sldId id="316" r:id="rId18"/>
    <p:sldId id="267" r:id="rId19"/>
    <p:sldId id="271" r:id="rId20"/>
    <p:sldId id="268" r:id="rId21"/>
    <p:sldId id="296" r:id="rId22"/>
    <p:sldId id="298" r:id="rId23"/>
    <p:sldId id="272" r:id="rId24"/>
    <p:sldId id="323" r:id="rId25"/>
    <p:sldId id="301" r:id="rId26"/>
    <p:sldId id="315" r:id="rId27"/>
    <p:sldId id="269" r:id="rId28"/>
    <p:sldId id="270" r:id="rId29"/>
    <p:sldId id="317" r:id="rId30"/>
    <p:sldId id="328" r:id="rId31"/>
    <p:sldId id="259" r:id="rId32"/>
    <p:sldId id="261" r:id="rId33"/>
    <p:sldId id="307" r:id="rId34"/>
    <p:sldId id="278" r:id="rId35"/>
    <p:sldId id="305" r:id="rId36"/>
    <p:sldId id="279" r:id="rId37"/>
    <p:sldId id="303" r:id="rId38"/>
    <p:sldId id="285" r:id="rId39"/>
    <p:sldId id="304" r:id="rId40"/>
    <p:sldId id="300" r:id="rId41"/>
    <p:sldId id="306" r:id="rId42"/>
    <p:sldId id="318" r:id="rId43"/>
    <p:sldId id="319" r:id="rId44"/>
    <p:sldId id="297" r:id="rId45"/>
    <p:sldId id="312" r:id="rId46"/>
    <p:sldId id="282" r:id="rId47"/>
    <p:sldId id="327" r:id="rId48"/>
    <p:sldId id="308" r:id="rId49"/>
    <p:sldId id="309" r:id="rId50"/>
    <p:sldId id="262" r:id="rId51"/>
    <p:sldId id="321" r:id="rId52"/>
    <p:sldId id="32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5904" autoAdjust="0"/>
  </p:normalViewPr>
  <p:slideViewPr>
    <p:cSldViewPr snapToGrid="0">
      <p:cViewPr varScale="1">
        <p:scale>
          <a:sx n="123" d="100"/>
          <a:sy n="123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Flickr: </a:t>
          </a:r>
          <a:r>
            <a:rPr lang="de-AT" sz="1400" dirty="0" err="1"/>
            <a:t>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Google: </a:t>
          </a:r>
          <a:r>
            <a:rPr lang="de-AT" sz="1400" dirty="0" err="1"/>
            <a:t>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Yahoo:  </a:t>
          </a:r>
          <a:r>
            <a:rPr lang="de-AT" sz="1400" dirty="0" err="1"/>
            <a:t>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 dirty="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Fickr: 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Goole: 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Yahoo:  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21175A44-72F1-427E-817F-F54B6DADC0A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dirty="0"/>
            <a:t>Anfang 2007</a:t>
          </a:r>
          <a:endParaRPr lang="en-US" sz="2000" dirty="0"/>
        </a:p>
      </dgm:t>
    </dgm:pt>
    <dgm:pt modelId="{562D538A-BFA8-4497-9AC3-2459C4E8C013}" type="parTrans" cxnId="{C4BDA2AA-823C-4644-BD03-80B87E70A1A5}">
      <dgm:prSet/>
      <dgm:spPr/>
      <dgm:t>
        <a:bodyPr/>
        <a:lstStyle/>
        <a:p>
          <a:endParaRPr lang="en-US"/>
        </a:p>
      </dgm:t>
    </dgm:pt>
    <dgm:pt modelId="{D1A3C03F-DB58-49E8-9DEA-2659B030BA99}" type="sibTrans" cxnId="{C4BDA2AA-823C-4644-BD03-80B87E70A1A5}">
      <dgm:prSet/>
      <dgm:spPr/>
      <dgm:t>
        <a:bodyPr/>
        <a:lstStyle/>
        <a:p>
          <a:endParaRPr lang="en-US"/>
        </a:p>
      </dgm:t>
    </dgm:pt>
    <dgm:pt modelId="{DF9BEDFB-8241-46C7-BDF9-A612B650453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 err="1"/>
            <a:t>OpenID</a:t>
          </a:r>
          <a:r>
            <a:rPr lang="de-AT" sz="1400" dirty="0"/>
            <a:t> </a:t>
          </a:r>
          <a:r>
            <a:rPr lang="de-AT" sz="1400" dirty="0" err="1"/>
            <a:t>group</a:t>
          </a:r>
          <a:r>
            <a:rPr lang="de-AT" sz="1400" dirty="0"/>
            <a:t> startete </a:t>
          </a:r>
          <a:r>
            <a:rPr lang="de-AT" sz="1400" dirty="0" err="1"/>
            <a:t>proposal</a:t>
          </a:r>
          <a:endParaRPr lang="en-US" sz="1400" dirty="0"/>
        </a:p>
      </dgm:t>
    </dgm:pt>
    <dgm:pt modelId="{E49677B4-311D-4993-A63B-4DD441DFB623}" type="parTrans" cxnId="{75D25540-3511-450A-8B6C-83A6F856D68C}">
      <dgm:prSet/>
      <dgm:spPr/>
      <dgm:t>
        <a:bodyPr/>
        <a:lstStyle/>
        <a:p>
          <a:endParaRPr lang="en-US"/>
        </a:p>
      </dgm:t>
    </dgm:pt>
    <dgm:pt modelId="{D13CFC0A-3056-4F02-A0E8-20382C08A565}" type="sibTrans" cxnId="{75D25540-3511-450A-8B6C-83A6F856D68C}">
      <dgm:prSet/>
      <dgm:spPr/>
      <dgm:t>
        <a:bodyPr/>
        <a:lstStyle/>
        <a:p>
          <a:endParaRPr lang="en-US"/>
        </a:p>
      </dgm:t>
    </dgm:pt>
    <dgm:pt modelId="{2011EBBB-A8B6-4EB6-9B57-AEBF1FFE151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/>
            <a:t>August 2007</a:t>
          </a:r>
          <a:endParaRPr lang="en-US" sz="2000" dirty="0"/>
        </a:p>
      </dgm:t>
    </dgm:pt>
    <dgm:pt modelId="{FB08CAAE-0BEC-47B4-994A-A10EC8F66696}" type="parTrans" cxnId="{DDB5EDA4-DE30-46E1-AAA1-BB4D7C9ED4DE}">
      <dgm:prSet/>
      <dgm:spPr/>
      <dgm:t>
        <a:bodyPr/>
        <a:lstStyle/>
        <a:p>
          <a:endParaRPr lang="en-US"/>
        </a:p>
      </dgm:t>
    </dgm:pt>
    <dgm:pt modelId="{FDAEFEF1-67D3-4A9A-AD6C-362F53ED1B78}" type="sibTrans" cxnId="{DDB5EDA4-DE30-46E1-AAA1-BB4D7C9ED4DE}">
      <dgm:prSet/>
      <dgm:spPr/>
      <dgm:t>
        <a:bodyPr/>
        <a:lstStyle/>
        <a:p>
          <a:endParaRPr lang="en-US"/>
        </a:p>
      </dgm:t>
    </dgm:pt>
    <dgm:pt modelId="{E67D78D7-FB41-4DC3-B122-BAFBF87AB56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/>
            <a:t>Erster Entwurf</a:t>
          </a:r>
          <a:endParaRPr lang="en-US" sz="1400" dirty="0"/>
        </a:p>
      </dgm:t>
    </dgm:pt>
    <dgm:pt modelId="{FA9303C6-EB3F-4E3A-BB07-D99A2516B7B9}" type="parTrans" cxnId="{25549212-0489-435A-B515-D494EF35FAF7}">
      <dgm:prSet/>
      <dgm:spPr/>
      <dgm:t>
        <a:bodyPr/>
        <a:lstStyle/>
        <a:p>
          <a:endParaRPr lang="en-US"/>
        </a:p>
      </dgm:t>
    </dgm:pt>
    <dgm:pt modelId="{3FAA5688-FD7E-40E3-B1C9-A1327D34250B}" type="sibTrans" cxnId="{25549212-0489-435A-B515-D494EF35FAF7}">
      <dgm:prSet/>
      <dgm:spPr/>
      <dgm:t>
        <a:bodyPr/>
        <a:lstStyle/>
        <a:p>
          <a:endParaRPr lang="en-US"/>
        </a:p>
      </dgm:t>
    </dgm:pt>
    <dgm:pt modelId="{E85C27E5-31F4-421B-8C43-D8728044324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Ende 2007</a:t>
          </a:r>
          <a:endParaRPr lang="en-US" sz="2000" b="1" dirty="0"/>
        </a:p>
      </dgm:t>
    </dgm:pt>
    <dgm:pt modelId="{8FC39F06-CC30-445B-9482-C0516E8EA3AA}" type="parTrans" cxnId="{7FE49199-D3CB-4581-B372-945F26129C6C}">
      <dgm:prSet/>
      <dgm:spPr/>
      <dgm:t>
        <a:bodyPr/>
        <a:lstStyle/>
        <a:p>
          <a:endParaRPr lang="en-US"/>
        </a:p>
      </dgm:t>
    </dgm:pt>
    <dgm:pt modelId="{191D20FF-B882-486B-9153-8A0E3907692E}" type="sibTrans" cxnId="{7FE49199-D3CB-4581-B372-945F26129C6C}">
      <dgm:prSet/>
      <dgm:spPr/>
      <dgm:t>
        <a:bodyPr/>
        <a:lstStyle/>
        <a:p>
          <a:endParaRPr lang="en-US"/>
        </a:p>
      </dgm:t>
    </dgm:pt>
    <dgm:pt modelId="{F496DE44-3353-4C0E-9478-B640731B461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Finale </a:t>
          </a:r>
          <a:r>
            <a:rPr lang="de-AT" sz="1400" b="1" dirty="0" err="1"/>
            <a:t>OAuth</a:t>
          </a:r>
          <a:r>
            <a:rPr lang="de-AT" sz="1400" b="1" dirty="0"/>
            <a:t> Core  1.0 </a:t>
          </a:r>
          <a:r>
            <a:rPr lang="de-AT" sz="1400" b="1" dirty="0" err="1"/>
            <a:t>spec</a:t>
          </a:r>
          <a:endParaRPr lang="en-US" sz="1400" b="1" dirty="0"/>
        </a:p>
      </dgm:t>
    </dgm:pt>
    <dgm:pt modelId="{F50989FC-E599-4FA2-94A8-B06DC21CD6D8}" type="parTrans" cxnId="{FC75BD06-6E4E-4B3C-B8C5-DA55BDE2A3B2}">
      <dgm:prSet/>
      <dgm:spPr/>
      <dgm:t>
        <a:bodyPr/>
        <a:lstStyle/>
        <a:p>
          <a:endParaRPr lang="en-US"/>
        </a:p>
      </dgm:t>
    </dgm:pt>
    <dgm:pt modelId="{C624C880-4CF5-465E-8848-B6BA4F1C8F80}" type="sibTrans" cxnId="{FC75BD06-6E4E-4B3C-B8C5-DA55BDE2A3B2}">
      <dgm:prSet/>
      <dgm:spPr/>
      <dgm:t>
        <a:bodyPr/>
        <a:lstStyle/>
        <a:p>
          <a:endParaRPr lang="en-US"/>
        </a:p>
      </dgm:t>
    </dgm:pt>
    <dgm:pt modelId="{512B0042-C276-43B5-AEAD-D34BE4ABAC8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algn="l">
            <a:buNone/>
          </a:pPr>
          <a:r>
            <a:rPr lang="de-AT" sz="2000"/>
            <a:t>2007 – 2009</a:t>
          </a:r>
          <a:endParaRPr lang="en-US" sz="2000" dirty="0"/>
        </a:p>
      </dgm:t>
    </dgm:pt>
    <dgm:pt modelId="{55F815E3-191F-4CC6-974F-86401BA3E145}" type="parTrans" cxnId="{9198F731-584D-465C-8487-1733361368E4}">
      <dgm:prSet/>
      <dgm:spPr/>
      <dgm:t>
        <a:bodyPr/>
        <a:lstStyle/>
        <a:p>
          <a:endParaRPr lang="en-US"/>
        </a:p>
      </dgm:t>
    </dgm:pt>
    <dgm:pt modelId="{AD8FF87B-BCEE-4306-8E53-CA4AD57DA3AB}" type="sibTrans" cxnId="{9198F731-584D-465C-8487-1733361368E4}">
      <dgm:prSet/>
      <dgm:spPr/>
      <dgm:t>
        <a:bodyPr/>
        <a:lstStyle/>
        <a:p>
          <a:endParaRPr lang="en-US"/>
        </a:p>
      </dgm:t>
    </dgm:pt>
    <dgm:pt modelId="{7AA6EA55-6475-4114-BDDB-B020AE3F922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Entscheidung die arbeiten auf die Version 1.1 einzustellen um sich auf die Version 2.0 zu konzentrieren</a:t>
          </a:r>
          <a:endParaRPr lang="en-US" sz="1400" b="1" dirty="0"/>
        </a:p>
      </dgm:t>
    </dgm:pt>
    <dgm:pt modelId="{F222544F-876D-4B77-BFDF-C2E404140044}" type="parTrans" cxnId="{C76E4784-9315-4D16-8A1B-73D44A6D3650}">
      <dgm:prSet/>
      <dgm:spPr/>
      <dgm:t>
        <a:bodyPr/>
        <a:lstStyle/>
        <a:p>
          <a:endParaRPr lang="en-US"/>
        </a:p>
      </dgm:t>
    </dgm:pt>
    <dgm:pt modelId="{A3B00575-06D2-4EDD-9A35-6F117A812393}" type="sibTrans" cxnId="{C76E4784-9315-4D16-8A1B-73D44A6D3650}">
      <dgm:prSet/>
      <dgm:spPr/>
      <dgm:t>
        <a:bodyPr/>
        <a:lstStyle/>
        <a:p>
          <a:endParaRPr lang="en-US"/>
        </a:p>
      </dgm:t>
    </dgm:pt>
    <dgm:pt modelId="{1F56DB73-0EB5-4D08-96CF-C5EA3528BC7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November 2009</a:t>
          </a:r>
          <a:endParaRPr lang="en-US" sz="2000" b="1" dirty="0"/>
        </a:p>
      </dgm:t>
    </dgm:pt>
    <dgm:pt modelId="{C1D7DA29-E4A7-4B0A-91A3-1D413C3C9214}" type="parTrans" cxnId="{D984B5DA-8ADA-42A8-831C-0DD7BCDC3EDF}">
      <dgm:prSet/>
      <dgm:spPr/>
      <dgm:t>
        <a:bodyPr/>
        <a:lstStyle/>
        <a:p>
          <a:endParaRPr lang="en-US"/>
        </a:p>
      </dgm:t>
    </dgm:pt>
    <dgm:pt modelId="{31ABCE90-485D-43E6-875E-21D0D729B0A8}" type="sibTrans" cxnId="{D984B5DA-8ADA-42A8-831C-0DD7BCDC3EDF}">
      <dgm:prSet/>
      <dgm:spPr/>
      <dgm:t>
        <a:bodyPr/>
        <a:lstStyle/>
        <a:p>
          <a:endParaRPr lang="en-US"/>
        </a:p>
      </dgm:t>
    </dgm:pt>
    <dgm:pt modelId="{251A1435-31A5-4423-B935-C9EF8CAE60B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/>
            <a:t>July 2010</a:t>
          </a:r>
          <a:endParaRPr lang="en-US" sz="2000" dirty="0"/>
        </a:p>
      </dgm:t>
    </dgm:pt>
    <dgm:pt modelId="{FC726725-A2AA-4312-BB3B-E81633F86EE1}" type="parTrans" cxnId="{E3AA6E92-26F8-4B79-A24F-049B79D003E0}">
      <dgm:prSet/>
      <dgm:spPr/>
      <dgm:t>
        <a:bodyPr/>
        <a:lstStyle/>
        <a:p>
          <a:endParaRPr lang="en-US"/>
        </a:p>
      </dgm:t>
    </dgm:pt>
    <dgm:pt modelId="{6A3827EA-0A4A-46A9-BDBE-D106D715ECA2}" type="sibTrans" cxnId="{E3AA6E92-26F8-4B79-A24F-049B79D003E0}">
      <dgm:prSet/>
      <dgm:spPr/>
      <dgm:t>
        <a:bodyPr/>
        <a:lstStyle/>
        <a:p>
          <a:endParaRPr lang="en-US"/>
        </a:p>
      </dgm:t>
    </dgm:pt>
    <dgm:pt modelId="{6F08482B-3EDB-4336-9DE9-8E3CE8085A1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/>
            <a:t>Draft 10</a:t>
          </a:r>
          <a:endParaRPr lang="en-US" sz="1400" dirty="0"/>
        </a:p>
      </dgm:t>
    </dgm:pt>
    <dgm:pt modelId="{9A1F2D7D-8CFD-4F5B-9342-ADF18658923E}" type="parTrans" cxnId="{E12866D6-7288-4A7D-BAE3-93CBE1746360}">
      <dgm:prSet/>
      <dgm:spPr/>
      <dgm:t>
        <a:bodyPr/>
        <a:lstStyle/>
        <a:p>
          <a:endParaRPr lang="en-US"/>
        </a:p>
      </dgm:t>
    </dgm:pt>
    <dgm:pt modelId="{F20185E2-FBB8-4625-92E4-C669356179AE}" type="sibTrans" cxnId="{E12866D6-7288-4A7D-BAE3-93CBE1746360}">
      <dgm:prSet/>
      <dgm:spPr/>
      <dgm:t>
        <a:bodyPr/>
        <a:lstStyle/>
        <a:p>
          <a:endParaRPr lang="en-US"/>
        </a:p>
      </dgm:t>
    </dgm:pt>
    <dgm:pt modelId="{7CD3988C-686A-4208-9BF0-6F9025A8463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 b="1"/>
            <a:t>Oktober 2012</a:t>
          </a:r>
          <a:endParaRPr lang="en-US" sz="2000" b="1" dirty="0"/>
        </a:p>
      </dgm:t>
    </dgm:pt>
    <dgm:pt modelId="{619A1092-70CC-443A-B8B9-BD47BFB97AC7}" type="parTrans" cxnId="{A3EF90EE-1233-4BD1-8488-24E2F6EBAF6D}">
      <dgm:prSet/>
      <dgm:spPr/>
      <dgm:t>
        <a:bodyPr/>
        <a:lstStyle/>
        <a:p>
          <a:endParaRPr lang="en-US"/>
        </a:p>
      </dgm:t>
    </dgm:pt>
    <dgm:pt modelId="{331D0A34-39BE-43F9-BB19-40C55AFC5FFB}" type="sibTrans" cxnId="{A3EF90EE-1233-4BD1-8488-24E2F6EBAF6D}">
      <dgm:prSet/>
      <dgm:spPr/>
      <dgm:t>
        <a:bodyPr/>
        <a:lstStyle/>
        <a:p>
          <a:endParaRPr lang="en-US"/>
        </a:p>
      </dgm:t>
    </dgm:pt>
    <dgm:pt modelId="{29D568A9-A3CB-4F55-B68B-E2F5DBC8FA8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 b="1"/>
            <a:t>Final spec</a:t>
          </a:r>
          <a:endParaRPr lang="en-US" sz="1400" b="1" dirty="0"/>
        </a:p>
      </dgm:t>
    </dgm:pt>
    <dgm:pt modelId="{B1FBE946-8F69-433A-841A-BEB5454DA153}" type="parTrans" cxnId="{C1BC5C59-A1BC-470A-962E-F0E9040346A3}">
      <dgm:prSet/>
      <dgm:spPr/>
      <dgm:t>
        <a:bodyPr/>
        <a:lstStyle/>
        <a:p>
          <a:endParaRPr lang="en-US"/>
        </a:p>
      </dgm:t>
    </dgm:pt>
    <dgm:pt modelId="{75BC69B8-81F0-48C9-BF9B-768780599D77}" type="sibTrans" cxnId="{C1BC5C59-A1BC-470A-962E-F0E9040346A3}">
      <dgm:prSet/>
      <dgm:spPr/>
      <dgm:t>
        <a:bodyPr/>
        <a:lstStyle/>
        <a:p>
          <a:endParaRPr lang="en-US"/>
        </a:p>
      </dgm:t>
    </dgm:pt>
    <dgm:pt modelId="{97C5EE35-D283-4063-AEB3-AC9A2FAA3AC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 algn="l">
            <a:buNone/>
          </a:pPr>
          <a:r>
            <a:rPr lang="de-AT" sz="1400"/>
            <a:t>Revision 1.1 in Entwicklung</a:t>
          </a:r>
          <a:endParaRPr lang="en-US" sz="1400" dirty="0"/>
        </a:p>
      </dgm:t>
    </dgm:pt>
    <dgm:pt modelId="{A08C06F9-3903-40E0-B2B7-C3110CF7FF93}" type="sibTrans" cxnId="{3A300623-659E-4642-B6BF-F010F5EB95DB}">
      <dgm:prSet/>
      <dgm:spPr/>
      <dgm:t>
        <a:bodyPr/>
        <a:lstStyle/>
        <a:p>
          <a:endParaRPr lang="en-US"/>
        </a:p>
      </dgm:t>
    </dgm:pt>
    <dgm:pt modelId="{D641B8FD-5355-49DE-B5C6-F84DA6F69180}" type="parTrans" cxnId="{3A300623-659E-4642-B6BF-F010F5EB95DB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8">
        <dgm:presLayoutVars>
          <dgm:bulletEnabled val="1"/>
        </dgm:presLayoutVars>
      </dgm:prSet>
      <dgm:spPr/>
    </dgm:pt>
    <dgm:pt modelId="{4555BB86-09B4-4004-9E37-3B80084CD7BC}" type="pres">
      <dgm:prSet presAssocID="{E98223CD-CBB9-4E49-87DF-FEDC957477D7}" presName="sibTrans" presStyleCnt="0"/>
      <dgm:spPr/>
    </dgm:pt>
    <dgm:pt modelId="{1ABABA1D-94C0-4E80-94F9-A64ECAD35E65}" type="pres">
      <dgm:prSet presAssocID="{21175A44-72F1-427E-817F-F54B6DADC0A4}" presName="textNode" presStyleLbl="node1" presStyleIdx="1" presStyleCnt="8">
        <dgm:presLayoutVars>
          <dgm:bulletEnabled val="1"/>
        </dgm:presLayoutVars>
      </dgm:prSet>
      <dgm:spPr/>
    </dgm:pt>
    <dgm:pt modelId="{E3DC028F-036A-4378-9FBA-1E7490AA084E}" type="pres">
      <dgm:prSet presAssocID="{D1A3C03F-DB58-49E8-9DEA-2659B030BA99}" presName="sibTrans" presStyleCnt="0"/>
      <dgm:spPr/>
    </dgm:pt>
    <dgm:pt modelId="{2BD1CE01-B3DF-428E-801E-5AB0E3B457BC}" type="pres">
      <dgm:prSet presAssocID="{2011EBBB-A8B6-4EB6-9B57-AEBF1FFE1515}" presName="textNode" presStyleLbl="node1" presStyleIdx="2" presStyleCnt="8" custLinFactNeighborY="-648">
        <dgm:presLayoutVars>
          <dgm:bulletEnabled val="1"/>
        </dgm:presLayoutVars>
      </dgm:prSet>
      <dgm:spPr/>
    </dgm:pt>
    <dgm:pt modelId="{A037C96C-0281-43EE-B7F7-7288624ACF4E}" type="pres">
      <dgm:prSet presAssocID="{FDAEFEF1-67D3-4A9A-AD6C-362F53ED1B78}" presName="sibTrans" presStyleCnt="0"/>
      <dgm:spPr/>
    </dgm:pt>
    <dgm:pt modelId="{3981E63F-818C-4354-A8D1-34C2350FD213}" type="pres">
      <dgm:prSet presAssocID="{E85C27E5-31F4-421B-8C43-D8728044324D}" presName="textNode" presStyleLbl="node1" presStyleIdx="3" presStyleCnt="8" custScaleX="135677">
        <dgm:presLayoutVars>
          <dgm:bulletEnabled val="1"/>
        </dgm:presLayoutVars>
      </dgm:prSet>
      <dgm:spPr/>
    </dgm:pt>
    <dgm:pt modelId="{71A5AA4E-9897-4312-A9ED-4649742BAD83}" type="pres">
      <dgm:prSet presAssocID="{191D20FF-B882-486B-9153-8A0E3907692E}" presName="sibTrans" presStyleCnt="0"/>
      <dgm:spPr/>
    </dgm:pt>
    <dgm:pt modelId="{8A076A40-569B-4522-8A32-9C5FEC39EF09}" type="pres">
      <dgm:prSet presAssocID="{512B0042-C276-43B5-AEAD-D34BE4ABAC81}" presName="textNode" presStyleLbl="node1" presStyleIdx="4" presStyleCnt="8">
        <dgm:presLayoutVars>
          <dgm:bulletEnabled val="1"/>
        </dgm:presLayoutVars>
      </dgm:prSet>
      <dgm:spPr/>
    </dgm:pt>
    <dgm:pt modelId="{426E0D10-9698-4B1E-BFBC-59D17D994A0A}" type="pres">
      <dgm:prSet presAssocID="{AD8FF87B-BCEE-4306-8E53-CA4AD57DA3AB}" presName="sibTrans" presStyleCnt="0"/>
      <dgm:spPr/>
    </dgm:pt>
    <dgm:pt modelId="{FB7D8470-4FFD-4C42-8888-A64AC63C3253}" type="pres">
      <dgm:prSet presAssocID="{1F56DB73-0EB5-4D08-96CF-C5EA3528BC7F}" presName="textNode" presStyleLbl="node1" presStyleIdx="5" presStyleCnt="8" custScaleX="134883">
        <dgm:presLayoutVars>
          <dgm:bulletEnabled val="1"/>
        </dgm:presLayoutVars>
      </dgm:prSet>
      <dgm:spPr/>
    </dgm:pt>
    <dgm:pt modelId="{B4963882-AFDB-414A-96AC-A4F70F85B660}" type="pres">
      <dgm:prSet presAssocID="{31ABCE90-485D-43E6-875E-21D0D729B0A8}" presName="sibTrans" presStyleCnt="0"/>
      <dgm:spPr/>
    </dgm:pt>
    <dgm:pt modelId="{0FC23831-EAAB-4BC6-8D4D-5572CF630231}" type="pres">
      <dgm:prSet presAssocID="{251A1435-31A5-4423-B935-C9EF8CAE60B0}" presName="textNode" presStyleLbl="node1" presStyleIdx="6" presStyleCnt="8">
        <dgm:presLayoutVars>
          <dgm:bulletEnabled val="1"/>
        </dgm:presLayoutVars>
      </dgm:prSet>
      <dgm:spPr/>
    </dgm:pt>
    <dgm:pt modelId="{24BCA266-CE8B-4924-8612-33B9E046C4FA}" type="pres">
      <dgm:prSet presAssocID="{6A3827EA-0A4A-46A9-BDBE-D106D715ECA2}" presName="sibTrans" presStyleCnt="0"/>
      <dgm:spPr/>
    </dgm:pt>
    <dgm:pt modelId="{F8264DAE-394B-4D5A-AD1C-72691CC59683}" type="pres">
      <dgm:prSet presAssocID="{7CD3988C-686A-4208-9BF0-6F9025A84638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B554CA02-E094-421B-8957-4C490DCD8552}" type="presOf" srcId="{7CD3988C-686A-4208-9BF0-6F9025A84638}" destId="{F8264DAE-394B-4D5A-AD1C-72691CC59683}" srcOrd="0" destOrd="0" presId="urn:microsoft.com/office/officeart/2005/8/layout/hProcess9"/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FC75BD06-6E4E-4B3C-B8C5-DA55BDE2A3B2}" srcId="{E85C27E5-31F4-421B-8C43-D8728044324D}" destId="{F496DE44-3353-4C0E-9478-B640731B4617}" srcOrd="0" destOrd="0" parTransId="{F50989FC-E599-4FA2-94A8-B06DC21CD6D8}" sibTransId="{C624C880-4CF5-465E-8848-B6BA4F1C8F80}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25549212-0489-435A-B515-D494EF35FAF7}" srcId="{2011EBBB-A8B6-4EB6-9B57-AEBF1FFE1515}" destId="{E67D78D7-FB41-4DC3-B122-BAFBF87AB564}" srcOrd="0" destOrd="0" parTransId="{FA9303C6-EB3F-4E3A-BB07-D99A2516B7B9}" sibTransId="{3FAA5688-FD7E-40E3-B1C9-A1327D34250B}"/>
    <dgm:cxn modelId="{2D5B3B15-CFD4-4063-BC8B-3EFA0CEA28AA}" type="presOf" srcId="{251A1435-31A5-4423-B935-C9EF8CAE60B0}" destId="{0FC23831-EAAB-4BC6-8D4D-5572CF630231}" srcOrd="0" destOrd="0" presId="urn:microsoft.com/office/officeart/2005/8/layout/hProcess9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3A300623-659E-4642-B6BF-F010F5EB95DB}" srcId="{512B0042-C276-43B5-AEAD-D34BE4ABAC81}" destId="{97C5EE35-D283-4063-AEB3-AC9A2FAA3ACB}" srcOrd="0" destOrd="0" parTransId="{D641B8FD-5355-49DE-B5C6-F84DA6F69180}" sibTransId="{A08C06F9-3903-40E0-B2B7-C3110CF7FF93}"/>
    <dgm:cxn modelId="{9198F731-584D-465C-8487-1733361368E4}" srcId="{AC7295A4-4A74-467B-91F7-C26141C0B8CF}" destId="{512B0042-C276-43B5-AEAD-D34BE4ABAC81}" srcOrd="4" destOrd="0" parTransId="{55F815E3-191F-4CC6-974F-86401BA3E145}" sibTransId="{AD8FF87B-BCEE-4306-8E53-CA4AD57DA3AB}"/>
    <dgm:cxn modelId="{75D25540-3511-450A-8B6C-83A6F856D68C}" srcId="{21175A44-72F1-427E-817F-F54B6DADC0A4}" destId="{DF9BEDFB-8241-46C7-BDF9-A612B650453C}" srcOrd="0" destOrd="0" parTransId="{E49677B4-311D-4993-A63B-4DD441DFB623}" sibTransId="{D13CFC0A-3056-4F02-A0E8-20382C08A565}"/>
    <dgm:cxn modelId="{2F7D0744-CA3F-47AC-A95F-7D9A4EB38D36}" type="presOf" srcId="{21175A44-72F1-427E-817F-F54B6DADC0A4}" destId="{1ABABA1D-94C0-4E80-94F9-A64ECAD35E65}" srcOrd="0" destOrd="0" presId="urn:microsoft.com/office/officeart/2005/8/layout/hProcess9"/>
    <dgm:cxn modelId="{1A5FB954-EE3B-4800-A818-753A7A54D49F}" type="presOf" srcId="{512B0042-C276-43B5-AEAD-D34BE4ABAC81}" destId="{8A076A40-569B-4522-8A32-9C5FEC39EF09}" srcOrd="0" destOrd="0" presId="urn:microsoft.com/office/officeart/2005/8/layout/hProcess9"/>
    <dgm:cxn modelId="{0831D755-B133-4C54-9931-63E3CDFC88CD}" type="presOf" srcId="{2011EBBB-A8B6-4EB6-9B57-AEBF1FFE1515}" destId="{2BD1CE01-B3DF-428E-801E-5AB0E3B457BC}" srcOrd="0" destOrd="0" presId="urn:microsoft.com/office/officeart/2005/8/layout/hProcess9"/>
    <dgm:cxn modelId="{A570AC56-44C4-4B57-A76D-B905EDFFD160}" type="presOf" srcId="{7AA6EA55-6475-4114-BDDB-B020AE3F922E}" destId="{FB7D8470-4FFD-4C42-8888-A64AC63C3253}" srcOrd="0" destOrd="1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C1BC5C59-A1BC-470A-962E-F0E9040346A3}" srcId="{7CD3988C-686A-4208-9BF0-6F9025A84638}" destId="{29D568A9-A3CB-4F55-B68B-E2F5DBC8FA8A}" srcOrd="0" destOrd="0" parTransId="{B1FBE946-8F69-433A-841A-BEB5454DA153}" sibTransId="{75BC69B8-81F0-48C9-BF9B-768780599D77}"/>
    <dgm:cxn modelId="{C76E4784-9315-4D16-8A1B-73D44A6D3650}" srcId="{1F56DB73-0EB5-4D08-96CF-C5EA3528BC7F}" destId="{7AA6EA55-6475-4114-BDDB-B020AE3F922E}" srcOrd="0" destOrd="0" parTransId="{F222544F-876D-4B77-BFDF-C2E404140044}" sibTransId="{A3B00575-06D2-4EDD-9A35-6F117A812393}"/>
    <dgm:cxn modelId="{71B6EF85-9352-444E-B54B-4967DAA47657}" type="presOf" srcId="{F496DE44-3353-4C0E-9478-B640731B4617}" destId="{3981E63F-818C-4354-A8D1-34C2350FD213}" srcOrd="0" destOrd="1" presId="urn:microsoft.com/office/officeart/2005/8/layout/hProcess9"/>
    <dgm:cxn modelId="{21E5B18E-8C19-4DD3-8C32-60D3EA22B6B8}" type="presOf" srcId="{E85C27E5-31F4-421B-8C43-D8728044324D}" destId="{3981E63F-818C-4354-A8D1-34C2350FD213}" srcOrd="0" destOrd="0" presId="urn:microsoft.com/office/officeart/2005/8/layout/hProcess9"/>
    <dgm:cxn modelId="{E3AA6E92-26F8-4B79-A24F-049B79D003E0}" srcId="{AC7295A4-4A74-467B-91F7-C26141C0B8CF}" destId="{251A1435-31A5-4423-B935-C9EF8CAE60B0}" srcOrd="6" destOrd="0" parTransId="{FC726725-A2AA-4312-BB3B-E81633F86EE1}" sibTransId="{6A3827EA-0A4A-46A9-BDBE-D106D715ECA2}"/>
    <dgm:cxn modelId="{7FE49199-D3CB-4581-B372-945F26129C6C}" srcId="{AC7295A4-4A74-467B-91F7-C26141C0B8CF}" destId="{E85C27E5-31F4-421B-8C43-D8728044324D}" srcOrd="3" destOrd="0" parTransId="{8FC39F06-CC30-445B-9482-C0516E8EA3AA}" sibTransId="{191D20FF-B882-486B-9153-8A0E3907692E}"/>
    <dgm:cxn modelId="{109FCB9D-777D-4D96-8160-3B746559A14C}" type="presOf" srcId="{E67D78D7-FB41-4DC3-B122-BAFBF87AB564}" destId="{2BD1CE01-B3DF-428E-801E-5AB0E3B457BC}" srcOrd="0" destOrd="1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DDB5EDA4-DE30-46E1-AAA1-BB4D7C9ED4DE}" srcId="{AC7295A4-4A74-467B-91F7-C26141C0B8CF}" destId="{2011EBBB-A8B6-4EB6-9B57-AEBF1FFE1515}" srcOrd="2" destOrd="0" parTransId="{FB08CAAE-0BEC-47B4-994A-A10EC8F66696}" sibTransId="{FDAEFEF1-67D3-4A9A-AD6C-362F53ED1B78}"/>
    <dgm:cxn modelId="{C4BDA2AA-823C-4644-BD03-80B87E70A1A5}" srcId="{AC7295A4-4A74-467B-91F7-C26141C0B8CF}" destId="{21175A44-72F1-427E-817F-F54B6DADC0A4}" srcOrd="1" destOrd="0" parTransId="{562D538A-BFA8-4497-9AC3-2459C4E8C013}" sibTransId="{D1A3C03F-DB58-49E8-9DEA-2659B030BA99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D3F544B7-6593-46D6-BC2D-3ED304B3A378}" type="presOf" srcId="{6F08482B-3EDB-4336-9DE9-8E3CE8085A19}" destId="{0FC23831-EAAB-4BC6-8D4D-5572CF630231}" srcOrd="0" destOrd="1" presId="urn:microsoft.com/office/officeart/2005/8/layout/hProcess9"/>
    <dgm:cxn modelId="{EF9EA4BB-CF80-4506-A7CA-636CD6134683}" type="presOf" srcId="{29D568A9-A3CB-4F55-B68B-E2F5DBC8FA8A}" destId="{F8264DAE-394B-4D5A-AD1C-72691CC59683}" srcOrd="0" destOrd="1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E12866D6-7288-4A7D-BAE3-93CBE1746360}" srcId="{251A1435-31A5-4423-B935-C9EF8CAE60B0}" destId="{6F08482B-3EDB-4336-9DE9-8E3CE8085A19}" srcOrd="0" destOrd="0" parTransId="{9A1F2D7D-8CFD-4F5B-9342-ADF18658923E}" sibTransId="{F20185E2-FBB8-4625-92E4-C669356179AE}"/>
    <dgm:cxn modelId="{94C656D9-0AAF-4D18-8508-B84B109D1C9C}" type="presOf" srcId="{DF9BEDFB-8241-46C7-BDF9-A612B650453C}" destId="{1ABABA1D-94C0-4E80-94F9-A64ECAD35E65}" srcOrd="0" destOrd="1" presId="urn:microsoft.com/office/officeart/2005/8/layout/hProcess9"/>
    <dgm:cxn modelId="{D984B5DA-8ADA-42A8-831C-0DD7BCDC3EDF}" srcId="{AC7295A4-4A74-467B-91F7-C26141C0B8CF}" destId="{1F56DB73-0EB5-4D08-96CF-C5EA3528BC7F}" srcOrd="5" destOrd="0" parTransId="{C1D7DA29-E4A7-4B0A-91A3-1D413C3C9214}" sibTransId="{31ABCE90-485D-43E6-875E-21D0D729B0A8}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E66C8CE6-4E14-4BAB-87E3-F00B40CCD40E}" type="presOf" srcId="{1F56DB73-0EB5-4D08-96CF-C5EA3528BC7F}" destId="{FB7D8470-4FFD-4C42-8888-A64AC63C3253}" srcOrd="0" destOrd="0" presId="urn:microsoft.com/office/officeart/2005/8/layout/hProcess9"/>
    <dgm:cxn modelId="{A3EF90EE-1233-4BD1-8488-24E2F6EBAF6D}" srcId="{AC7295A4-4A74-467B-91F7-C26141C0B8CF}" destId="{7CD3988C-686A-4208-9BF0-6F9025A84638}" srcOrd="7" destOrd="0" parTransId="{619A1092-70CC-443A-B8B9-BD47BFB97AC7}" sibTransId="{331D0A34-39BE-43F9-BB19-40C55AFC5FFB}"/>
    <dgm:cxn modelId="{496AB0F6-3F17-42FF-A5A8-073548CC9DA3}" type="presOf" srcId="{97C5EE35-D283-4063-AEB3-AC9A2FAA3ACB}" destId="{8A076A40-569B-4522-8A32-9C5FEC39EF09}" srcOrd="0" destOrd="1" presId="urn:microsoft.com/office/officeart/2005/8/layout/hProcess9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  <dgm:cxn modelId="{42427C7B-431D-486C-821D-B39C0F92D80D}" type="presParOf" srcId="{CF2F9E8B-76A3-4A95-9BD9-70EB9964F408}" destId="{4555BB86-09B4-4004-9E37-3B80084CD7BC}" srcOrd="1" destOrd="0" presId="urn:microsoft.com/office/officeart/2005/8/layout/hProcess9"/>
    <dgm:cxn modelId="{6C310DE7-570C-45C1-90F7-EBDCA2AC3C5D}" type="presParOf" srcId="{CF2F9E8B-76A3-4A95-9BD9-70EB9964F408}" destId="{1ABABA1D-94C0-4E80-94F9-A64ECAD35E65}" srcOrd="2" destOrd="0" presId="urn:microsoft.com/office/officeart/2005/8/layout/hProcess9"/>
    <dgm:cxn modelId="{D9A767A3-35B4-416E-81CA-14AFA5BB5239}" type="presParOf" srcId="{CF2F9E8B-76A3-4A95-9BD9-70EB9964F408}" destId="{E3DC028F-036A-4378-9FBA-1E7490AA084E}" srcOrd="3" destOrd="0" presId="urn:microsoft.com/office/officeart/2005/8/layout/hProcess9"/>
    <dgm:cxn modelId="{FF20B486-D466-43DB-A8CD-7C7305FCA70A}" type="presParOf" srcId="{CF2F9E8B-76A3-4A95-9BD9-70EB9964F408}" destId="{2BD1CE01-B3DF-428E-801E-5AB0E3B457BC}" srcOrd="4" destOrd="0" presId="urn:microsoft.com/office/officeart/2005/8/layout/hProcess9"/>
    <dgm:cxn modelId="{C373E0A7-2115-4307-B34F-EBB9693FA138}" type="presParOf" srcId="{CF2F9E8B-76A3-4A95-9BD9-70EB9964F408}" destId="{A037C96C-0281-43EE-B7F7-7288624ACF4E}" srcOrd="5" destOrd="0" presId="urn:microsoft.com/office/officeart/2005/8/layout/hProcess9"/>
    <dgm:cxn modelId="{4CEF45FA-FE6E-4310-A176-2D9F276CAD41}" type="presParOf" srcId="{CF2F9E8B-76A3-4A95-9BD9-70EB9964F408}" destId="{3981E63F-818C-4354-A8D1-34C2350FD213}" srcOrd="6" destOrd="0" presId="urn:microsoft.com/office/officeart/2005/8/layout/hProcess9"/>
    <dgm:cxn modelId="{ED3E901A-90EE-4344-A4D3-491CF8D89413}" type="presParOf" srcId="{CF2F9E8B-76A3-4A95-9BD9-70EB9964F408}" destId="{71A5AA4E-9897-4312-A9ED-4649742BAD83}" srcOrd="7" destOrd="0" presId="urn:microsoft.com/office/officeart/2005/8/layout/hProcess9"/>
    <dgm:cxn modelId="{ACB45521-6C4E-4690-A168-1DE0D5FB3BCD}" type="presParOf" srcId="{CF2F9E8B-76A3-4A95-9BD9-70EB9964F408}" destId="{8A076A40-569B-4522-8A32-9C5FEC39EF09}" srcOrd="8" destOrd="0" presId="urn:microsoft.com/office/officeart/2005/8/layout/hProcess9"/>
    <dgm:cxn modelId="{7EA8B2CD-0AFB-4A5B-A104-4A1FD9678375}" type="presParOf" srcId="{CF2F9E8B-76A3-4A95-9BD9-70EB9964F408}" destId="{426E0D10-9698-4B1E-BFBC-59D17D994A0A}" srcOrd="9" destOrd="0" presId="urn:microsoft.com/office/officeart/2005/8/layout/hProcess9"/>
    <dgm:cxn modelId="{3D1CCF6C-CE25-4C1A-958F-23D14504A698}" type="presParOf" srcId="{CF2F9E8B-76A3-4A95-9BD9-70EB9964F408}" destId="{FB7D8470-4FFD-4C42-8888-A64AC63C3253}" srcOrd="10" destOrd="0" presId="urn:microsoft.com/office/officeart/2005/8/layout/hProcess9"/>
    <dgm:cxn modelId="{2627C6D6-BCE5-466F-97A2-195F75EADC45}" type="presParOf" srcId="{CF2F9E8B-76A3-4A95-9BD9-70EB9964F408}" destId="{B4963882-AFDB-414A-96AC-A4F70F85B660}" srcOrd="11" destOrd="0" presId="urn:microsoft.com/office/officeart/2005/8/layout/hProcess9"/>
    <dgm:cxn modelId="{6A4278A3-6222-409E-93BD-043AAC7568E6}" type="presParOf" srcId="{CF2F9E8B-76A3-4A95-9BD9-70EB9964F408}" destId="{0FC23831-EAAB-4BC6-8D4D-5572CF630231}" srcOrd="12" destOrd="0" presId="urn:microsoft.com/office/officeart/2005/8/layout/hProcess9"/>
    <dgm:cxn modelId="{9DDF8E39-1FEF-441A-B89D-34843BA51D18}" type="presParOf" srcId="{CF2F9E8B-76A3-4A95-9BD9-70EB9964F408}" destId="{24BCA266-CE8B-4924-8612-33B9E046C4FA}" srcOrd="13" destOrd="0" presId="urn:microsoft.com/office/officeart/2005/8/layout/hProcess9"/>
    <dgm:cxn modelId="{09EA2655-53A8-440D-AB48-7CD87627E7CB}" type="presParOf" srcId="{CF2F9E8B-76A3-4A95-9BD9-70EB9964F408}" destId="{F8264DAE-394B-4D5A-AD1C-72691CC59683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205562" y="2335635"/>
          <a:ext cx="360476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Flickr: </a:t>
          </a:r>
          <a:r>
            <a:rPr lang="de-AT" sz="1400" kern="1200" dirty="0" err="1"/>
            <a:t>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Google: </a:t>
          </a:r>
          <a:r>
            <a:rPr lang="de-AT" sz="1400" kern="1200" dirty="0" err="1"/>
            <a:t>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Yahoo:  </a:t>
          </a:r>
          <a:r>
            <a:rPr lang="de-AT" sz="1400" kern="1200" dirty="0" err="1"/>
            <a:t>BBAuth</a:t>
          </a:r>
          <a:endParaRPr lang="en-US" sz="1400" kern="1200" dirty="0"/>
        </a:p>
      </dsp:txBody>
      <dsp:txXfrm>
        <a:off x="4357584" y="2487657"/>
        <a:ext cx="3300723" cy="2810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33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Fickr: 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Goole: 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Yahoo:  BBAuth</a:t>
          </a:r>
          <a:endParaRPr lang="en-US" sz="1400" kern="1200" dirty="0"/>
        </a:p>
      </dsp:txBody>
      <dsp:txXfrm>
        <a:off x="63712" y="2395008"/>
        <a:ext cx="1097511" cy="2995434"/>
      </dsp:txXfrm>
    </dsp:sp>
    <dsp:sp modelId="{1ABABA1D-94C0-4E80-94F9-A64ECAD35E65}">
      <dsp:nvSpPr>
        <dsp:cNvPr id="0" name=""/>
        <dsp:cNvSpPr/>
      </dsp:nvSpPr>
      <dsp:spPr>
        <a:xfrm>
          <a:off x="1423305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Anfang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 err="1"/>
            <a:t>OpenID</a:t>
          </a:r>
          <a:r>
            <a:rPr lang="de-AT" sz="1400" kern="1200" dirty="0"/>
            <a:t> </a:t>
          </a:r>
          <a:r>
            <a:rPr lang="de-AT" sz="1400" kern="1200" dirty="0" err="1"/>
            <a:t>group</a:t>
          </a:r>
          <a:r>
            <a:rPr lang="de-AT" sz="1400" kern="1200" dirty="0"/>
            <a:t> startete </a:t>
          </a:r>
          <a:r>
            <a:rPr lang="de-AT" sz="1400" kern="1200" dirty="0" err="1"/>
            <a:t>proposal</a:t>
          </a:r>
          <a:endParaRPr lang="en-US" sz="1400" kern="1200" dirty="0"/>
        </a:p>
      </dsp:txBody>
      <dsp:txXfrm>
        <a:off x="1482678" y="2395008"/>
        <a:ext cx="1097511" cy="2995434"/>
      </dsp:txXfrm>
    </dsp:sp>
    <dsp:sp modelId="{2BD1CE01-B3DF-428E-801E-5AB0E3B457BC}">
      <dsp:nvSpPr>
        <dsp:cNvPr id="0" name=""/>
        <dsp:cNvSpPr/>
      </dsp:nvSpPr>
      <dsp:spPr>
        <a:xfrm>
          <a:off x="2842272" y="231545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August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/>
            <a:t>Erster Entwurf</a:t>
          </a:r>
          <a:endParaRPr lang="en-US" sz="1400" kern="1200" dirty="0"/>
        </a:p>
      </dsp:txBody>
      <dsp:txXfrm>
        <a:off x="2901645" y="2374828"/>
        <a:ext cx="1097511" cy="2995434"/>
      </dsp:txXfrm>
    </dsp:sp>
    <dsp:sp modelId="{3981E63F-818C-4354-A8D1-34C2350FD213}">
      <dsp:nvSpPr>
        <dsp:cNvPr id="0" name=""/>
        <dsp:cNvSpPr/>
      </dsp:nvSpPr>
      <dsp:spPr>
        <a:xfrm>
          <a:off x="4261239" y="2335635"/>
          <a:ext cx="1650181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Ende 2007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Finale </a:t>
          </a:r>
          <a:r>
            <a:rPr lang="de-AT" sz="1400" b="1" kern="1200" dirty="0" err="1"/>
            <a:t>OAuth</a:t>
          </a:r>
          <a:r>
            <a:rPr lang="de-AT" sz="1400" b="1" kern="1200" dirty="0"/>
            <a:t> Core  1.0 </a:t>
          </a:r>
          <a:r>
            <a:rPr lang="de-AT" sz="1400" b="1" kern="1200" dirty="0" err="1"/>
            <a:t>spec</a:t>
          </a:r>
          <a:endParaRPr lang="en-US" sz="1400" b="1" kern="1200" dirty="0"/>
        </a:p>
      </dsp:txBody>
      <dsp:txXfrm>
        <a:off x="4341794" y="2416190"/>
        <a:ext cx="1489071" cy="2953070"/>
      </dsp:txXfrm>
    </dsp:sp>
    <dsp:sp modelId="{8A076A40-569B-4522-8A32-9C5FEC39EF09}">
      <dsp:nvSpPr>
        <dsp:cNvPr id="0" name=""/>
        <dsp:cNvSpPr/>
      </dsp:nvSpPr>
      <dsp:spPr>
        <a:xfrm>
          <a:off x="611412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2007 – 2009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Revision 1.1 in Entwicklung</a:t>
          </a:r>
          <a:endParaRPr lang="en-US" sz="1400" kern="1200" dirty="0"/>
        </a:p>
      </dsp:txBody>
      <dsp:txXfrm>
        <a:off x="6173502" y="2395008"/>
        <a:ext cx="1097511" cy="2995434"/>
      </dsp:txXfrm>
    </dsp:sp>
    <dsp:sp modelId="{FB7D8470-4FFD-4C42-8888-A64AC63C3253}">
      <dsp:nvSpPr>
        <dsp:cNvPr id="0" name=""/>
        <dsp:cNvSpPr/>
      </dsp:nvSpPr>
      <dsp:spPr>
        <a:xfrm>
          <a:off x="7533096" y="2335635"/>
          <a:ext cx="1640524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November 2009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Entscheidung die arbeiten auf die Version 1.1 einzustellen um sich auf die Version 2.0 zu konzentrieren</a:t>
          </a:r>
          <a:endParaRPr lang="en-US" sz="1400" b="1" kern="1200" dirty="0"/>
        </a:p>
      </dsp:txBody>
      <dsp:txXfrm>
        <a:off x="7613180" y="2415719"/>
        <a:ext cx="1480356" cy="2954012"/>
      </dsp:txXfrm>
    </dsp:sp>
    <dsp:sp modelId="{0FC23831-EAAB-4BC6-8D4D-5572CF630231}">
      <dsp:nvSpPr>
        <dsp:cNvPr id="0" name=""/>
        <dsp:cNvSpPr/>
      </dsp:nvSpPr>
      <dsp:spPr>
        <a:xfrm>
          <a:off x="9376330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July 2010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Draft 10</a:t>
          </a:r>
          <a:endParaRPr lang="en-US" sz="1400" kern="1200" dirty="0"/>
        </a:p>
      </dsp:txBody>
      <dsp:txXfrm>
        <a:off x="9435703" y="2395008"/>
        <a:ext cx="1097511" cy="2995434"/>
      </dsp:txXfrm>
    </dsp:sp>
    <dsp:sp modelId="{F8264DAE-394B-4D5A-AD1C-72691CC59683}">
      <dsp:nvSpPr>
        <dsp:cNvPr id="0" name=""/>
        <dsp:cNvSpPr/>
      </dsp:nvSpPr>
      <dsp:spPr>
        <a:xfrm>
          <a:off x="10795296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/>
            <a:t>Oktober 2012</a:t>
          </a:r>
          <a:endParaRPr lang="en-U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/>
            <a:t>Final spec</a:t>
          </a:r>
          <a:endParaRPr lang="en-US" sz="1400" b="1" kern="1200" dirty="0"/>
        </a:p>
      </dsp:txBody>
      <dsp:txXfrm>
        <a:off x="10854669" y="2395008"/>
        <a:ext cx="1097511" cy="2995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18:33.0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51:34.580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33:35.54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2558.44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2:47.12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1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3:46.52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8:29.161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9:13.46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22:20:29.75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2182 263,'-64'-2,"0"-2,-1-1,-37-9,35 4,3 0,-59-18,47 5,-2 4,-2 1,-12 2,48 6,33 7,0 1,0 0,2 0,-10 0,-203-20,164 15,-42-8,-10-1,19 3,57 7,-2 1,0 1,0 1,-6 1,-383 4,413-2</inkml:trace>
  <inkml:trace contextRef="#ctx0" brushRef="#br0" timeOffset="1">1802 47,'29'7,"-15"-4,3 1,-2 0,-1 0,0 1,0 1,12 5,32 13,142 43,-155-56,-36-10,1 1,-1 0,0 1,1 0,-1 0,-7-3,-2 1,1-1,-1 0,2 1,-2-1,1 0,-1 1,2-1,-2 1,0-1,1 1,-1 0,0-1,2 1,-2-1,0 1,2 0,-2-1,0 1,0 0,0-1,0 1,1 0,-1-1,0 1,-1 0,1 0,0 1,0-1,-2 0,2 0,0 0,-2 0,2 0,-1 0,1-1,-2 1,2 0,-3 1,0 0,0 1,-2-1,2 1,-1-1,0 0,0 0,-3 0,3-1,-2 1,-18 3,1-1,-24 2,24-4,-1 1,-1 1,-3 2,9 0,2 0,-2 1,-1 2,5-2,-3-1,1 0,-14 3,18-6,1 1,-2 0,1 1,1-1,-2 2,3-1,0 1,-1 1,2 0,-1 0,2 0,0 1,-2 1,0-1,3-1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Icon by: http://www.flaticon.com/free-icon/sushi_187463#term=sushi&amp;page=1&amp;position=68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https://openid.net/specs/openid-connect-core-1_0.html#IDToken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1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28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0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https://de.wikipedia.org/wiki/Oauth</a:t>
            </a:r>
            <a:br>
              <a:rPr lang="de-AT" dirty="0"/>
            </a:br>
            <a:r>
              <a:rPr lang="de-AT" dirty="0"/>
              <a:t>https://datatracker.ietf.org/doc/html/rfc6749</a:t>
            </a:r>
          </a:p>
          <a:p>
            <a:r>
              <a:rPr lang="de-AT" dirty="0"/>
              <a:t>https://openid.net/specs/openid-connect-core-1_0.html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7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2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6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98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3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1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https://openid.net/connect/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nielwagn3r" TargetMode="External"/><Relationship Id="rId3" Type="http://schemas.openxmlformats.org/officeDocument/2006/relationships/hyperlink" Target="https://twitter.com/daniel_wagn3r" TargetMode="External"/><Relationship Id="rId7" Type="http://schemas.openxmlformats.org/officeDocument/2006/relationships/hyperlink" Target="https://www.linkedin.com/in/danielwagn3r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openxmlformats.org/officeDocument/2006/relationships/hyperlink" Target="https://www.manner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1.svg"/><Relationship Id="rId7" Type="http://schemas.openxmlformats.org/officeDocument/2006/relationships/image" Target="../media/image2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19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1.svg"/><Relationship Id="rId7" Type="http://schemas.openxmlformats.org/officeDocument/2006/relationships/image" Target="../media/image2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1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7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20.png"/><Relationship Id="rId7" Type="http://schemas.openxmlformats.org/officeDocument/2006/relationships/customXml" Target="../ink/ink6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customXml" Target="../ink/ink5.xml"/><Relationship Id="rId4" Type="http://schemas.openxmlformats.org/officeDocument/2006/relationships/customXml" Target="../ink/ink4.xml"/><Relationship Id="rId9" Type="http://schemas.openxmlformats.org/officeDocument/2006/relationships/customXml" Target="../ink/ink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1.svg"/><Relationship Id="rId7" Type="http://schemas.openxmlformats.org/officeDocument/2006/relationships/image" Target="../media/image1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21.svg"/><Relationship Id="rId5" Type="http://schemas.openxmlformats.org/officeDocument/2006/relationships/image" Target="../media/image23.svg"/><Relationship Id="rId10" Type="http://schemas.openxmlformats.org/officeDocument/2006/relationships/image" Target="../media/image39.png"/><Relationship Id="rId4" Type="http://schemas.openxmlformats.org/officeDocument/2006/relationships/image" Target="../media/image32.png"/><Relationship Id="rId9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1.svg"/><Relationship Id="rId7" Type="http://schemas.openxmlformats.org/officeDocument/2006/relationships/image" Target="../media/image2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19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1.svg"/><Relationship Id="rId3" Type="http://schemas.openxmlformats.org/officeDocument/2006/relationships/image" Target="../media/image11.svg"/><Relationship Id="rId7" Type="http://schemas.openxmlformats.org/officeDocument/2006/relationships/image" Target="../media/image23.svg"/><Relationship Id="rId12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19.svg"/><Relationship Id="rId1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1.svg"/><Relationship Id="rId3" Type="http://schemas.openxmlformats.org/officeDocument/2006/relationships/image" Target="../media/image11.svg"/><Relationship Id="rId7" Type="http://schemas.openxmlformats.org/officeDocument/2006/relationships/image" Target="../media/image23.svg"/><Relationship Id="rId12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19.sv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1.svg"/><Relationship Id="rId3" Type="http://schemas.openxmlformats.org/officeDocument/2006/relationships/image" Target="../media/image11.svg"/><Relationship Id="rId7" Type="http://schemas.openxmlformats.org/officeDocument/2006/relationships/image" Target="../media/image23.svg"/><Relationship Id="rId12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19.svg"/><Relationship Id="rId1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1.svg"/><Relationship Id="rId3" Type="http://schemas.openxmlformats.org/officeDocument/2006/relationships/image" Target="../media/image11.svg"/><Relationship Id="rId7" Type="http://schemas.openxmlformats.org/officeDocument/2006/relationships/image" Target="../media/image23.svg"/><Relationship Id="rId12" Type="http://schemas.openxmlformats.org/officeDocument/2006/relationships/image" Target="../media/image4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19.sv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1.svg"/><Relationship Id="rId3" Type="http://schemas.openxmlformats.org/officeDocument/2006/relationships/image" Target="../media/image11.svg"/><Relationship Id="rId7" Type="http://schemas.openxmlformats.org/officeDocument/2006/relationships/image" Target="../media/image23.svg"/><Relationship Id="rId12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19.svg"/><Relationship Id="rId1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7.svg"/><Relationship Id="rId18" Type="http://schemas.openxmlformats.org/officeDocument/2006/relationships/image" Target="../media/image47.png"/><Relationship Id="rId26" Type="http://schemas.openxmlformats.org/officeDocument/2006/relationships/image" Target="../media/image49.png"/><Relationship Id="rId3" Type="http://schemas.openxmlformats.org/officeDocument/2006/relationships/image" Target="../media/image35.png"/><Relationship Id="rId21" Type="http://schemas.openxmlformats.org/officeDocument/2006/relationships/image" Target="../media/image38.svg"/><Relationship Id="rId7" Type="http://schemas.openxmlformats.org/officeDocument/2006/relationships/image" Target="../media/image11.svg"/><Relationship Id="rId12" Type="http://schemas.openxmlformats.org/officeDocument/2006/relationships/image" Target="../media/image44.png"/><Relationship Id="rId17" Type="http://schemas.openxmlformats.org/officeDocument/2006/relationships/image" Target="../media/image21.svg"/><Relationship Id="rId25" Type="http://schemas.openxmlformats.org/officeDocument/2006/relationships/image" Target="../media/image9.svg"/><Relationship Id="rId2" Type="http://schemas.openxmlformats.org/officeDocument/2006/relationships/image" Target="../media/image15.png"/><Relationship Id="rId16" Type="http://schemas.openxmlformats.org/officeDocument/2006/relationships/image" Target="../media/image34.png"/><Relationship Id="rId20" Type="http://schemas.openxmlformats.org/officeDocument/2006/relationships/image" Target="../media/image48.png"/><Relationship Id="rId29" Type="http://schemas.openxmlformats.org/officeDocument/2006/relationships/image" Target="../media/image5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9.svg"/><Relationship Id="rId24" Type="http://schemas.openxmlformats.org/officeDocument/2006/relationships/image" Target="../media/image8.png"/><Relationship Id="rId5" Type="http://schemas.openxmlformats.org/officeDocument/2006/relationships/image" Target="../media/image17.svg"/><Relationship Id="rId15" Type="http://schemas.openxmlformats.org/officeDocument/2006/relationships/image" Target="../media/image46.svg"/><Relationship Id="rId23" Type="http://schemas.openxmlformats.org/officeDocument/2006/relationships/image" Target="../media/image7.svg"/><Relationship Id="rId28" Type="http://schemas.openxmlformats.org/officeDocument/2006/relationships/image" Target="../media/image50.png"/><Relationship Id="rId10" Type="http://schemas.openxmlformats.org/officeDocument/2006/relationships/image" Target="../media/image33.png"/><Relationship Id="rId19" Type="http://schemas.openxmlformats.org/officeDocument/2006/relationships/image" Target="../media/image30.svg"/><Relationship Id="rId4" Type="http://schemas.openxmlformats.org/officeDocument/2006/relationships/image" Target="../media/image31.png"/><Relationship Id="rId9" Type="http://schemas.openxmlformats.org/officeDocument/2006/relationships/image" Target="../media/image23.svg"/><Relationship Id="rId14" Type="http://schemas.openxmlformats.org/officeDocument/2006/relationships/image" Target="../media/image45.png"/><Relationship Id="rId22" Type="http://schemas.openxmlformats.org/officeDocument/2006/relationships/image" Target="../media/image6.png"/><Relationship Id="rId27" Type="http://schemas.openxmlformats.org/officeDocument/2006/relationships/image" Target="../media/image41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github.com/danielwagn3r/openid-workshop" TargetMode="Externa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id.net/developers/specs/" TargetMode="External"/><Relationship Id="rId3" Type="http://schemas.openxmlformats.org/officeDocument/2006/relationships/hyperlink" Target="https://datatracker.ietf.org/doc/html/rfc6749" TargetMode="External"/><Relationship Id="rId7" Type="http://schemas.openxmlformats.org/officeDocument/2006/relationships/hyperlink" Target="https://datatracker.ietf.org/doc/html/rfc8628" TargetMode="External"/><Relationship Id="rId2" Type="http://schemas.openxmlformats.org/officeDocument/2006/relationships/hyperlink" Target="https://datatracker.ietf.org/doc/html/draft-ietf-oauth-security-topics-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rfc7636" TargetMode="External"/><Relationship Id="rId5" Type="http://schemas.openxmlformats.org/officeDocument/2006/relationships/hyperlink" Target="https://datatracker.ietf.org/doc/html/rfc7519" TargetMode="External"/><Relationship Id="rId4" Type="http://schemas.openxmlformats.org/officeDocument/2006/relationships/hyperlink" Target="https://datatracker.ietf.org/doc/html/rfc6750" TargetMode="External"/><Relationship Id="rId9" Type="http://schemas.openxmlformats.org/officeDocument/2006/relationships/hyperlink" Target="https://datatracker.ietf.org/doc/html/draft-meyerzuselhausen-oauth-iss-auth-resp-02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Authentifizierung</a:t>
            </a:r>
            <a:r>
              <a:rPr lang="en-US" b="1" dirty="0"/>
              <a:t> </a:t>
            </a:r>
            <a:r>
              <a:rPr lang="en-US" b="1" dirty="0" err="1"/>
              <a:t>mit</a:t>
            </a:r>
            <a:br>
              <a:rPr lang="en-US" b="1" dirty="0"/>
            </a:br>
            <a:r>
              <a:rPr lang="en-US" b="1" dirty="0"/>
              <a:t>OpenID Connect &amp; OAuth 2.0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93382-C235-4576-A7EB-F39E3F2CC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5" y="3720510"/>
            <a:ext cx="1800000" cy="180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E982CD-B8E7-475F-B8A5-AD9DA7225601}"/>
              </a:ext>
            </a:extLst>
          </p:cNvPr>
          <p:cNvSpPr txBox="1"/>
          <p:nvPr/>
        </p:nvSpPr>
        <p:spPr>
          <a:xfrm>
            <a:off x="831594" y="5731057"/>
            <a:ext cx="2642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3200" dirty="0"/>
              <a:t>Daniel Wagner</a:t>
            </a:r>
            <a:endParaRPr lang="en-US" sz="3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4B51B-F847-4586-98D2-047E5CB7D6C8}"/>
              </a:ext>
            </a:extLst>
          </p:cNvPr>
          <p:cNvGrpSpPr/>
          <p:nvPr/>
        </p:nvGrpSpPr>
        <p:grpSpPr>
          <a:xfrm>
            <a:off x="4654324" y="3824689"/>
            <a:ext cx="2883352" cy="1591642"/>
            <a:chOff x="8165414" y="3824689"/>
            <a:chExt cx="2883352" cy="15916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0A05A0-1AA4-42D4-AE0C-5FC426076D0D}"/>
                </a:ext>
              </a:extLst>
            </p:cNvPr>
            <p:cNvSpPr txBox="1"/>
            <p:nvPr/>
          </p:nvSpPr>
          <p:spPr>
            <a:xfrm>
              <a:off x="8704085" y="4358900"/>
              <a:ext cx="2344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800" dirty="0">
                  <a:hlinkClick r:id="rId3"/>
                </a:rPr>
                <a:t>daniel_wagn3r</a:t>
              </a:r>
              <a:endParaRPr lang="en-US" sz="2800" dirty="0"/>
            </a:p>
          </p:txBody>
        </p: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DBFD2C3-D5C5-459D-B6A1-C90D5293A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414" y="3866097"/>
              <a:ext cx="360000" cy="360000"/>
            </a:xfrm>
            <a:prstGeom prst="rect">
              <a:avLst/>
            </a:prstGeom>
          </p:spPr>
        </p:pic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18B28EB4-C3B2-4031-9DA9-5A6E8A54F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414" y="5014923"/>
              <a:ext cx="360000" cy="360000"/>
            </a:xfrm>
            <a:prstGeom prst="rect">
              <a:avLst/>
            </a:prstGeom>
          </p:spPr>
        </p:pic>
        <p:pic>
          <p:nvPicPr>
            <p:cNvPr id="9" name="Picture 8" descr="A picture containing ax, silhouette, vector graphics&#10;&#10;Description automatically generated">
              <a:extLst>
                <a:ext uri="{FF2B5EF4-FFF2-40B4-BE49-F238E27FC236}">
                  <a16:creationId xmlns:a16="http://schemas.microsoft.com/office/drawing/2014/main" id="{F5839528-3F02-48A0-8C2B-F36473186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414" y="4440510"/>
              <a:ext cx="360000" cy="36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137C1E-686B-4413-ADD5-72109E573FEF}"/>
                </a:ext>
              </a:extLst>
            </p:cNvPr>
            <p:cNvSpPr txBox="1"/>
            <p:nvPr/>
          </p:nvSpPr>
          <p:spPr>
            <a:xfrm>
              <a:off x="8704085" y="4893111"/>
              <a:ext cx="21651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800" dirty="0">
                  <a:hlinkClick r:id="rId7"/>
                </a:rPr>
                <a:t>danielwagn3r</a:t>
              </a:r>
              <a:endParaRPr lang="en-US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CBF14A-FE36-40B0-A5A4-182D73829063}"/>
                </a:ext>
              </a:extLst>
            </p:cNvPr>
            <p:cNvSpPr txBox="1"/>
            <p:nvPr/>
          </p:nvSpPr>
          <p:spPr>
            <a:xfrm>
              <a:off x="8704085" y="3824689"/>
              <a:ext cx="21651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800" dirty="0">
                  <a:hlinkClick r:id="rId8"/>
                </a:rPr>
                <a:t>danielwagn3r</a:t>
              </a:r>
              <a:endParaRPr lang="en-US" sz="2800" dirty="0"/>
            </a:p>
          </p:txBody>
        </p:sp>
      </p:grpSp>
      <p:pic>
        <p:nvPicPr>
          <p:cNvPr id="14" name="Picture 13" descr="Text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DB17C83D-0CE7-41BC-9327-110AE0A008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322" y="3720510"/>
            <a:ext cx="190795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AA57-2481-4155-88B6-F9E1291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OAuth 2.0 Probleme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962-0D2D-4E4D-B8FC-6601E566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/>
              <a:t>Wie die Tokens genau aussehen und wie sie verifiziert werden,</a:t>
            </a:r>
          </a:p>
          <a:p>
            <a:pPr>
              <a:lnSpc>
                <a:spcPct val="150000"/>
              </a:lnSpc>
            </a:pPr>
            <a:r>
              <a:rPr lang="de-AT" dirty="0"/>
              <a:t>Ob und wie </a:t>
            </a:r>
            <a:r>
              <a:rPr lang="de-AT" dirty="0" err="1"/>
              <a:t>Authorization</a:t>
            </a:r>
            <a:r>
              <a:rPr lang="de-AT" dirty="0"/>
              <a:t> Server und </a:t>
            </a:r>
            <a:r>
              <a:rPr lang="de-AT" dirty="0" err="1"/>
              <a:t>Resource</a:t>
            </a:r>
            <a:r>
              <a:rPr lang="de-AT" dirty="0"/>
              <a:t> Server kommunizieren</a:t>
            </a:r>
          </a:p>
          <a:p>
            <a:pPr>
              <a:lnSpc>
                <a:spcPct val="150000"/>
              </a:lnSpc>
            </a:pPr>
            <a:r>
              <a:rPr lang="de-AT" dirty="0"/>
              <a:t>Wie der Client Benutzerinformationen erhalten kann</a:t>
            </a:r>
          </a:p>
          <a:p>
            <a:pPr>
              <a:lnSpc>
                <a:spcPct val="150000"/>
              </a:lnSpc>
            </a:pPr>
            <a:r>
              <a:rPr lang="de-AT" dirty="0"/>
              <a:t>Wie die Benutzerauthentifizierung erfolgt oder</a:t>
            </a:r>
          </a:p>
          <a:p>
            <a:pPr>
              <a:lnSpc>
                <a:spcPct val="150000"/>
              </a:lnSpc>
            </a:pPr>
            <a:r>
              <a:rPr lang="de-AT" dirty="0"/>
              <a:t>In welcher Form der Benutzer die Zugriffsrechte des Clients festlegen kann</a:t>
            </a:r>
          </a:p>
        </p:txBody>
      </p:sp>
    </p:spTree>
    <p:extLst>
      <p:ext uri="{BB962C8B-B14F-4D97-AF65-F5344CB8AC3E}">
        <p14:creationId xmlns:p14="http://schemas.microsoft.com/office/powerpoint/2010/main" val="164626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1800-B32D-44E8-95F7-DF3591E4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5718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800" dirty="0"/>
              <a:t>OAuth </a:t>
            </a:r>
            <a:r>
              <a:rPr lang="de-AT" sz="4800" dirty="0" err="1"/>
              <a:t>is</a:t>
            </a:r>
            <a:br>
              <a:rPr lang="de-AT" sz="4800" dirty="0"/>
            </a:br>
            <a:r>
              <a:rPr lang="de-AT" sz="4800" dirty="0" err="1"/>
              <a:t>more</a:t>
            </a:r>
            <a:r>
              <a:rPr lang="de-AT" sz="4800" dirty="0"/>
              <a:t> </a:t>
            </a:r>
            <a:r>
              <a:rPr lang="de-AT" sz="4800" dirty="0" err="1"/>
              <a:t>framework</a:t>
            </a:r>
            <a:br>
              <a:rPr lang="de-AT" sz="4800" dirty="0"/>
            </a:br>
            <a:r>
              <a:rPr lang="de-AT" sz="4800" dirty="0" err="1"/>
              <a:t>than</a:t>
            </a:r>
            <a:r>
              <a:rPr lang="de-AT" sz="4800" dirty="0"/>
              <a:t> </a:t>
            </a:r>
            <a:r>
              <a:rPr lang="de-AT" sz="4800" dirty="0" err="1"/>
              <a:t>protocol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41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B1E3A-868B-4AE2-8C38-314D21FDB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Bildergebnis fÃ¼r oauth icon">
            <a:extLst>
              <a:ext uri="{FF2B5EF4-FFF2-40B4-BE49-F238E27FC236}">
                <a16:creationId xmlns:a16="http://schemas.microsoft.com/office/drawing/2014/main" id="{31310181-8A89-4E4D-B3CF-5BE8A4D50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417533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7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An entity capable of granting access to a protected resource.</a:t>
            </a:r>
          </a:p>
          <a:p>
            <a:pPr marL="0" indent="0">
              <a:buNone/>
            </a:pPr>
            <a:r>
              <a:rPr lang="en-US" sz="2800" dirty="0"/>
              <a:t>When the resource owner is a person, it is referred to as an end-user.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F92D25-6A9B-4686-B5B1-F52663B60C9C}"/>
              </a:ext>
            </a:extLst>
          </p:cNvPr>
          <p:cNvGrpSpPr>
            <a:grpSpLocks noChangeAspect="1"/>
          </p:cNvGrpSpPr>
          <p:nvPr/>
        </p:nvGrpSpPr>
        <p:grpSpPr>
          <a:xfrm>
            <a:off x="1558118" y="2348260"/>
            <a:ext cx="2495575" cy="2151953"/>
            <a:chOff x="593591" y="1628373"/>
            <a:chExt cx="1446924" cy="1247694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13A0640-8800-4672-95D2-1BB82C9EE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208C50-F9E3-4C97-9CA0-53DBCCAB0DA7}"/>
                </a:ext>
              </a:extLst>
            </p:cNvPr>
            <p:cNvSpPr txBox="1"/>
            <p:nvPr/>
          </p:nvSpPr>
          <p:spPr>
            <a:xfrm>
              <a:off x="593591" y="2608395"/>
              <a:ext cx="1446924" cy="2676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AT" sz="2400" dirty="0" err="1"/>
                <a:t>Resource</a:t>
              </a:r>
              <a:r>
                <a:rPr lang="de-AT" sz="2400" dirty="0"/>
                <a:t> </a:t>
              </a:r>
              <a:r>
                <a:rPr lang="de-AT" sz="2400" dirty="0" err="1"/>
                <a:t>Owner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77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The server hosting the protected resources, capable of accepting and responding to protected resource requests using access tokens.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DA1C0-481E-4605-BD4E-32D768965931}"/>
              </a:ext>
            </a:extLst>
          </p:cNvPr>
          <p:cNvGrpSpPr>
            <a:grpSpLocks noChangeAspect="1"/>
          </p:cNvGrpSpPr>
          <p:nvPr/>
        </p:nvGrpSpPr>
        <p:grpSpPr>
          <a:xfrm>
            <a:off x="1657585" y="2265090"/>
            <a:ext cx="2213348" cy="2318294"/>
            <a:chOff x="3336720" y="4155004"/>
            <a:chExt cx="1705950" cy="17868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10B7AE-4ACD-47C8-A3B7-42B716D39ABB}"/>
                </a:ext>
              </a:extLst>
            </p:cNvPr>
            <p:cNvGrpSpPr/>
            <p:nvPr/>
          </p:nvGrpSpPr>
          <p:grpSpPr>
            <a:xfrm>
              <a:off x="3336720" y="4589869"/>
              <a:ext cx="1705950" cy="1351973"/>
              <a:chOff x="2615871" y="1690688"/>
              <a:chExt cx="1705950" cy="135197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4D83D0-E12C-4EA5-AB47-22F9ABC36B15}"/>
                  </a:ext>
                </a:extLst>
              </p:cNvPr>
              <p:cNvSpPr txBox="1"/>
              <p:nvPr/>
            </p:nvSpPr>
            <p:spPr>
              <a:xfrm>
                <a:off x="2615871" y="2686830"/>
                <a:ext cx="1705950" cy="3558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2400" dirty="0" err="1"/>
                  <a:t>Resource</a:t>
                </a:r>
                <a:r>
                  <a:rPr lang="de-AT" sz="2400" dirty="0"/>
                  <a:t> Server</a:t>
                </a:r>
                <a:endParaRPr lang="en-US" sz="2400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15E3BAA-D993-4100-8A29-7CB6342BF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DC3DC2-535A-4653-AF99-62B52BCE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52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800" dirty="0"/>
              <a:t>Ein Server welcher nach Autorisierung durch den authentifizierten </a:t>
            </a:r>
            <a:r>
              <a:rPr lang="de-DE" sz="2800" i="1" dirty="0" err="1"/>
              <a:t>Resource</a:t>
            </a:r>
            <a:r>
              <a:rPr lang="de-DE" sz="2800" i="1" dirty="0"/>
              <a:t> </a:t>
            </a:r>
            <a:r>
              <a:rPr lang="de-DE" sz="2800" i="1" dirty="0" err="1"/>
              <a:t>Owner</a:t>
            </a:r>
            <a:r>
              <a:rPr lang="de-DE" sz="2800" dirty="0"/>
              <a:t> einen </a:t>
            </a:r>
            <a:r>
              <a:rPr lang="de-DE" sz="2800" i="1" dirty="0"/>
              <a:t>Access Token</a:t>
            </a:r>
            <a:r>
              <a:rPr lang="de-DE" sz="2800" dirty="0"/>
              <a:t> für den </a:t>
            </a:r>
            <a:r>
              <a:rPr lang="de-DE" sz="2800" i="1" dirty="0"/>
              <a:t>Client</a:t>
            </a:r>
            <a:r>
              <a:rPr lang="de-DE" sz="2800" dirty="0"/>
              <a:t> ausstellt.</a:t>
            </a:r>
            <a:endParaRPr lang="en-US" sz="2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45E6F1-AF1C-4AAC-80A2-8B0AC1E0DDCD}"/>
              </a:ext>
            </a:extLst>
          </p:cNvPr>
          <p:cNvGrpSpPr>
            <a:grpSpLocks noChangeAspect="1"/>
          </p:cNvGrpSpPr>
          <p:nvPr/>
        </p:nvGrpSpPr>
        <p:grpSpPr>
          <a:xfrm>
            <a:off x="1652650" y="2158453"/>
            <a:ext cx="2145862" cy="3639561"/>
            <a:chOff x="4233854" y="1261553"/>
            <a:chExt cx="1853947" cy="31444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9492A9-E53A-4470-92D0-9C680FD93425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BC8FD09-59FC-4F16-B4CE-50EE03E4C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44508AF5-22C7-47A1-8117-B5604575A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F123F4-72A4-42CD-B3E9-54709DC829FC}"/>
                </a:ext>
              </a:extLst>
            </p:cNvPr>
            <p:cNvSpPr txBox="1"/>
            <p:nvPr/>
          </p:nvSpPr>
          <p:spPr>
            <a:xfrm>
              <a:off x="4320678" y="2730782"/>
              <a:ext cx="1767123" cy="167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 err="1"/>
                <a:t>Authorization</a:t>
              </a:r>
              <a:r>
                <a:rPr lang="de-AT" sz="2400" dirty="0"/>
                <a:t> Server / Open ID Connect Provider /  Token Server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547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An application making protected resource requests on behalf of the resource owner and with its authorization.</a:t>
            </a:r>
            <a:endParaRPr lang="de-DE" sz="3000" dirty="0"/>
          </a:p>
          <a:p>
            <a:pPr marL="0" indent="0">
              <a:buNone/>
            </a:pPr>
            <a:endParaRPr lang="de-DE" sz="3000" dirty="0"/>
          </a:p>
          <a:p>
            <a:r>
              <a:rPr lang="de-DE" sz="3000" dirty="0"/>
              <a:t>Public Client</a:t>
            </a:r>
          </a:p>
          <a:p>
            <a:pPr marL="271463" indent="0">
              <a:buNone/>
            </a:pPr>
            <a:r>
              <a:rPr lang="de-AT" sz="2000" dirty="0"/>
              <a:t>Clients, die nicht in der Lage sind, die Vertraulichkeit ihrer Anmeldedaten zu wahren, und die nicht in der Lage sind, eine sichere Client-Authentifizierung auf andere Weise vorzunehmen. z.B. Native App oder Web Anwendung</a:t>
            </a:r>
            <a:endParaRPr lang="de-DE" sz="2000" dirty="0"/>
          </a:p>
          <a:p>
            <a:r>
              <a:rPr lang="de-DE" sz="3000" dirty="0" err="1"/>
              <a:t>Confidental</a:t>
            </a:r>
            <a:r>
              <a:rPr lang="de-DE" sz="3000" dirty="0"/>
              <a:t> Client</a:t>
            </a:r>
          </a:p>
          <a:p>
            <a:pPr marL="271463" indent="0">
              <a:buNone/>
            </a:pPr>
            <a:r>
              <a:rPr lang="de-AT" sz="2000" dirty="0"/>
              <a:t>Clients, die in der Lage sind, die Vertraulichkeit ihrer Anmeldedaten zu wahren, oder die in der Lage sind, eine sichere Client-Authentifizierung mit anderen Mitteln durchzuführen. z.B. serverseitige Anwendung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87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sz="2800" dirty="0"/>
              <a:t>First </a:t>
            </a:r>
            <a:r>
              <a:rPr lang="de-DE" sz="2800" dirty="0" err="1"/>
              <a:t>party</a:t>
            </a:r>
            <a:r>
              <a:rPr lang="de-DE" sz="2800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der gleiche Organisation verwaltet die auch den </a:t>
            </a:r>
            <a:r>
              <a:rPr lang="de-DE" sz="2000" i="1" dirty="0" err="1"/>
              <a:t>Authorisation</a:t>
            </a:r>
            <a:r>
              <a:rPr lang="de-DE" sz="2000" i="1" dirty="0"/>
              <a:t> Server </a:t>
            </a:r>
            <a:r>
              <a:rPr lang="de-DE" sz="2000" dirty="0"/>
              <a:t>verantwortet.</a:t>
            </a:r>
          </a:p>
          <a:p>
            <a:r>
              <a:rPr lang="de-DE" sz="2800" dirty="0"/>
              <a:t>Third </a:t>
            </a:r>
            <a:r>
              <a:rPr lang="de-DE" sz="2800" dirty="0" err="1"/>
              <a:t>party</a:t>
            </a:r>
            <a:r>
              <a:rPr lang="de-DE" sz="2800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einem Dritten verwaltet. Der Client ermöglicht externen Zugriff auf die APIs </a:t>
            </a:r>
            <a:r>
              <a:rPr lang="de-DE" sz="2000" i="1" dirty="0"/>
              <a:t>der </a:t>
            </a:r>
            <a:r>
              <a:rPr lang="de-DE" sz="2000" i="1" dirty="0" err="1"/>
              <a:t>Resource</a:t>
            </a:r>
            <a:r>
              <a:rPr lang="de-DE" sz="2000" i="1" dirty="0"/>
              <a:t> Server</a:t>
            </a:r>
            <a:r>
              <a:rPr lang="de-DE" sz="2000" dirty="0"/>
              <a:t>. Für den Zugriff ist die Zustimmung des </a:t>
            </a:r>
            <a:r>
              <a:rPr lang="de-DE" sz="2000" i="1" dirty="0" err="1"/>
              <a:t>Resource</a:t>
            </a:r>
            <a:r>
              <a:rPr lang="de-DE" sz="2000" i="1" dirty="0"/>
              <a:t> </a:t>
            </a:r>
            <a:r>
              <a:rPr lang="de-DE" sz="2000" i="1" dirty="0" err="1"/>
              <a:t>Owner</a:t>
            </a:r>
            <a:r>
              <a:rPr lang="de-DE" sz="2000" dirty="0" err="1"/>
              <a:t>s</a:t>
            </a:r>
            <a:r>
              <a:rPr lang="de-DE" sz="2000" dirty="0"/>
              <a:t> erforderlich, sogenannte </a:t>
            </a:r>
            <a:r>
              <a:rPr lang="de-DE" sz="2000" i="1" dirty="0" err="1"/>
              <a:t>Consent</a:t>
            </a:r>
            <a:r>
              <a:rPr lang="de-DE" sz="2000" dirty="0"/>
              <a:t>.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153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800" dirty="0"/>
              <a:t>Ein </a:t>
            </a:r>
            <a:r>
              <a:rPr lang="de-AT" sz="2800" i="1" dirty="0"/>
              <a:t>Access Token</a:t>
            </a:r>
            <a:r>
              <a:rPr lang="de-AT" sz="2800" dirty="0"/>
              <a:t> ermöglicht</a:t>
            </a:r>
            <a:br>
              <a:rPr lang="de-AT" sz="2800" dirty="0"/>
            </a:br>
            <a:r>
              <a:rPr lang="de-AT" sz="2800" dirty="0"/>
              <a:t>einem </a:t>
            </a:r>
            <a:r>
              <a:rPr lang="de-AT" sz="2800" i="1" dirty="0"/>
              <a:t>Client </a:t>
            </a:r>
            <a:r>
              <a:rPr lang="de-AT" sz="2800" dirty="0"/>
              <a:t>im Namen</a:t>
            </a:r>
            <a:br>
              <a:rPr lang="de-AT" sz="2800" dirty="0"/>
            </a:br>
            <a:r>
              <a:rPr lang="de-AT" sz="2800" dirty="0"/>
              <a:t>des </a:t>
            </a:r>
            <a:r>
              <a:rPr lang="de-AT" sz="2800" i="1" dirty="0" err="1"/>
              <a:t>Resource</a:t>
            </a:r>
            <a:r>
              <a:rPr lang="de-AT" sz="2800" i="1" dirty="0"/>
              <a:t> </a:t>
            </a:r>
            <a:r>
              <a:rPr lang="de-AT" sz="2800" i="1" dirty="0" err="1"/>
              <a:t>Owner</a:t>
            </a:r>
            <a:r>
              <a:rPr lang="de-AT" sz="2800" i="1" dirty="0"/>
              <a:t> </a:t>
            </a:r>
            <a:r>
              <a:rPr lang="de-AT" sz="2800" dirty="0"/>
              <a:t>den Zugriff </a:t>
            </a:r>
            <a:br>
              <a:rPr lang="de-AT" sz="2800" dirty="0"/>
            </a:br>
            <a:r>
              <a:rPr lang="de-AT" sz="2800" dirty="0"/>
              <a:t>auf einen geschützten </a:t>
            </a:r>
            <a:r>
              <a:rPr lang="de-AT" sz="2800" i="1" dirty="0" err="1"/>
              <a:t>Resource</a:t>
            </a:r>
            <a:r>
              <a:rPr lang="de-AT" sz="2800" i="1" dirty="0"/>
              <a:t> Server</a:t>
            </a:r>
            <a:r>
              <a:rPr lang="de-AT" sz="2800" dirty="0"/>
              <a:t>.</a:t>
            </a:r>
            <a:endParaRPr lang="en-US" sz="2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4C4B2-71A2-4560-AE9C-5600FDC7FD7D}"/>
              </a:ext>
            </a:extLst>
          </p:cNvPr>
          <p:cNvGrpSpPr>
            <a:grpSpLocks noChangeAspect="1"/>
          </p:cNvGrpSpPr>
          <p:nvPr/>
        </p:nvGrpSpPr>
        <p:grpSpPr>
          <a:xfrm>
            <a:off x="1494601" y="2352924"/>
            <a:ext cx="2502293" cy="2142626"/>
            <a:chOff x="7437064" y="1686970"/>
            <a:chExt cx="1446924" cy="123895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851E82-A6AB-4F69-A569-8396D498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96C03-8FDE-4C25-8319-399669D14EC9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66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Access Token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08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D1EFA-4A04-4832-8CE9-C96149FD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Access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5E598-9CC6-4F53-8C7B-3FF6E943DDC0}"/>
              </a:ext>
            </a:extLst>
          </p:cNvPr>
          <p:cNvSpPr/>
          <p:nvPr/>
        </p:nvSpPr>
        <p:spPr>
          <a:xfrm>
            <a:off x="1421130" y="1720840"/>
            <a:ext cx="9349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"https://YOUR_AUTH0_DOMAIN/",</a:t>
            </a:r>
          </a:p>
          <a:p>
            <a:r>
              <a:rPr lang="en-US" dirty="0">
                <a:latin typeface="Consolas" panose="020B0609020204030204" pitchFamily="49" charset="0"/>
              </a:rPr>
              <a:t>  "sub": "auth0|123456",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r>
              <a:rPr lang="en-US" dirty="0">
                <a:latin typeface="Consolas" panose="020B0609020204030204" pitchFamily="49" charset="0"/>
              </a:rPr>
              <a:t>  "exp": 1489179954,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1489143954,</a:t>
            </a:r>
          </a:p>
          <a:p>
            <a:r>
              <a:rPr lang="en-US" dirty="0">
                <a:latin typeface="Consolas" panose="020B0609020204030204" pitchFamily="49" charset="0"/>
              </a:rPr>
              <a:t>  "scope": "</a:t>
            </a:r>
            <a:r>
              <a:rPr lang="en-US" dirty="0" err="1">
                <a:latin typeface="Consolas" panose="020B0609020204030204" pitchFamily="49" charset="0"/>
              </a:rPr>
              <a:t>openid</a:t>
            </a:r>
            <a:r>
              <a:rPr lang="en-US" dirty="0">
                <a:latin typeface="Consolas" panose="020B0609020204030204" pitchFamily="49" charset="0"/>
              </a:rPr>
              <a:t> profile email address phone </a:t>
            </a:r>
            <a:r>
              <a:rPr lang="en-US" dirty="0" err="1">
                <a:latin typeface="Consolas" panose="020B0609020204030204" pitchFamily="49" charset="0"/>
              </a:rPr>
              <a:t>read:appointments</a:t>
            </a:r>
            <a:r>
              <a:rPr lang="en-US" dirty="0">
                <a:latin typeface="Consolas" panose="020B0609020204030204" pitchFamily="49" charset="0"/>
              </a:rPr>
              <a:t> email"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4A15A-FB06-4B90-9848-10D95B2E6860}"/>
              </a:ext>
            </a:extLst>
          </p:cNvPr>
          <p:cNvSpPr/>
          <p:nvPr/>
        </p:nvSpPr>
        <p:spPr>
          <a:xfrm>
            <a:off x="3753691" y="4029164"/>
            <a:ext cx="5833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Daten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auf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zugreifen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kann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14:cNvPr>
              <p14:cNvContentPartPr/>
              <p14:nvPr/>
            </p14:nvContentPartPr>
            <p14:xfrm rot="12007420">
              <a:off x="3217184" y="3949716"/>
              <a:ext cx="525205" cy="15889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2007420">
                <a:off x="3208191" y="3940729"/>
                <a:ext cx="542832" cy="176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14:cNvPr>
              <p14:cNvContentPartPr/>
              <p14:nvPr/>
            </p14:nvContentPartPr>
            <p14:xfrm rot="6846263">
              <a:off x="7923294" y="3030026"/>
              <a:ext cx="525205" cy="15889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846263">
                <a:off x="7914301" y="3021039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291DFC8-0AB4-4859-8A1A-1B5097DEA126}"/>
              </a:ext>
            </a:extLst>
          </p:cNvPr>
          <p:cNvSpPr/>
          <p:nvPr/>
        </p:nvSpPr>
        <p:spPr>
          <a:xfrm>
            <a:off x="6484699" y="2413337"/>
            <a:ext cx="540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Berechtigungen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besitzt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8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Roadmap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Überblick und Historie</a:t>
            </a:r>
          </a:p>
          <a:p>
            <a:r>
              <a:rPr lang="de-AT" dirty="0"/>
              <a:t>Basics und Terminologie</a:t>
            </a:r>
          </a:p>
          <a:p>
            <a:r>
              <a:rPr lang="de-AT" dirty="0"/>
              <a:t>Grants und </a:t>
            </a:r>
            <a:r>
              <a:rPr lang="de-AT" dirty="0" err="1"/>
              <a:t>Flows</a:t>
            </a:r>
            <a:r>
              <a:rPr lang="de-AT" dirty="0"/>
              <a:t> im Detail</a:t>
            </a:r>
          </a:p>
          <a:p>
            <a:r>
              <a:rPr lang="de-AT" dirty="0"/>
              <a:t>Live Demos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8022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800" dirty="0"/>
              <a:t>Ein </a:t>
            </a:r>
            <a:r>
              <a:rPr lang="de-DE" sz="2800" i="1" dirty="0"/>
              <a:t>Refresh Token</a:t>
            </a:r>
            <a:r>
              <a:rPr lang="de-DE" sz="2800" dirty="0"/>
              <a:t> erlaubt dem </a:t>
            </a:r>
            <a:r>
              <a:rPr lang="de-DE" sz="2800" i="1" dirty="0"/>
              <a:t>Client</a:t>
            </a:r>
            <a:r>
              <a:rPr lang="de-DE" sz="2800" dirty="0"/>
              <a:t> vom </a:t>
            </a:r>
            <a:r>
              <a:rPr lang="de-DE" sz="2800" i="1" dirty="0" err="1"/>
              <a:t>Authorization</a:t>
            </a:r>
            <a:r>
              <a:rPr lang="de-DE" sz="2800" i="1" dirty="0"/>
              <a:t> Server </a:t>
            </a:r>
            <a:r>
              <a:rPr lang="de-DE" sz="2800" dirty="0"/>
              <a:t>ein neues </a:t>
            </a:r>
            <a:r>
              <a:rPr lang="de-DE" sz="2800" i="1" dirty="0"/>
              <a:t>Access Token</a:t>
            </a:r>
            <a:r>
              <a:rPr lang="de-DE" sz="2800" dirty="0"/>
              <a:t> anzufragen.</a:t>
            </a:r>
            <a:br>
              <a:rPr lang="de-DE" sz="2800" dirty="0"/>
            </a:br>
            <a:r>
              <a:rPr lang="de-DE" sz="2800" dirty="0"/>
              <a:t>Dadurch kann ein abgelaufenes </a:t>
            </a:r>
            <a:r>
              <a:rPr lang="de-DE" sz="2800" i="1" dirty="0"/>
              <a:t>Access Token</a:t>
            </a:r>
            <a:r>
              <a:rPr lang="de-DE" sz="2800" dirty="0"/>
              <a:t> erneuert werden.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3AEF5-0AC3-4DBC-8158-4483F3EB6285}"/>
              </a:ext>
            </a:extLst>
          </p:cNvPr>
          <p:cNvGrpSpPr>
            <a:grpSpLocks noChangeAspect="1"/>
          </p:cNvGrpSpPr>
          <p:nvPr/>
        </p:nvGrpSpPr>
        <p:grpSpPr>
          <a:xfrm>
            <a:off x="1891929" y="2299670"/>
            <a:ext cx="1945940" cy="2249134"/>
            <a:chOff x="7313246" y="1336962"/>
            <a:chExt cx="1446924" cy="16723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224F71-45D3-4A98-8DE6-0E21FBA805C4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315275"/>
              <a:chOff x="8927568" y="1707655"/>
              <a:chExt cx="1446924" cy="1315275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1C10EA18-5704-49C3-B686-EF77D975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28420-C3E2-4C0C-8E1D-323D0B4257D1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34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Refresh Token</a:t>
                </a:r>
                <a:endParaRPr lang="en-US" sz="2400" dirty="0"/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4334694-03AA-4F22-986C-8FDDB3BE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28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298-8D04-4F48-A75A-F56C5E2B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49263"/>
            <a:ext cx="6172200" cy="54117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800" dirty="0"/>
              <a:t>Wird vom </a:t>
            </a:r>
            <a:r>
              <a:rPr lang="de-AT" sz="2800" i="1" dirty="0"/>
              <a:t>Client</a:t>
            </a:r>
            <a:r>
              <a:rPr lang="de-AT" sz="2800" dirty="0"/>
              <a:t> verwendet, um eine Autorisierung vom </a:t>
            </a:r>
            <a:r>
              <a:rPr lang="de-AT" sz="2800" i="1" dirty="0" err="1"/>
              <a:t>Resource</a:t>
            </a:r>
            <a:r>
              <a:rPr lang="de-AT" sz="2800" i="1" dirty="0"/>
              <a:t> </a:t>
            </a:r>
            <a:r>
              <a:rPr lang="de-AT" sz="2800" i="1" dirty="0" err="1"/>
              <a:t>Owner</a:t>
            </a:r>
            <a:r>
              <a:rPr lang="de-AT" sz="2800" dirty="0"/>
              <a:t> zu erhalten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9D92-C0A8-4543-B983-55FE4021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 err="1"/>
              <a:t>Authorization</a:t>
            </a:r>
            <a:r>
              <a:rPr lang="de-AT" sz="3200" dirty="0"/>
              <a:t>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35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97E7-FD75-48B9-B299-C479F3C8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49263"/>
            <a:ext cx="6172200" cy="54117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800" dirty="0"/>
              <a:t>Wird vom </a:t>
            </a:r>
            <a:r>
              <a:rPr lang="de-AT" sz="2800" i="1" dirty="0"/>
              <a:t>Client </a:t>
            </a:r>
            <a:r>
              <a:rPr lang="de-AT" sz="2800" dirty="0"/>
              <a:t>verwendet, um eine </a:t>
            </a:r>
            <a:r>
              <a:rPr lang="de-AT" sz="2800" dirty="0" err="1"/>
              <a:t>Authorisierung</a:t>
            </a:r>
            <a:r>
              <a:rPr lang="de-AT" sz="2800" dirty="0"/>
              <a:t> gegen ein </a:t>
            </a:r>
            <a:r>
              <a:rPr lang="de-AT" sz="2800" i="1" dirty="0"/>
              <a:t>Access Token</a:t>
            </a:r>
            <a:r>
              <a:rPr lang="de-AT" sz="2800" dirty="0"/>
              <a:t> auszutauschen, in der Regel mit Client-Authentifizierung.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27512-854C-460E-9730-79AA8EFF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Token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100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Kommunikationswege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4023283" y="2099821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AB7345-6AE0-44DF-BCAB-E76706995C0F}"/>
              </a:ext>
            </a:extLst>
          </p:cNvPr>
          <p:cNvGrpSpPr/>
          <p:nvPr/>
        </p:nvGrpSpPr>
        <p:grpSpPr>
          <a:xfrm>
            <a:off x="8267639" y="3325905"/>
            <a:ext cx="758891" cy="1028388"/>
            <a:chOff x="8267639" y="3325905"/>
            <a:chExt cx="758891" cy="102838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316740A-E8E4-40BA-81EA-DB7EB45A744F}"/>
                </a:ext>
              </a:extLst>
            </p:cNvPr>
            <p:cNvCxnSpPr>
              <a:cxnSpLocks/>
              <a:stCxn id="22" idx="0"/>
              <a:endCxn id="15" idx="2"/>
            </p:cNvCxnSpPr>
            <p:nvPr/>
          </p:nvCxnSpPr>
          <p:spPr>
            <a:xfrm flipV="1">
              <a:off x="8267639" y="3325905"/>
              <a:ext cx="616" cy="102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CC6823-299A-4FE5-B160-C20795A293D1}"/>
                </a:ext>
              </a:extLst>
            </p:cNvPr>
            <p:cNvSpPr txBox="1"/>
            <p:nvPr/>
          </p:nvSpPr>
          <p:spPr>
            <a:xfrm>
              <a:off x="8338328" y="3695636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vertraut</a:t>
              </a:r>
              <a:endParaRPr lang="en-US" sz="12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8679D6-128C-4295-9896-BB2426B28AA8}"/>
              </a:ext>
            </a:extLst>
          </p:cNvPr>
          <p:cNvGrpSpPr/>
          <p:nvPr/>
        </p:nvGrpSpPr>
        <p:grpSpPr>
          <a:xfrm rot="19930410">
            <a:off x="4062559" y="3454779"/>
            <a:ext cx="3960754" cy="326865"/>
            <a:chOff x="4090988" y="4815852"/>
            <a:chExt cx="3629025" cy="3268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86D8B1-435B-4173-908E-37BB614C521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988" y="4815852"/>
              <a:ext cx="3629025" cy="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159C37-2534-489C-BA19-879B46F26D39}"/>
                </a:ext>
              </a:extLst>
            </p:cNvPr>
            <p:cNvSpPr txBox="1"/>
            <p:nvPr/>
          </p:nvSpPr>
          <p:spPr>
            <a:xfrm>
              <a:off x="5252228" y="4865718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34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Kommunikationswege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FD79EB-4D1E-4CBD-AE78-A9DC6DC35D8F}"/>
              </a:ext>
            </a:extLst>
          </p:cNvPr>
          <p:cNvGrpSpPr/>
          <p:nvPr/>
        </p:nvGrpSpPr>
        <p:grpSpPr>
          <a:xfrm>
            <a:off x="3491808" y="3241053"/>
            <a:ext cx="836547" cy="1106799"/>
            <a:chOff x="3491808" y="3241053"/>
            <a:chExt cx="836547" cy="11067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33FA17-3C1F-4F50-A7BA-1870A3DC78E7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3491808" y="3241053"/>
              <a:ext cx="4975" cy="110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64D898-84CD-4535-A6C8-7CBCCC86DAD6}"/>
                </a:ext>
              </a:extLst>
            </p:cNvPr>
            <p:cNvSpPr txBox="1"/>
            <p:nvPr/>
          </p:nvSpPr>
          <p:spPr>
            <a:xfrm>
              <a:off x="3510502" y="3642424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>
                  <a:solidFill>
                    <a:schemeClr val="bg1">
                      <a:lumMod val="50000"/>
                    </a:schemeClr>
                  </a:solidFill>
                </a:rPr>
                <a:t>1. benutzt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2CFC56-80EE-4DF5-BDEF-39752D853691}"/>
              </a:ext>
            </a:extLst>
          </p:cNvPr>
          <p:cNvGrpSpPr/>
          <p:nvPr/>
        </p:nvGrpSpPr>
        <p:grpSpPr>
          <a:xfrm>
            <a:off x="4011880" y="2868558"/>
            <a:ext cx="3532913" cy="1485735"/>
            <a:chOff x="4011880" y="2868558"/>
            <a:chExt cx="3532913" cy="148573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25C37D-2DDA-4CD7-B8E3-F6BE11739D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41" y="2868558"/>
              <a:ext cx="3499752" cy="1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BFBBC5-BEE1-4B65-8405-95721367836C}"/>
                </a:ext>
              </a:extLst>
            </p:cNvPr>
            <p:cNvSpPr txBox="1"/>
            <p:nvPr/>
          </p:nvSpPr>
          <p:spPr>
            <a:xfrm rot="1376830">
              <a:off x="4011880" y="2979497"/>
              <a:ext cx="20081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4. greift auf die </a:t>
              </a:r>
              <a:r>
                <a:rPr lang="de-AT" sz="1200" dirty="0" err="1"/>
                <a:t>Ressoucen</a:t>
              </a:r>
              <a:r>
                <a:rPr lang="de-AT" sz="1200" dirty="0"/>
                <a:t> zu</a:t>
              </a:r>
              <a:endParaRPr lang="en-US" sz="12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411504-115B-4726-8E0C-4C73989E44D7}"/>
              </a:ext>
            </a:extLst>
          </p:cNvPr>
          <p:cNvGrpSpPr/>
          <p:nvPr/>
        </p:nvGrpSpPr>
        <p:grpSpPr>
          <a:xfrm>
            <a:off x="3917521" y="2772872"/>
            <a:ext cx="3788203" cy="1574980"/>
            <a:chOff x="3917521" y="2772872"/>
            <a:chExt cx="3788203" cy="157498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207D2A-D52C-41BD-A396-361FC9A6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34" y="2772872"/>
              <a:ext cx="3648290" cy="157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4E6938-AE03-4456-9901-AC8EB0EB5F8E}"/>
                </a:ext>
              </a:extLst>
            </p:cNvPr>
            <p:cNvSpPr txBox="1"/>
            <p:nvPr/>
          </p:nvSpPr>
          <p:spPr>
            <a:xfrm rot="20213830">
              <a:off x="3917521" y="3694780"/>
              <a:ext cx="3350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3. genehmigt </a:t>
              </a:r>
              <a:r>
                <a:rPr lang="de-AT" sz="1200" i="1" dirty="0"/>
                <a:t>Client</a:t>
              </a:r>
              <a:r>
                <a:rPr lang="de-AT" sz="1200" dirty="0"/>
                <a:t> Zugriff auf</a:t>
              </a:r>
            </a:p>
            <a:p>
              <a:r>
                <a:rPr lang="de-AT" sz="1200" dirty="0"/>
                <a:t>die Ressourcen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3744266" y="2108724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500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2. authentifiziert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5527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1CF878A-E214-4B07-B017-0AD96D51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885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EE7B6-A9C0-434A-92C0-5A3DE8F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vs. OAuth 2.0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01DADF-48AC-4CE8-8999-FDEFCB39D9B5}"/>
              </a:ext>
            </a:extLst>
          </p:cNvPr>
          <p:cNvGrpSpPr/>
          <p:nvPr/>
        </p:nvGrpSpPr>
        <p:grpSpPr>
          <a:xfrm>
            <a:off x="2033959" y="2183460"/>
            <a:ext cx="8124081" cy="3676054"/>
            <a:chOff x="2033958" y="1904490"/>
            <a:chExt cx="8124081" cy="367605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7873F1B-C69E-4300-9748-F5C2D326F531}"/>
                </a:ext>
              </a:extLst>
            </p:cNvPr>
            <p:cNvSpPr/>
            <p:nvPr/>
          </p:nvSpPr>
          <p:spPr>
            <a:xfrm>
              <a:off x="2033959" y="1904490"/>
              <a:ext cx="8124080" cy="1838027"/>
            </a:xfrm>
            <a:custGeom>
              <a:avLst/>
              <a:gdLst>
                <a:gd name="connsiteX0" fmla="*/ 0 w 3676054"/>
                <a:gd name="connsiteY0" fmla="*/ 0 h 1838027"/>
                <a:gd name="connsiteX1" fmla="*/ 3676054 w 3676054"/>
                <a:gd name="connsiteY1" fmla="*/ 0 h 1838027"/>
                <a:gd name="connsiteX2" fmla="*/ 3676054 w 3676054"/>
                <a:gd name="connsiteY2" fmla="*/ 1838027 h 1838027"/>
                <a:gd name="connsiteX3" fmla="*/ 0 w 3676054"/>
                <a:gd name="connsiteY3" fmla="*/ 1838027 h 1838027"/>
                <a:gd name="connsiteX4" fmla="*/ 0 w 3676054"/>
                <a:gd name="connsiteY4" fmla="*/ 0 h 183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6054" h="1838027">
                  <a:moveTo>
                    <a:pt x="0" y="0"/>
                  </a:moveTo>
                  <a:lnTo>
                    <a:pt x="3676054" y="0"/>
                  </a:lnTo>
                  <a:lnTo>
                    <a:pt x="3676054" y="1838027"/>
                  </a:lnTo>
                  <a:lnTo>
                    <a:pt x="0" y="1838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3800" kern="1200" dirty="0" err="1"/>
                <a:t>OpenID</a:t>
              </a:r>
              <a:r>
                <a:rPr lang="de-AT" sz="3800" kern="1200" dirty="0"/>
                <a:t> Connect</a:t>
              </a:r>
              <a:br>
                <a:rPr lang="de-AT" sz="3800" kern="1200" dirty="0"/>
              </a:br>
              <a:r>
                <a:rPr lang="de-AT" sz="3800" kern="1200" dirty="0"/>
                <a:t>(Authentifizierung &amp; Identität)</a:t>
              </a:r>
              <a:endParaRPr lang="en-US" sz="38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4E66A4C-E916-453A-8AE7-992B56F5E5D5}"/>
                </a:ext>
              </a:extLst>
            </p:cNvPr>
            <p:cNvSpPr/>
            <p:nvPr/>
          </p:nvSpPr>
          <p:spPr>
            <a:xfrm>
              <a:off x="2033958" y="3742517"/>
              <a:ext cx="4062041" cy="1838027"/>
            </a:xfrm>
            <a:custGeom>
              <a:avLst/>
              <a:gdLst>
                <a:gd name="connsiteX0" fmla="*/ 0 w 3676054"/>
                <a:gd name="connsiteY0" fmla="*/ 0 h 1838027"/>
                <a:gd name="connsiteX1" fmla="*/ 3676054 w 3676054"/>
                <a:gd name="connsiteY1" fmla="*/ 0 h 1838027"/>
                <a:gd name="connsiteX2" fmla="*/ 3676054 w 3676054"/>
                <a:gd name="connsiteY2" fmla="*/ 1838027 h 1838027"/>
                <a:gd name="connsiteX3" fmla="*/ 0 w 3676054"/>
                <a:gd name="connsiteY3" fmla="*/ 1838027 h 1838027"/>
                <a:gd name="connsiteX4" fmla="*/ 0 w 3676054"/>
                <a:gd name="connsiteY4" fmla="*/ 0 h 183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6054" h="1838027">
                  <a:moveTo>
                    <a:pt x="0" y="0"/>
                  </a:moveTo>
                  <a:lnTo>
                    <a:pt x="3676054" y="0"/>
                  </a:lnTo>
                  <a:lnTo>
                    <a:pt x="3676054" y="1838027"/>
                  </a:lnTo>
                  <a:lnTo>
                    <a:pt x="0" y="1838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3800" kern="1200" dirty="0"/>
                <a:t>OAuth 2.0 (Autorisierung)</a:t>
              </a:r>
              <a:endParaRPr lang="en-US" sz="38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6906A5-D5A6-4E48-80E4-1B2FBD9D1E9C}"/>
                </a:ext>
              </a:extLst>
            </p:cNvPr>
            <p:cNvSpPr/>
            <p:nvPr/>
          </p:nvSpPr>
          <p:spPr>
            <a:xfrm>
              <a:off x="6095998" y="3742516"/>
              <a:ext cx="4062041" cy="1838027"/>
            </a:xfrm>
            <a:custGeom>
              <a:avLst/>
              <a:gdLst>
                <a:gd name="connsiteX0" fmla="*/ 0 w 3676054"/>
                <a:gd name="connsiteY0" fmla="*/ 0 h 1838027"/>
                <a:gd name="connsiteX1" fmla="*/ 3676054 w 3676054"/>
                <a:gd name="connsiteY1" fmla="*/ 0 h 1838027"/>
                <a:gd name="connsiteX2" fmla="*/ 3676054 w 3676054"/>
                <a:gd name="connsiteY2" fmla="*/ 1838027 h 1838027"/>
                <a:gd name="connsiteX3" fmla="*/ 0 w 3676054"/>
                <a:gd name="connsiteY3" fmla="*/ 1838027 h 1838027"/>
                <a:gd name="connsiteX4" fmla="*/ 0 w 3676054"/>
                <a:gd name="connsiteY4" fmla="*/ 0 h 183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6054" h="1838027">
                  <a:moveTo>
                    <a:pt x="0" y="0"/>
                  </a:moveTo>
                  <a:lnTo>
                    <a:pt x="3676054" y="0"/>
                  </a:lnTo>
                  <a:lnTo>
                    <a:pt x="3676054" y="1838027"/>
                  </a:lnTo>
                  <a:lnTo>
                    <a:pt x="0" y="1838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AT" sz="3800" kern="1200" dirty="0"/>
                <a:t>JWT</a:t>
              </a:r>
              <a:br>
                <a:rPr lang="de-AT" sz="3800" kern="1200" dirty="0"/>
              </a:br>
              <a:r>
                <a:rPr lang="de-AT" sz="3800" kern="1200" dirty="0"/>
                <a:t>(Token Format)</a:t>
              </a:r>
              <a:endParaRPr lang="en-US" sz="3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519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i="1" dirty="0"/>
              <a:t>The ID Token is a security token that contains Claims about the Authentication of an End-User by an Authorization Server when using a Client, and potentially other requested Claims.</a:t>
            </a:r>
            <a:endParaRPr lang="de-DE" sz="2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B8988B-6336-4A2C-8FC6-AAD706B78E4C}"/>
              </a:ext>
            </a:extLst>
          </p:cNvPr>
          <p:cNvGrpSpPr>
            <a:grpSpLocks noChangeAspect="1"/>
          </p:cNvGrpSpPr>
          <p:nvPr/>
        </p:nvGrpSpPr>
        <p:grpSpPr>
          <a:xfrm>
            <a:off x="1805046" y="2344237"/>
            <a:ext cx="2001720" cy="2238456"/>
            <a:chOff x="3930051" y="3116664"/>
            <a:chExt cx="1446924" cy="16180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5FCB13-06DB-4514-9DC9-DC9783B03F87}"/>
                </a:ext>
              </a:extLst>
            </p:cNvPr>
            <p:cNvGrpSpPr/>
            <p:nvPr/>
          </p:nvGrpSpPr>
          <p:grpSpPr>
            <a:xfrm>
              <a:off x="3930051" y="3429000"/>
              <a:ext cx="1446924" cy="1305710"/>
              <a:chOff x="7437064" y="1686970"/>
              <a:chExt cx="1446924" cy="130571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51C2BD0D-6AEA-4783-B479-588B8966B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681330" y="168697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CAA1D-84DF-40CD-8787-8A931FB08A92}"/>
                  </a:ext>
                </a:extLst>
              </p:cNvPr>
              <p:cNvSpPr txBox="1"/>
              <p:nvPr/>
            </p:nvSpPr>
            <p:spPr>
              <a:xfrm>
                <a:off x="7437064" y="2658970"/>
                <a:ext cx="1446924" cy="33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ID Token</a:t>
                </a:r>
                <a:endParaRPr lang="en-US" sz="2400" dirty="0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15A5DC6-B258-46E0-B58D-7C21D3D8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541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ACD4B-71B2-4192-B25B-C71D2EF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07ED1-4204-4D2A-9C27-6B2449EDBECB}"/>
              </a:ext>
            </a:extLst>
          </p:cNvPr>
          <p:cNvSpPr/>
          <p:nvPr/>
        </p:nvSpPr>
        <p:spPr>
          <a:xfrm>
            <a:off x="2487849" y="1720840"/>
            <a:ext cx="72163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"http://YOUR_AUTH0_DOMAIN/",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"sub": "auth0|123456", </a:t>
            </a:r>
            <a:endParaRPr lang="en-US" dirty="0">
              <a:latin typeface="Bradley Hand ITC" panose="03070402050302030203" pitchFamily="66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"exp": 1311281970,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1311280970,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"name": "Jane 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given_name</a:t>
            </a:r>
            <a:r>
              <a:rPr lang="en-US" dirty="0">
                <a:latin typeface="Consolas" panose="020B0609020204030204" pitchFamily="49" charset="0"/>
              </a:rPr>
              <a:t>": "Jane",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family_name</a:t>
            </a:r>
            <a:r>
              <a:rPr lang="en-US" dirty="0">
                <a:latin typeface="Consolas" panose="020B0609020204030204" pitchFamily="49" charset="0"/>
              </a:rPr>
              <a:t>": "Doe",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"gender": "female", "birthdate": "0000-10-31",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"email": "janedoe@example.com",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"picture": "http://example.com/</a:t>
            </a:r>
            <a:r>
              <a:rPr lang="en-US" dirty="0" err="1">
                <a:latin typeface="Consolas" panose="020B0609020204030204" pitchFamily="49" charset="0"/>
              </a:rPr>
              <a:t>janedoe</a:t>
            </a:r>
            <a:r>
              <a:rPr lang="en-US" dirty="0">
                <a:latin typeface="Consolas" panose="020B0609020204030204" pitchFamily="49" charset="0"/>
              </a:rPr>
              <a:t>/me.jpg"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14:cNvPr>
              <p14:cNvContentPartPr/>
              <p14:nvPr/>
            </p14:nvContentPartPr>
            <p14:xfrm>
              <a:off x="2072640" y="2268750"/>
              <a:ext cx="933359" cy="20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641" y="2259759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2331E38-B0E8-45F9-88BC-A095754BD67A}"/>
              </a:ext>
            </a:extLst>
          </p:cNvPr>
          <p:cNvSpPr/>
          <p:nvPr/>
        </p:nvSpPr>
        <p:spPr>
          <a:xfrm>
            <a:off x="119861" y="2010283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Eindeutige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89789-FB56-48E1-A487-0EF171FBAB1F}"/>
              </a:ext>
            </a:extLst>
          </p:cNvPr>
          <p:cNvSpPr/>
          <p:nvPr/>
        </p:nvSpPr>
        <p:spPr>
          <a:xfrm>
            <a:off x="8258022" y="1388821"/>
            <a:ext cx="2632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Herausgeber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14:cNvPr>
              <p14:cNvContentPartPr/>
              <p14:nvPr/>
            </p14:nvContentPartPr>
            <p14:xfrm rot="9486845">
              <a:off x="7397132" y="1871279"/>
              <a:ext cx="933359" cy="20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9486845">
                <a:off x="7388133" y="1862288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3ECEBBD-B8C6-4FF9-B0C0-59111C05A496}"/>
              </a:ext>
            </a:extLst>
          </p:cNvPr>
          <p:cNvSpPr/>
          <p:nvPr/>
        </p:nvSpPr>
        <p:spPr>
          <a:xfrm>
            <a:off x="6642582" y="2370350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ID für den das 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erstellt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war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14:cNvPr>
              <p14:cNvContentPartPr/>
              <p14:nvPr/>
            </p14:nvContentPartPr>
            <p14:xfrm rot="9486845">
              <a:off x="6106687" y="2577250"/>
              <a:ext cx="525205" cy="15889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9486845">
                <a:off x="6097694" y="2568263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E0C43DD-9567-4847-A8CF-8CFC2829AE84}"/>
              </a:ext>
            </a:extLst>
          </p:cNvPr>
          <p:cNvSpPr/>
          <p:nvPr/>
        </p:nvSpPr>
        <p:spPr>
          <a:xfrm>
            <a:off x="2810933" y="3429000"/>
            <a:ext cx="195066" cy="15900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0D31F-C06E-42D4-8B7C-3AC0F0AEA895}"/>
              </a:ext>
            </a:extLst>
          </p:cNvPr>
          <p:cNvSpPr/>
          <p:nvPr/>
        </p:nvSpPr>
        <p:spPr>
          <a:xfrm>
            <a:off x="563878" y="3993187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enutzerdaten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512C9-322C-44F1-9609-4A29EE1B629C}"/>
              </a:ext>
            </a:extLst>
          </p:cNvPr>
          <p:cNvSpPr/>
          <p:nvPr/>
        </p:nvSpPr>
        <p:spPr>
          <a:xfrm>
            <a:off x="5974815" y="2948708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Austellungszeit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14:cNvPr>
              <p14:cNvContentPartPr/>
              <p14:nvPr/>
            </p14:nvContentPartPr>
            <p14:xfrm rot="10063403">
              <a:off x="5444037" y="3142925"/>
              <a:ext cx="525205" cy="11048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0063403">
                <a:off x="5435044" y="3133957"/>
                <a:ext cx="542832" cy="12806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9D311EB-03D2-46A9-9884-63194CC571EA}"/>
              </a:ext>
            </a:extLst>
          </p:cNvPr>
          <p:cNvSpPr/>
          <p:nvPr/>
        </p:nvSpPr>
        <p:spPr>
          <a:xfrm>
            <a:off x="634411" y="2828305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Gültigkeit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14:cNvPr>
              <p14:cNvContentPartPr/>
              <p14:nvPr/>
            </p14:nvContentPartPr>
            <p14:xfrm rot="21024962">
              <a:off x="2295647" y="2994770"/>
              <a:ext cx="525205" cy="11048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1024962">
                <a:off x="2286654" y="2985802"/>
                <a:ext cx="542832" cy="1280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91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5372-5BE6-40BE-8D97-75083376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5877" cy="1325563"/>
          </a:xfrm>
        </p:spPr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erweitert OAuth 2.0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9572-B25D-47D4-B403-04B35563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AT" dirty="0" err="1"/>
              <a:t>OpenID</a:t>
            </a:r>
            <a:r>
              <a:rPr lang="de-AT" dirty="0"/>
              <a:t> Connect (OIDC) erweitert OAuth 2.0 Informationen über den Benutzer für Clients zur Verfügung zu stellen, diese können so die Identität des Benutzers überprüfen.</a:t>
            </a:r>
          </a:p>
          <a:p>
            <a:pPr marL="0" indent="0">
              <a:lnSpc>
                <a:spcPct val="100000"/>
              </a:lnSpc>
              <a:buNone/>
            </a:pPr>
            <a:endParaRPr lang="de-AT" dirty="0"/>
          </a:p>
          <a:p>
            <a:pPr marL="0" indent="0">
              <a:lnSpc>
                <a:spcPct val="100000"/>
              </a:lnSpc>
              <a:buNone/>
            </a:pPr>
            <a:r>
              <a:rPr lang="de-AT" dirty="0"/>
              <a:t>OIDC spezifiziert Implementierungsdetails aus, wie z.B. JWT Token Format, verwendete Endpunkte und kryptographische Algorithmen inkl. automatischem Discovery.</a:t>
            </a:r>
          </a:p>
          <a:p>
            <a:pPr marL="0" indent="0">
              <a:lnSpc>
                <a:spcPct val="100000"/>
              </a:lnSpc>
              <a:buNone/>
            </a:pPr>
            <a:endParaRPr lang="de-AT" dirty="0"/>
          </a:p>
          <a:p>
            <a:pPr marL="0" indent="0">
              <a:lnSpc>
                <a:spcPct val="100000"/>
              </a:lnSpc>
              <a:buNone/>
            </a:pPr>
            <a:r>
              <a:rPr lang="de-AT" dirty="0"/>
              <a:t>Mit OIDC wird Interoperabilität erst praktisch möglich.</a:t>
            </a:r>
          </a:p>
        </p:txBody>
      </p:sp>
    </p:spTree>
    <p:extLst>
      <p:ext uri="{BB962C8B-B14F-4D97-AF65-F5344CB8AC3E}">
        <p14:creationId xmlns:p14="http://schemas.microsoft.com/office/powerpoint/2010/main" val="294233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Überblick und Historie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B1E3A-868B-4AE2-8C38-314D21FDB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40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Grants &amp;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1CF878A-E214-4B07-B017-0AD96D51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ldergebnis fÃ¼r oauth icon">
            <a:extLst>
              <a:ext uri="{FF2B5EF4-FFF2-40B4-BE49-F238E27FC236}">
                <a16:creationId xmlns:a16="http://schemas.microsoft.com/office/drawing/2014/main" id="{BB4617E3-42A7-4ED5-A8F8-C058C298F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25" y="360861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218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OAuth 2.0 Grants &amp; OIDC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mit den Client)</a:t>
            </a:r>
          </a:p>
          <a:p>
            <a:pPr lvl="1"/>
            <a:r>
              <a:rPr lang="de-AT" dirty="0"/>
              <a:t>Client </a:t>
            </a:r>
            <a:r>
              <a:rPr lang="de-AT" dirty="0" err="1"/>
              <a:t>Credentials</a:t>
            </a:r>
            <a:endParaRPr lang="de-AT" dirty="0"/>
          </a:p>
          <a:p>
            <a:pPr lvl="1"/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</a:t>
            </a:r>
            <a:r>
              <a:rPr lang="de-AT" dirty="0" err="1"/>
              <a:t>Credentials</a:t>
            </a:r>
            <a:endParaRPr lang="de-AT" dirty="0"/>
          </a:p>
          <a:p>
            <a:r>
              <a:rPr lang="de-AT" dirty="0"/>
              <a:t>3-legged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nicht mit den Client)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pPr lvl="1"/>
            <a:r>
              <a:rPr lang="de-AT" dirty="0" err="1"/>
              <a:t>Implicit</a:t>
            </a:r>
            <a:endParaRPr lang="de-AT" dirty="0"/>
          </a:p>
          <a:p>
            <a:pPr lvl="1"/>
            <a:r>
              <a:rPr lang="de-AT" dirty="0"/>
              <a:t>Hybrid</a:t>
            </a:r>
          </a:p>
          <a:p>
            <a:pPr lvl="1"/>
            <a:r>
              <a:rPr lang="de-AT" dirty="0"/>
              <a:t>Device Code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 </a:t>
            </a:r>
            <a:r>
              <a:rPr lang="de-AT" dirty="0" err="1"/>
              <a:t>with</a:t>
            </a:r>
            <a:r>
              <a:rPr lang="de-AT" dirty="0"/>
              <a:t> PKCE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3534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13938-F240-441E-A965-59E66622F653}"/>
              </a:ext>
            </a:extLst>
          </p:cNvPr>
          <p:cNvGrpSpPr/>
          <p:nvPr/>
        </p:nvGrpSpPr>
        <p:grpSpPr>
          <a:xfrm>
            <a:off x="2450984" y="2994320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E0E15E0-66B9-4D14-8BBB-3F2E03F0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BA0708-440E-45AC-91AD-C2FCE9F5368B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C162EE-DCA2-4E08-8741-E96A95DB11DB}"/>
              </a:ext>
            </a:extLst>
          </p:cNvPr>
          <p:cNvGrpSpPr/>
          <p:nvPr/>
        </p:nvGrpSpPr>
        <p:grpSpPr>
          <a:xfrm>
            <a:off x="8120140" y="2418320"/>
            <a:ext cx="1722477" cy="1866160"/>
            <a:chOff x="4233854" y="1261553"/>
            <a:chExt cx="1722477" cy="18661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198E01-ED91-40CB-BC93-CF70A6EDE9E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F2B35CD-AE46-4392-AA29-408B73F67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07E0ED6C-5E0F-48DC-A094-721FB141A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727EF-7800-459A-A2B8-8641AF40065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D14E40-8F58-4EE4-AA1F-5D07B3BF7E6A}"/>
              </a:ext>
            </a:extLst>
          </p:cNvPr>
          <p:cNvGrpSpPr/>
          <p:nvPr/>
        </p:nvGrpSpPr>
        <p:grpSpPr>
          <a:xfrm>
            <a:off x="4164163" y="2931770"/>
            <a:ext cx="3696730" cy="335383"/>
            <a:chOff x="4164163" y="2983876"/>
            <a:chExt cx="3696730" cy="33538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67D274-2BC3-4153-B602-8A4104C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839232-0264-466D-9832-A9C0F219455B}"/>
                </a:ext>
              </a:extLst>
            </p:cNvPr>
            <p:cNvSpPr txBox="1"/>
            <p:nvPr/>
          </p:nvSpPr>
          <p:spPr>
            <a:xfrm>
              <a:off x="5046687" y="2983876"/>
              <a:ext cx="21425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Authentifizierung Request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9C2322-09AB-4E87-AF30-4F90BCE9B1AA}"/>
              </a:ext>
            </a:extLst>
          </p:cNvPr>
          <p:cNvGrpSpPr/>
          <p:nvPr/>
        </p:nvGrpSpPr>
        <p:grpSpPr>
          <a:xfrm>
            <a:off x="4164163" y="3336140"/>
            <a:ext cx="3696730" cy="324940"/>
            <a:chOff x="4164163" y="3388246"/>
            <a:chExt cx="3696730" cy="3249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4AC444-0C3B-4B21-A56D-D9C0E0AD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4163" y="3713186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E9CE03-62FF-481B-A434-321BDE171E74}"/>
                </a:ext>
              </a:extLst>
            </p:cNvPr>
            <p:cNvSpPr txBox="1"/>
            <p:nvPr/>
          </p:nvSpPr>
          <p:spPr>
            <a:xfrm>
              <a:off x="5046687" y="3388246"/>
              <a:ext cx="2225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Erzeugt einen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0AA6D-37CC-41FD-9E79-65E86FA1477D}"/>
              </a:ext>
            </a:extLst>
          </p:cNvPr>
          <p:cNvSpPr/>
          <p:nvPr/>
        </p:nvSpPr>
        <p:spPr>
          <a:xfrm>
            <a:off x="4005162" y="2030777"/>
            <a:ext cx="4834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ist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hier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auch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Resource Owner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14:cNvPr>
              <p14:cNvContentPartPr/>
              <p14:nvPr/>
            </p14:nvContentPartPr>
            <p14:xfrm rot="8342488">
              <a:off x="3245402" y="2471535"/>
              <a:ext cx="834833" cy="158893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8342488">
                <a:off x="3236406" y="2462548"/>
                <a:ext cx="852465" cy="176508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2CF00-B2F3-40AA-B44A-F40A2078AC15}"/>
              </a:ext>
            </a:extLst>
          </p:cNvPr>
          <p:cNvGrpSpPr/>
          <p:nvPr/>
        </p:nvGrpSpPr>
        <p:grpSpPr>
          <a:xfrm>
            <a:off x="8368395" y="4381751"/>
            <a:ext cx="1446924" cy="1664831"/>
            <a:chOff x="3466233" y="4155004"/>
            <a:chExt cx="1446924" cy="16648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1F8328-BF89-4662-9220-6E6B6BCD1DA2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EA2697-70A6-46B3-B5B1-A4AE7CB3897F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A6BE48E7-3168-4FDB-8C05-EE942FB96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0D52225-2A23-42C1-9AAF-AA603CD4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CBF592-3DF4-4355-B924-6C56F9CE03DF}"/>
              </a:ext>
            </a:extLst>
          </p:cNvPr>
          <p:cNvGrpSpPr/>
          <p:nvPr/>
        </p:nvGrpSpPr>
        <p:grpSpPr>
          <a:xfrm>
            <a:off x="4164163" y="3866016"/>
            <a:ext cx="3779687" cy="1472745"/>
            <a:chOff x="4121157" y="2914943"/>
            <a:chExt cx="3372374" cy="25095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F6D66A-63F7-4563-9A33-87E2CA3CEF12}"/>
                </a:ext>
              </a:extLst>
            </p:cNvPr>
            <p:cNvSpPr txBox="1"/>
            <p:nvPr/>
          </p:nvSpPr>
          <p:spPr>
            <a:xfrm rot="1269190">
              <a:off x="4863627" y="3629490"/>
              <a:ext cx="1835261" cy="47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Greift auf die Daten zu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15ECC7-6EB8-417D-88DE-ABEAEDA686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21667C-FC8E-4D8B-9399-8243F79FDB8E}"/>
              </a:ext>
            </a:extLst>
          </p:cNvPr>
          <p:cNvCxnSpPr>
            <a:cxnSpLocks/>
          </p:cNvCxnSpPr>
          <p:nvPr/>
        </p:nvCxnSpPr>
        <p:spPr>
          <a:xfrm>
            <a:off x="390021" y="5961048"/>
            <a:ext cx="17615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493F0-682B-41D4-B710-273B0AC38398}"/>
              </a:ext>
            </a:extLst>
          </p:cNvPr>
          <p:cNvCxnSpPr>
            <a:cxnSpLocks/>
          </p:cNvCxnSpPr>
          <p:nvPr/>
        </p:nvCxnSpPr>
        <p:spPr>
          <a:xfrm flipV="1">
            <a:off x="390021" y="6256686"/>
            <a:ext cx="1761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55D6D-20A2-4C16-A9C8-7AB8C07694AE}"/>
              </a:ext>
            </a:extLst>
          </p:cNvPr>
          <p:cNvSpPr txBox="1"/>
          <p:nvPr/>
        </p:nvSpPr>
        <p:spPr>
          <a:xfrm>
            <a:off x="2271045" y="5769583"/>
            <a:ext cx="14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Backchannel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CB762-1A9D-476A-90BA-D06B4FE96974}"/>
              </a:ext>
            </a:extLst>
          </p:cNvPr>
          <p:cNvSpPr txBox="1"/>
          <p:nvPr/>
        </p:nvSpPr>
        <p:spPr>
          <a:xfrm>
            <a:off x="2251840" y="6117228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Frontchannel</a:t>
            </a:r>
            <a:r>
              <a:rPr lang="de-AT" dirty="0"/>
              <a:t> (via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67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27912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198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18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Flow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2674233" y="179736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2740921" y="5138657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7248137" y="1350285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C652A2-893F-41F6-B09E-343CB78A8886}"/>
              </a:ext>
            </a:extLst>
          </p:cNvPr>
          <p:cNvCxnSpPr>
            <a:cxnSpLocks/>
          </p:cNvCxnSpPr>
          <p:nvPr/>
        </p:nvCxnSpPr>
        <p:spPr>
          <a:xfrm flipV="1">
            <a:off x="3547953" y="3163495"/>
            <a:ext cx="0" cy="1775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2039732" y="3886670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E16F70-A163-4DD7-B1DE-0BDC77EED624}"/>
              </a:ext>
            </a:extLst>
          </p:cNvPr>
          <p:cNvGrpSpPr/>
          <p:nvPr/>
        </p:nvGrpSpPr>
        <p:grpSpPr>
          <a:xfrm>
            <a:off x="4058383" y="1913136"/>
            <a:ext cx="3518783" cy="351251"/>
            <a:chOff x="4164161" y="2994333"/>
            <a:chExt cx="3696700" cy="35125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F7E3A0-1CC9-411A-8388-D12697FB78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39E3F-560C-418C-8B7E-E13D9B04E1CC}"/>
                </a:ext>
              </a:extLst>
            </p:cNvPr>
            <p:cNvSpPr txBox="1"/>
            <p:nvPr/>
          </p:nvSpPr>
          <p:spPr>
            <a:xfrm>
              <a:off x="4164162" y="2994333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Authentifizierung Request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AD95E-5FAB-46CB-BC8B-40A0038563AF}"/>
              </a:ext>
            </a:extLst>
          </p:cNvPr>
          <p:cNvGrpSpPr/>
          <p:nvPr/>
        </p:nvGrpSpPr>
        <p:grpSpPr>
          <a:xfrm rot="10800000">
            <a:off x="4058382" y="2325491"/>
            <a:ext cx="3518783" cy="299311"/>
            <a:chOff x="4164161" y="3345584"/>
            <a:chExt cx="3696700" cy="2993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5E312C-FA4D-425F-9869-D4DEB2438A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A9E20C-3418-4B8F-9E79-FC33E3AC05E2}"/>
                </a:ext>
              </a:extLst>
            </p:cNvPr>
            <p:cNvSpPr txBox="1"/>
            <p:nvPr/>
          </p:nvSpPr>
          <p:spPr>
            <a:xfrm rot="10800000">
              <a:off x="4164161" y="3367896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Erzeugt einen </a:t>
              </a:r>
              <a:r>
                <a:rPr lang="de-AT" i="1" dirty="0"/>
                <a:t>Access-</a:t>
              </a:r>
              <a:r>
                <a:rPr lang="de-AT" dirty="0"/>
                <a:t> (und optional </a:t>
              </a:r>
              <a:r>
                <a:rPr lang="de-AT" i="1" dirty="0"/>
                <a:t>Refresh</a:t>
              </a:r>
              <a:r>
                <a:rPr lang="de-AT" dirty="0"/>
                <a:t>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05AEBE-E5F4-4713-A4AB-F81D22B04E33}"/>
              </a:ext>
            </a:extLst>
          </p:cNvPr>
          <p:cNvCxnSpPr>
            <a:cxnSpLocks/>
          </p:cNvCxnSpPr>
          <p:nvPr/>
        </p:nvCxnSpPr>
        <p:spPr>
          <a:xfrm flipV="1">
            <a:off x="3122094" y="3144858"/>
            <a:ext cx="0" cy="179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2A0E9-4A5F-406B-9F52-CEC88B6F919E}"/>
              </a:ext>
            </a:extLst>
          </p:cNvPr>
          <p:cNvSpPr txBox="1"/>
          <p:nvPr/>
        </p:nvSpPr>
        <p:spPr>
          <a:xfrm rot="16200000">
            <a:off x="2474588" y="3920062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Gibt Anmeldedaten ein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C7B4D-BBEB-4CBF-BC39-9716A1A573C8}"/>
              </a:ext>
            </a:extLst>
          </p:cNvPr>
          <p:cNvGrpSpPr/>
          <p:nvPr/>
        </p:nvGrpSpPr>
        <p:grpSpPr>
          <a:xfrm>
            <a:off x="7496392" y="4587685"/>
            <a:ext cx="1446924" cy="1664831"/>
            <a:chOff x="3466233" y="4155004"/>
            <a:chExt cx="1446924" cy="16648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EF3A50-608C-419C-A3AF-119167E77F37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3962FF-9BFE-4856-A85F-41E9B81D7FCE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DF48AE6-A581-4741-9090-2555D4B6F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1FEE920-CC1F-4054-8DB8-821C81F59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44D609-AD95-4233-8439-C1BC3971957C}"/>
              </a:ext>
            </a:extLst>
          </p:cNvPr>
          <p:cNvGrpSpPr/>
          <p:nvPr/>
        </p:nvGrpSpPr>
        <p:grpSpPr>
          <a:xfrm>
            <a:off x="4121157" y="2914943"/>
            <a:ext cx="3372374" cy="2509545"/>
            <a:chOff x="4121157" y="2914943"/>
            <a:chExt cx="3372374" cy="25095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CD4BAD-E52C-4B38-A5E9-5D03CB53BD22}"/>
                </a:ext>
              </a:extLst>
            </p:cNvPr>
            <p:cNvSpPr txBox="1"/>
            <p:nvPr/>
          </p:nvSpPr>
          <p:spPr>
            <a:xfrm rot="2195082">
              <a:off x="4863627" y="3726992"/>
              <a:ext cx="1835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5. Greift auf die Daten zu</a:t>
              </a:r>
              <a:endParaRPr lang="en-US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59E99A-20D7-44D7-A5E5-858108B368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916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07467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606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5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autorisiert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32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7088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95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F1A880-DD7E-40F6-85B0-1A9D10066869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93C24F-F47B-489D-9708-CCA8B61FF3E8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89"/>
            <a:ext cx="10515600" cy="1325563"/>
          </a:xfrm>
        </p:spPr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70853" y="4018058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3383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69548" y="-1196550"/>
            <a:ext cx="383272" cy="5966063"/>
            <a:chOff x="3333751" y="2117477"/>
            <a:chExt cx="383272" cy="422829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02876" y="4231623"/>
              <a:ext cx="42282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106B87-40F1-49D4-8D37-49CEF0783510}"/>
              </a:ext>
            </a:extLst>
          </p:cNvPr>
          <p:cNvGrpSpPr/>
          <p:nvPr/>
        </p:nvGrpSpPr>
        <p:grpSpPr>
          <a:xfrm rot="10800000">
            <a:off x="3006728" y="2144319"/>
            <a:ext cx="5873454" cy="443860"/>
            <a:chOff x="3102228" y="3345582"/>
            <a:chExt cx="6170428" cy="4438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873C45-6A9A-4398-8737-6474E495D341}"/>
                </a:ext>
              </a:extLst>
            </p:cNvPr>
            <p:cNvSpPr txBox="1"/>
            <p:nvPr/>
          </p:nvSpPr>
          <p:spPr>
            <a:xfrm rot="10800000">
              <a:off x="4261999" y="3512443"/>
              <a:ext cx="3631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einen</a:t>
              </a:r>
              <a:r>
                <a:rPr lang="de-AT" i="1" dirty="0"/>
                <a:t> Access Token</a:t>
              </a:r>
              <a:endParaRPr lang="en-US" i="1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1B7841E-0A88-4485-BDB1-3B872534C8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102228" y="3345582"/>
              <a:ext cx="6170428" cy="2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82104" y="3172275"/>
            <a:ext cx="1" cy="196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7. Greif auf die Daten zu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5D97CE-EA6D-4136-9242-585408B7C472}"/>
              </a:ext>
            </a:extLst>
          </p:cNvPr>
          <p:cNvGrpSpPr/>
          <p:nvPr/>
        </p:nvGrpSpPr>
        <p:grpSpPr>
          <a:xfrm>
            <a:off x="3327060" y="1815997"/>
            <a:ext cx="925192" cy="880703"/>
            <a:chOff x="3367812" y="1635114"/>
            <a:chExt cx="833248" cy="7931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90B7BDF-F92E-40E8-B116-F10F8181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3173C-BC1D-4BB7-9011-BBEAAB6588CB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BAA2D8-DF96-485E-97B5-1BC9E306295C}"/>
              </a:ext>
            </a:extLst>
          </p:cNvPr>
          <p:cNvGrpSpPr/>
          <p:nvPr/>
        </p:nvGrpSpPr>
        <p:grpSpPr>
          <a:xfrm>
            <a:off x="7915474" y="1821054"/>
            <a:ext cx="925192" cy="880703"/>
            <a:chOff x="3367812" y="1635114"/>
            <a:chExt cx="833248" cy="79318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94BBEB2-0A2A-48BB-9FC7-04C0AB07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6B2229-618E-4543-9D89-7FA24DA8969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21DB9C-3999-4FE9-95C6-60058D5FE439}"/>
              </a:ext>
            </a:extLst>
          </p:cNvPr>
          <p:cNvGrpSpPr/>
          <p:nvPr/>
        </p:nvGrpSpPr>
        <p:grpSpPr>
          <a:xfrm rot="20173067">
            <a:off x="7186000" y="3695328"/>
            <a:ext cx="925192" cy="880703"/>
            <a:chOff x="3367812" y="1635114"/>
            <a:chExt cx="833248" cy="79318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6AC79986-01BD-44B6-8345-A7BD1D94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121943-E3BA-4DEE-ABFE-C51865422773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73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4150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8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6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 </a:t>
            </a:r>
            <a:r>
              <a:rPr lang="en-US" dirty="0" err="1"/>
              <a:t>vor</a:t>
            </a:r>
            <a:r>
              <a:rPr lang="en-US" dirty="0"/>
              <a:t> 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Native </a:t>
            </a:r>
            <a:r>
              <a:rPr lang="de-AT" dirty="0" err="1"/>
              <a:t>Applications</a:t>
            </a:r>
            <a:r>
              <a:rPr lang="de-AT" dirty="0"/>
              <a:t> (Desktop, Host)</a:t>
            </a:r>
          </a:p>
          <a:p>
            <a:r>
              <a:rPr lang="de-AT" dirty="0"/>
              <a:t>Simple </a:t>
            </a:r>
            <a:r>
              <a:rPr lang="de-AT" dirty="0" err="1"/>
              <a:t>login</a:t>
            </a:r>
            <a:r>
              <a:rPr lang="de-AT" dirty="0"/>
              <a:t> (</a:t>
            </a:r>
            <a:r>
              <a:rPr lang="de-AT" dirty="0" err="1"/>
              <a:t>forms</a:t>
            </a:r>
            <a:r>
              <a:rPr lang="de-AT" dirty="0"/>
              <a:t> and </a:t>
            </a:r>
            <a:r>
              <a:rPr lang="de-AT" dirty="0" err="1"/>
              <a:t>cookies</a:t>
            </a:r>
            <a:r>
              <a:rPr lang="de-AT" dirty="0"/>
              <a:t>)</a:t>
            </a:r>
          </a:p>
          <a:p>
            <a:r>
              <a:rPr lang="de-AT" dirty="0"/>
              <a:t>Single </a:t>
            </a:r>
            <a:r>
              <a:rPr lang="de-AT" dirty="0" err="1"/>
              <a:t>Sign</a:t>
            </a:r>
            <a:r>
              <a:rPr lang="de-AT" dirty="0"/>
              <a:t>-On</a:t>
            </a:r>
          </a:p>
          <a:p>
            <a:r>
              <a:rPr lang="de-AT" strike="sngStrike" dirty="0"/>
              <a:t>Mobile </a:t>
            </a:r>
            <a:r>
              <a:rPr lang="de-AT" strike="sngStrike" dirty="0" err="1"/>
              <a:t>Applications</a:t>
            </a:r>
            <a:endParaRPr lang="de-AT" dirty="0"/>
          </a:p>
          <a:p>
            <a:r>
              <a:rPr lang="de-AT" strike="sngStrike" dirty="0" err="1"/>
              <a:t>Delegated</a:t>
            </a:r>
            <a:r>
              <a:rPr lang="de-AT" strike="sngStrike" dirty="0"/>
              <a:t> </a:t>
            </a:r>
            <a:r>
              <a:rPr lang="de-AT" strike="sngStrike" dirty="0" err="1"/>
              <a:t>authorization</a:t>
            </a:r>
            <a:endParaRPr lang="de-AT" strike="sngStrike" dirty="0"/>
          </a:p>
        </p:txBody>
      </p:sp>
    </p:spTree>
    <p:extLst>
      <p:ext uri="{BB962C8B-B14F-4D97-AF65-F5344CB8AC3E}">
        <p14:creationId xmlns:p14="http://schemas.microsoft.com/office/powerpoint/2010/main" val="1292413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883370"/>
            <a:ext cx="6041062" cy="461665"/>
            <a:chOff x="2951687" y="3332292"/>
            <a:chExt cx="6346518" cy="46166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2957" y="3332292"/>
              <a:ext cx="3696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Code, Identity Token (und optional Access Token)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6407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2721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75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302868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825656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810081" y="3652042"/>
            <a:ext cx="151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Device Authentifizierung Request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Gibt </a:t>
            </a:r>
            <a:r>
              <a:rPr lang="de-AT" i="1" dirty="0"/>
              <a:t>User Code</a:t>
            </a:r>
            <a:r>
              <a:rPr lang="de-AT" dirty="0"/>
              <a:t>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10" y="-1779749"/>
            <a:ext cx="373685" cy="6148897"/>
            <a:chOff x="3333753" y="2045326"/>
            <a:chExt cx="373685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9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</a:t>
              </a:r>
              <a:r>
                <a:rPr lang="sk-SK" dirty="0" err="1"/>
                <a:t>Autorisierung</a:t>
              </a:r>
              <a:r>
                <a:rPr lang="sk-SK" dirty="0"/>
                <a:t> </a:t>
              </a:r>
              <a:r>
                <a:rPr lang="sk-SK" dirty="0" err="1"/>
                <a:t>request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271758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800381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761554" y="1677847"/>
            <a:ext cx="6185219" cy="348683"/>
            <a:chOff x="2951687" y="3336148"/>
            <a:chExt cx="6497964" cy="348683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3</a:t>
              </a:r>
              <a:r>
                <a:rPr lang="de-AT" dirty="0"/>
                <a:t>. Erzeugt </a:t>
              </a:r>
              <a:r>
                <a:rPr lang="sk-SK" i="1" dirty="0"/>
                <a:t>User </a:t>
              </a:r>
              <a:r>
                <a:rPr lang="sk-SK" i="1" dirty="0" err="1"/>
                <a:t>Code</a:t>
              </a:r>
              <a:r>
                <a:rPr lang="de-AT" i="1" dirty="0"/>
                <a:t>, </a:t>
              </a:r>
              <a:r>
                <a:rPr lang="sk-SK" i="1" dirty="0"/>
                <a:t>Device </a:t>
              </a:r>
              <a:r>
                <a:rPr lang="sk-SK" i="1" dirty="0" err="1"/>
                <a:t>Code</a:t>
              </a:r>
              <a:endParaRPr lang="en-US" i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V="1">
            <a:off x="1967356" y="2866126"/>
            <a:ext cx="712" cy="2125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Greif auf die Daten zu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192390">
            <a:off x="4000772" y="5155138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Gibt Anmeldedaten ein</a:t>
            </a:r>
            <a:endParaRPr lang="en-US" i="1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A678B5-EBC5-44F9-9FE6-58997F99A25F}"/>
              </a:ext>
            </a:extLst>
          </p:cNvPr>
          <p:cNvGrpSpPr/>
          <p:nvPr/>
        </p:nvGrpSpPr>
        <p:grpSpPr>
          <a:xfrm rot="5400000">
            <a:off x="5685483" y="-686532"/>
            <a:ext cx="373684" cy="6148897"/>
            <a:chOff x="3333754" y="2045326"/>
            <a:chExt cx="373684" cy="435787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E39E6B-FA71-46C0-B9B6-08A00A31ED5A}"/>
                </a:ext>
              </a:extLst>
            </p:cNvPr>
            <p:cNvSpPr txBox="1"/>
            <p:nvPr/>
          </p:nvSpPr>
          <p:spPr>
            <a:xfrm rot="16200000">
              <a:off x="2202600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Client fragt kontinuierlich nach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B3C8888-6702-44AA-8AC8-C76581B827E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8D2DCC-EE62-48CC-A513-39468740EB8B}"/>
              </a:ext>
            </a:extLst>
          </p:cNvPr>
          <p:cNvGrpSpPr/>
          <p:nvPr/>
        </p:nvGrpSpPr>
        <p:grpSpPr>
          <a:xfrm rot="10800000">
            <a:off x="2797877" y="2757704"/>
            <a:ext cx="6185219" cy="348683"/>
            <a:chOff x="2951687" y="3336148"/>
            <a:chExt cx="6497964" cy="348683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93104BE-7035-4A3F-B702-2EBDF0BD804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CAA0D9D-3315-4570-A986-13A800D63546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7</a:t>
              </a:r>
              <a:r>
                <a:rPr lang="de-AT" dirty="0"/>
                <a:t>. Erzeugt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628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04729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Device Code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998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</a:t>
            </a:r>
            <a:r>
              <a:rPr lang="de-AT" dirty="0" err="1"/>
              <a:t>with</a:t>
            </a:r>
            <a:r>
              <a:rPr lang="de-AT" dirty="0"/>
              <a:t> PKCE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72097" y="1687653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994926" y="3983325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 + Code Challenge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18530" y="830601"/>
            <a:ext cx="461665" cy="3587006"/>
            <a:chOff x="3601549" y="2875334"/>
            <a:chExt cx="461665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562728" y="3914155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67351" y="3081886"/>
            <a:ext cx="14754" cy="2058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BAE6F1-E1F2-4514-9524-07269C55AA09}"/>
              </a:ext>
            </a:extLst>
          </p:cNvPr>
          <p:cNvCxnSpPr>
            <a:cxnSpLocks/>
          </p:cNvCxnSpPr>
          <p:nvPr/>
        </p:nvCxnSpPr>
        <p:spPr>
          <a:xfrm flipV="1">
            <a:off x="2889285" y="3413801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C50F13-A2C6-4AEA-A053-2751E4C0D49F}"/>
              </a:ext>
            </a:extLst>
          </p:cNvPr>
          <p:cNvSpPr txBox="1"/>
          <p:nvPr/>
        </p:nvSpPr>
        <p:spPr>
          <a:xfrm rot="20272241">
            <a:off x="3549780" y="5362403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6766561" y="3911028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642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</a:t>
            </a:r>
            <a:r>
              <a:rPr lang="de-AT" dirty="0" err="1"/>
              <a:t>with</a:t>
            </a:r>
            <a:r>
              <a:rPr lang="de-AT" dirty="0"/>
              <a:t> Proof Key Code(PKCE)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57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OAuth 2.0 Grant / OIDC Flow Guide</a:t>
            </a:r>
            <a:endParaRPr lang="en-US" dirty="0"/>
          </a:p>
        </p:txBody>
      </p:sp>
      <p:sp>
        <p:nvSpPr>
          <p:cNvPr id="29" name="Callout: Down Arrow 28">
            <a:extLst>
              <a:ext uri="{FF2B5EF4-FFF2-40B4-BE49-F238E27FC236}">
                <a16:creationId xmlns:a16="http://schemas.microsoft.com/office/drawing/2014/main" id="{675A00F7-2123-492B-A644-4A30E49310D9}"/>
              </a:ext>
            </a:extLst>
          </p:cNvPr>
          <p:cNvSpPr/>
          <p:nvPr/>
        </p:nvSpPr>
        <p:spPr>
          <a:xfrm>
            <a:off x="4284269" y="3647897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Die Applikation darf Kennworte bearbeiten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F368F5-BB3B-4DC4-A376-37F064E625B0}"/>
              </a:ext>
            </a:extLst>
          </p:cNvPr>
          <p:cNvSpPr txBox="1"/>
          <p:nvPr/>
        </p:nvSpPr>
        <p:spPr>
          <a:xfrm>
            <a:off x="6122352" y="3812418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Callout: Down Arrow 36">
            <a:extLst>
              <a:ext uri="{FF2B5EF4-FFF2-40B4-BE49-F238E27FC236}">
                <a16:creationId xmlns:a16="http://schemas.microsoft.com/office/drawing/2014/main" id="{FD27B89B-4A2E-40ED-AC26-19BBEBC403E2}"/>
              </a:ext>
            </a:extLst>
          </p:cNvPr>
          <p:cNvSpPr/>
          <p:nvPr/>
        </p:nvSpPr>
        <p:spPr>
          <a:xfrm>
            <a:off x="4284269" y="4775707"/>
            <a:ext cx="1711400" cy="1085642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es eine Web Anwendung die am Server läuft?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195D04-3146-4C1E-9097-9D7C49B76291}"/>
              </a:ext>
            </a:extLst>
          </p:cNvPr>
          <p:cNvSpPr txBox="1"/>
          <p:nvPr/>
        </p:nvSpPr>
        <p:spPr>
          <a:xfrm>
            <a:off x="6149347" y="4946375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295748" y="5893507"/>
            <a:ext cx="1699920" cy="722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 oder Native Applikation</a:t>
            </a:r>
            <a:endParaRPr lang="en-US" sz="1400" dirty="0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A5F81615-3D2A-48D8-A067-838F144CBD40}"/>
              </a:ext>
            </a:extLst>
          </p:cNvPr>
          <p:cNvSpPr/>
          <p:nvPr/>
        </p:nvSpPr>
        <p:spPr>
          <a:xfrm>
            <a:off x="4284269" y="1425488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</a:t>
            </a:r>
            <a:r>
              <a:rPr lang="de-AT" sz="1200" i="1" dirty="0"/>
              <a:t>Client </a:t>
            </a:r>
            <a:r>
              <a:rPr lang="de-AT" sz="1200" dirty="0"/>
              <a:t>der </a:t>
            </a:r>
            <a:r>
              <a:rPr lang="de-AT" sz="1200" i="1" dirty="0" err="1"/>
              <a:t>Resource</a:t>
            </a:r>
            <a:r>
              <a:rPr lang="de-AT" sz="1200" dirty="0"/>
              <a:t> </a:t>
            </a:r>
            <a:r>
              <a:rPr lang="de-AT" sz="1200" i="1" dirty="0" err="1"/>
              <a:t>Owner</a:t>
            </a:r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D355E1-A9B9-4EDF-B15D-BABF7FD9485E}"/>
              </a:ext>
            </a:extLst>
          </p:cNvPr>
          <p:cNvSpPr/>
          <p:nvPr/>
        </p:nvSpPr>
        <p:spPr>
          <a:xfrm>
            <a:off x="6808597" y="1423377"/>
            <a:ext cx="1441595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Client </a:t>
            </a:r>
            <a:r>
              <a:rPr lang="de-AT" sz="1400" i="1" dirty="0" err="1"/>
              <a:t>Credentials</a:t>
            </a:r>
            <a:endParaRPr lang="en-US" sz="1400" i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827289" y="5893047"/>
            <a:ext cx="1441595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 (PKCE)</a:t>
            </a:r>
            <a:endParaRPr lang="en-US" sz="1400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27289" y="4775707"/>
            <a:ext cx="1441595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</a:t>
            </a:r>
            <a:endParaRPr lang="en-US" sz="1400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818627" y="3648516"/>
            <a:ext cx="1441595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Resource</a:t>
            </a:r>
            <a:r>
              <a:rPr lang="de-AT" sz="1400" i="1" dirty="0"/>
              <a:t> </a:t>
            </a:r>
            <a:r>
              <a:rPr lang="de-AT" sz="1400" i="1" dirty="0" err="1"/>
              <a:t>Owner</a:t>
            </a:r>
            <a:r>
              <a:rPr lang="de-AT" sz="1400" i="1" dirty="0"/>
              <a:t> Password</a:t>
            </a:r>
            <a:endParaRPr lang="en-US" sz="1400" i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ABCE1D-7931-4E90-8276-3473233C2C4A}"/>
              </a:ext>
            </a:extLst>
          </p:cNvPr>
          <p:cNvSpPr/>
          <p:nvPr/>
        </p:nvSpPr>
        <p:spPr>
          <a:xfrm>
            <a:off x="2006117" y="5893047"/>
            <a:ext cx="1440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/>
              <a:t>Implicit</a:t>
            </a:r>
            <a:endParaRPr lang="en-US" sz="1400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2239A03-5121-43DF-974E-07714B56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17" y="5744246"/>
            <a:ext cx="1839800" cy="1017602"/>
          </a:xfrm>
          <a:prstGeom prst="rect">
            <a:avLst/>
          </a:prstGeom>
        </p:spPr>
      </p:pic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284269" y="2502656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29164" y="2704985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818627" y="2516079"/>
            <a:ext cx="1441595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Device Flow</a:t>
            </a:r>
            <a:endParaRPr lang="en-US" sz="1400" i="1" dirty="0"/>
          </a:p>
        </p:txBody>
      </p:sp>
      <p:pic>
        <p:nvPicPr>
          <p:cNvPr id="42" name="Picture 41" descr="A close up of a sign&#10;&#10;Description automatically generated">
            <a:extLst>
              <a:ext uri="{FF2B5EF4-FFF2-40B4-BE49-F238E27FC236}">
                <a16:creationId xmlns:a16="http://schemas.microsoft.com/office/drawing/2014/main" id="{D9A98486-BC8D-4811-ABC4-5FD3926F9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86" y="3496455"/>
            <a:ext cx="1839800" cy="1017602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6F42AE84-7FD2-411D-911D-8CEAD2815CEB}"/>
              </a:ext>
            </a:extLst>
          </p:cNvPr>
          <p:cNvSpPr/>
          <p:nvPr/>
        </p:nvSpPr>
        <p:spPr>
          <a:xfrm>
            <a:off x="6015600" y="1623225"/>
            <a:ext cx="794236" cy="31902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Ja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7E1A11F-9C50-4A3A-811E-B0B33016ECDD}"/>
              </a:ext>
            </a:extLst>
          </p:cNvPr>
          <p:cNvSpPr/>
          <p:nvPr/>
        </p:nvSpPr>
        <p:spPr>
          <a:xfrm>
            <a:off x="6015600" y="2663316"/>
            <a:ext cx="794236" cy="31902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Ja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3C0D96B-A62D-40E5-B02E-7E2DD09AC123}"/>
              </a:ext>
            </a:extLst>
          </p:cNvPr>
          <p:cNvSpPr/>
          <p:nvPr/>
        </p:nvSpPr>
        <p:spPr>
          <a:xfrm>
            <a:off x="6015600" y="3847977"/>
            <a:ext cx="794236" cy="31902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Ja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A67DADD-E08E-4D5A-85B4-AD3C1AB1FB7F}"/>
              </a:ext>
            </a:extLst>
          </p:cNvPr>
          <p:cNvSpPr/>
          <p:nvPr/>
        </p:nvSpPr>
        <p:spPr>
          <a:xfrm>
            <a:off x="6014361" y="4979563"/>
            <a:ext cx="794236" cy="31902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Ja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94CE132-304D-4D7D-9D54-AC199850DD06}"/>
              </a:ext>
            </a:extLst>
          </p:cNvPr>
          <p:cNvSpPr/>
          <p:nvPr/>
        </p:nvSpPr>
        <p:spPr>
          <a:xfrm>
            <a:off x="6015600" y="6093533"/>
            <a:ext cx="794236" cy="31902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Ja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FFDD4E58-48F0-41B3-AB21-64F82F553F9E}"/>
              </a:ext>
            </a:extLst>
          </p:cNvPr>
          <p:cNvSpPr/>
          <p:nvPr/>
        </p:nvSpPr>
        <p:spPr>
          <a:xfrm flipH="1">
            <a:off x="3464127" y="6093533"/>
            <a:ext cx="795600" cy="31902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41669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OAuth 2.0 Grant / OIDC Flow Guide</a:t>
            </a:r>
            <a:endParaRPr lang="en-US" dirty="0"/>
          </a:p>
        </p:txBody>
      </p:sp>
      <p:sp>
        <p:nvSpPr>
          <p:cNvPr id="29" name="Callout: Down Arrow 28">
            <a:extLst>
              <a:ext uri="{FF2B5EF4-FFF2-40B4-BE49-F238E27FC236}">
                <a16:creationId xmlns:a16="http://schemas.microsoft.com/office/drawing/2014/main" id="{675A00F7-2123-492B-A644-4A30E49310D9}"/>
              </a:ext>
            </a:extLst>
          </p:cNvPr>
          <p:cNvSpPr/>
          <p:nvPr/>
        </p:nvSpPr>
        <p:spPr>
          <a:xfrm>
            <a:off x="4284269" y="3647897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Die Applikation darf Kennworte bearbeiten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F368F5-BB3B-4DC4-A376-37F064E625B0}"/>
              </a:ext>
            </a:extLst>
          </p:cNvPr>
          <p:cNvSpPr txBox="1"/>
          <p:nvPr/>
        </p:nvSpPr>
        <p:spPr>
          <a:xfrm>
            <a:off x="6122352" y="3812418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Callout: Down Arrow 36">
            <a:extLst>
              <a:ext uri="{FF2B5EF4-FFF2-40B4-BE49-F238E27FC236}">
                <a16:creationId xmlns:a16="http://schemas.microsoft.com/office/drawing/2014/main" id="{FD27B89B-4A2E-40ED-AC26-19BBEBC403E2}"/>
              </a:ext>
            </a:extLst>
          </p:cNvPr>
          <p:cNvSpPr/>
          <p:nvPr/>
        </p:nvSpPr>
        <p:spPr>
          <a:xfrm>
            <a:off x="4284269" y="4775707"/>
            <a:ext cx="1711400" cy="1085642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es eine Web Anwendung die am Server läuft?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195D04-3146-4C1E-9097-9D7C49B76291}"/>
              </a:ext>
            </a:extLst>
          </p:cNvPr>
          <p:cNvSpPr txBox="1"/>
          <p:nvPr/>
        </p:nvSpPr>
        <p:spPr>
          <a:xfrm>
            <a:off x="6149347" y="4946375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295748" y="5893507"/>
            <a:ext cx="1699920" cy="722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 oder Native Applikation</a:t>
            </a:r>
            <a:endParaRPr lang="en-US" sz="1400" dirty="0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A5F81615-3D2A-48D8-A067-838F144CBD40}"/>
              </a:ext>
            </a:extLst>
          </p:cNvPr>
          <p:cNvSpPr/>
          <p:nvPr/>
        </p:nvSpPr>
        <p:spPr>
          <a:xfrm>
            <a:off x="4284269" y="1425488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</a:t>
            </a:r>
            <a:r>
              <a:rPr lang="de-AT" sz="1200" i="1" dirty="0"/>
              <a:t>Client </a:t>
            </a:r>
            <a:r>
              <a:rPr lang="de-AT" sz="1200" dirty="0"/>
              <a:t>der </a:t>
            </a:r>
            <a:r>
              <a:rPr lang="de-AT" sz="1200" i="1" dirty="0" err="1"/>
              <a:t>Resource</a:t>
            </a:r>
            <a:r>
              <a:rPr lang="de-AT" sz="1200" dirty="0"/>
              <a:t> </a:t>
            </a:r>
            <a:r>
              <a:rPr lang="de-AT" sz="1200" i="1" dirty="0" err="1"/>
              <a:t>Owner</a:t>
            </a:r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D355E1-A9B9-4EDF-B15D-BABF7FD9485E}"/>
              </a:ext>
            </a:extLst>
          </p:cNvPr>
          <p:cNvSpPr/>
          <p:nvPr/>
        </p:nvSpPr>
        <p:spPr>
          <a:xfrm>
            <a:off x="6808597" y="1423377"/>
            <a:ext cx="1441595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Client </a:t>
            </a:r>
            <a:r>
              <a:rPr lang="de-AT" sz="1400" i="1" dirty="0" err="1"/>
              <a:t>Credentials</a:t>
            </a:r>
            <a:endParaRPr lang="en-US" sz="1400" i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827289" y="5893047"/>
            <a:ext cx="1441595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 (PKCE)</a:t>
            </a:r>
            <a:endParaRPr lang="en-US" sz="1400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27289" y="4775707"/>
            <a:ext cx="1441595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</a:t>
            </a:r>
            <a:endParaRPr lang="en-US" sz="1400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818627" y="3648516"/>
            <a:ext cx="1441595" cy="7187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/>
              <a:t>Resource</a:t>
            </a:r>
            <a:r>
              <a:rPr lang="de-AT" sz="1400" dirty="0"/>
              <a:t> </a:t>
            </a:r>
            <a:r>
              <a:rPr lang="de-AT" sz="1400" err="1"/>
              <a:t>Owner</a:t>
            </a:r>
            <a:r>
              <a:rPr lang="de-AT" sz="1400"/>
              <a:t> Password</a:t>
            </a:r>
            <a:endParaRPr lang="en-US" sz="1400" dirty="0"/>
          </a:p>
        </p:txBody>
      </p:sp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284269" y="2502656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29164" y="2704985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818627" y="2516079"/>
            <a:ext cx="1441595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Device Flow</a:t>
            </a:r>
            <a:endParaRPr lang="en-US" sz="1400" i="1" dirty="0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F42AE84-7FD2-411D-911D-8CEAD2815CEB}"/>
              </a:ext>
            </a:extLst>
          </p:cNvPr>
          <p:cNvSpPr/>
          <p:nvPr/>
        </p:nvSpPr>
        <p:spPr>
          <a:xfrm>
            <a:off x="6015600" y="1623225"/>
            <a:ext cx="794236" cy="31902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Ja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7E1A11F-9C50-4A3A-811E-B0B33016ECDD}"/>
              </a:ext>
            </a:extLst>
          </p:cNvPr>
          <p:cNvSpPr/>
          <p:nvPr/>
        </p:nvSpPr>
        <p:spPr>
          <a:xfrm>
            <a:off x="6015600" y="2663316"/>
            <a:ext cx="794236" cy="31902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Ja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3C0D96B-A62D-40E5-B02E-7E2DD09AC123}"/>
              </a:ext>
            </a:extLst>
          </p:cNvPr>
          <p:cNvSpPr/>
          <p:nvPr/>
        </p:nvSpPr>
        <p:spPr>
          <a:xfrm>
            <a:off x="6015600" y="3847977"/>
            <a:ext cx="794236" cy="31902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Ja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A67DADD-E08E-4D5A-85B4-AD3C1AB1FB7F}"/>
              </a:ext>
            </a:extLst>
          </p:cNvPr>
          <p:cNvSpPr/>
          <p:nvPr/>
        </p:nvSpPr>
        <p:spPr>
          <a:xfrm>
            <a:off x="6014361" y="4979563"/>
            <a:ext cx="794236" cy="31902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Ja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94CE132-304D-4D7D-9D54-AC199850DD06}"/>
              </a:ext>
            </a:extLst>
          </p:cNvPr>
          <p:cNvSpPr/>
          <p:nvPr/>
        </p:nvSpPr>
        <p:spPr>
          <a:xfrm>
            <a:off x="6015600" y="5936521"/>
            <a:ext cx="794236" cy="31902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Ja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CA419D3F-F9CF-402A-AE73-A8BDAA1A7F9A}"/>
              </a:ext>
            </a:extLst>
          </p:cNvPr>
          <p:cNvSpPr/>
          <p:nvPr/>
        </p:nvSpPr>
        <p:spPr>
          <a:xfrm>
            <a:off x="8609707" y="3644756"/>
            <a:ext cx="1469605" cy="612648"/>
          </a:xfrm>
          <a:prstGeom prst="wedgeRoundRectCallout">
            <a:avLst>
              <a:gd name="adj1" fmla="val -73721"/>
              <a:gd name="adj2" fmla="val -12127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First Party Clients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7F8EF55-37B9-4C9D-8675-8B06398086AF}"/>
              </a:ext>
            </a:extLst>
          </p:cNvPr>
          <p:cNvSpPr/>
          <p:nvPr/>
        </p:nvSpPr>
        <p:spPr>
          <a:xfrm>
            <a:off x="6015600" y="6273641"/>
            <a:ext cx="794236" cy="31902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3746393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Grant/Flow Features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20367"/>
              </p:ext>
            </p:extLst>
          </p:nvPr>
        </p:nvGraphicFramePr>
        <p:xfrm>
          <a:off x="838200" y="1350869"/>
          <a:ext cx="10440003" cy="5245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4855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318003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69080076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847277139"/>
                    </a:ext>
                  </a:extLst>
                </a:gridCol>
              </a:tblGrid>
              <a:tr h="652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Client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Credential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Resource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Owner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Implict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Hybrid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Device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8251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Alle Tokens von </a:t>
                      </a:r>
                      <a:r>
                        <a:rPr lang="de-AT" i="1" dirty="0" err="1"/>
                        <a:t>Authorization</a:t>
                      </a:r>
                      <a:r>
                        <a:rPr lang="de-AT" i="1" dirty="0"/>
                        <a:t>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Alle Tokens von </a:t>
                      </a:r>
                      <a:r>
                        <a:rPr lang="de-AT" i="1" dirty="0"/>
                        <a:t>Token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Tokens über User Agent gesendet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/>
                        <a:t>Refresh Token </a:t>
                      </a:r>
                      <a:r>
                        <a:rPr lang="de-AT" i="0" dirty="0"/>
                        <a:t>unterstützt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 via ein einziges </a:t>
                      </a:r>
                      <a:r>
                        <a:rPr lang="de-AT" i="0" dirty="0" err="1"/>
                        <a:t>Roundtrip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682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</a:t>
            </a:r>
            <a:r>
              <a:rPr lang="de-AT" dirty="0" err="1">
                <a:latin typeface="Consolas" panose="020B0609020204030204" pitchFamily="49" charset="0"/>
              </a:rPr>
              <a:t>grant_type</a:t>
            </a:r>
            <a:r>
              <a:rPr lang="de-AT" sz="4000" dirty="0" err="1">
                <a:latin typeface="+mn-lt"/>
              </a:rPr>
              <a:t>s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432363"/>
              </p:ext>
            </p:extLst>
          </p:nvPr>
        </p:nvGraphicFramePr>
        <p:xfrm>
          <a:off x="3897834" y="1690688"/>
          <a:ext cx="4396332" cy="4710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8166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198166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</a:tblGrid>
              <a:tr h="611391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500" dirty="0" err="1">
                          <a:solidFill>
                            <a:schemeClr val="bg1"/>
                          </a:solidFill>
                        </a:rPr>
                        <a:t>grant_type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algn="ctr"/>
                      <a:r>
                        <a:rPr lang="de-AT" sz="1500" i="0" dirty="0"/>
                        <a:t>Client </a:t>
                      </a:r>
                      <a:r>
                        <a:rPr lang="de-AT" sz="1500" i="0" dirty="0" err="1"/>
                        <a:t>Credential</a:t>
                      </a:r>
                      <a:r>
                        <a:rPr lang="de-AT" sz="1500" i="0" dirty="0"/>
                        <a:t> Grant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client_credential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Resource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 dirty="0" err="1"/>
                        <a:t>Owner</a:t>
                      </a:r>
                      <a:r>
                        <a:rPr lang="de-AT" sz="1500" i="0" dirty="0"/>
                        <a:t> Password Grant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password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Authorization</a:t>
                      </a:r>
                      <a:r>
                        <a:rPr lang="de-AT" sz="1500" i="0" dirty="0"/>
                        <a:t> 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Implicit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/>
                        <a:t>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54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Hybrid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Device </a:t>
                      </a:r>
                      <a:r>
                        <a:rPr lang="de-AT" sz="1500" i="0" dirty="0" err="1"/>
                        <a:t>Authorization</a:t>
                      </a:r>
                      <a:r>
                        <a:rPr lang="de-AT" sz="1500" i="0" dirty="0"/>
                        <a:t> Grant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device_code</a:t>
                      </a:r>
                      <a:endParaRPr lang="de-AT" sz="1500" b="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08802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0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32D3-54C4-4230-9DF3-BCCDED4C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Szenario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7B921-BA93-482C-ACC2-CB40126ADC22}"/>
              </a:ext>
            </a:extLst>
          </p:cNvPr>
          <p:cNvGrpSpPr/>
          <p:nvPr/>
        </p:nvGrpSpPr>
        <p:grpSpPr>
          <a:xfrm>
            <a:off x="9959251" y="1933174"/>
            <a:ext cx="1446924" cy="1323770"/>
            <a:chOff x="7060850" y="3273967"/>
            <a:chExt cx="1446924" cy="13237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6AD413-9354-4901-B469-C3D1E162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4C204-21F3-4C23-B195-D2A41D6859B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5E832-205A-42E8-8A3B-D340CC3825E6}"/>
              </a:ext>
            </a:extLst>
          </p:cNvPr>
          <p:cNvGrpSpPr/>
          <p:nvPr/>
        </p:nvGrpSpPr>
        <p:grpSpPr>
          <a:xfrm>
            <a:off x="1263461" y="1940182"/>
            <a:ext cx="1446924" cy="1298910"/>
            <a:chOff x="8334332" y="3303664"/>
            <a:chExt cx="1446924" cy="1298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4FB54-EA1F-49F3-828D-855F99C37D22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Benutzer</a:t>
              </a:r>
              <a:endParaRPr lang="en-US" sz="1200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419C9CC-F4EC-416B-9C25-118E6C7A5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8E9A67-4244-4788-BDB6-29AE44B5E561}"/>
              </a:ext>
            </a:extLst>
          </p:cNvPr>
          <p:cNvGrpSpPr/>
          <p:nvPr/>
        </p:nvGrpSpPr>
        <p:grpSpPr>
          <a:xfrm>
            <a:off x="5572496" y="1945304"/>
            <a:ext cx="1446924" cy="1299510"/>
            <a:chOff x="974256" y="4958709"/>
            <a:chExt cx="1446924" cy="129951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9C8B5E7-809D-4983-8271-51D94DFDE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41C38-925B-42D3-B7F9-27D62A75623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6B1B-9109-42F7-AA39-50E72898D08F}"/>
              </a:ext>
            </a:extLst>
          </p:cNvPr>
          <p:cNvGrpSpPr/>
          <p:nvPr/>
        </p:nvGrpSpPr>
        <p:grpSpPr>
          <a:xfrm>
            <a:off x="2534242" y="2007063"/>
            <a:ext cx="3075927" cy="324939"/>
            <a:chOff x="4164163" y="2994320"/>
            <a:chExt cx="3696730" cy="32493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BBE36A-F79E-48B5-9C36-132EF6EAC2CC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61F7B-ACE0-4972-85A0-0E546085C66F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523A35-B421-4904-8F47-BA5A4C7F7DA5}"/>
              </a:ext>
            </a:extLst>
          </p:cNvPr>
          <p:cNvGrpSpPr/>
          <p:nvPr/>
        </p:nvGrpSpPr>
        <p:grpSpPr>
          <a:xfrm>
            <a:off x="7014458" y="1884055"/>
            <a:ext cx="3064999" cy="461665"/>
            <a:chOff x="4164163" y="2857594"/>
            <a:chExt cx="3696730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776E30-B934-45F9-B7C4-EA1E59A989F4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8615A9-164B-4E41-BC16-F646FAC8991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C7DBA50-9A83-404A-80C3-0FDD1C68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29005"/>
              </p:ext>
            </p:extLst>
          </p:nvPr>
        </p:nvGraphicFramePr>
        <p:xfrm>
          <a:off x="7304970" y="290688"/>
          <a:ext cx="3924912" cy="898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456">
                  <a:extLst>
                    <a:ext uri="{9D8B030D-6E8A-4147-A177-3AD203B41FA5}">
                      <a16:colId xmlns:a16="http://schemas.microsoft.com/office/drawing/2014/main" val="2297285761"/>
                    </a:ext>
                  </a:extLst>
                </a:gridCol>
                <a:gridCol w="1962456">
                  <a:extLst>
                    <a:ext uri="{9D8B030D-6E8A-4147-A177-3AD203B41FA5}">
                      <a16:colId xmlns:a16="http://schemas.microsoft.com/office/drawing/2014/main" val="1270416765"/>
                    </a:ext>
                  </a:extLst>
                </a:gridCol>
              </a:tblGrid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Benutzername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Kennwort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3173884703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max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geheim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703648007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erika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sicher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687673244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0FBC13-86B5-4626-B549-DAF9D29F3064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H="1" flipV="1">
            <a:off x="9267426" y="1188816"/>
            <a:ext cx="1415287" cy="7443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Bildergebnis fÃ¼r fake company logo">
            <a:extLst>
              <a:ext uri="{FF2B5EF4-FFF2-40B4-BE49-F238E27FC236}">
                <a16:creationId xmlns:a16="http://schemas.microsoft.com/office/drawing/2014/main" id="{D6B46E58-0C17-46DC-8256-F96ADB1E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94" y="2392574"/>
            <a:ext cx="724927" cy="2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0250A9F-3101-49E8-8FEC-EA63AEE4B0DE}"/>
              </a:ext>
            </a:extLst>
          </p:cNvPr>
          <p:cNvGrpSpPr/>
          <p:nvPr/>
        </p:nvGrpSpPr>
        <p:grpSpPr>
          <a:xfrm>
            <a:off x="5605207" y="4963164"/>
            <a:ext cx="1446924" cy="1299510"/>
            <a:chOff x="5605207" y="4963164"/>
            <a:chExt cx="1446924" cy="129951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90FD35-5BFD-45A5-AA8B-4BD06443E16C}"/>
                </a:ext>
              </a:extLst>
            </p:cNvPr>
            <p:cNvGrpSpPr/>
            <p:nvPr/>
          </p:nvGrpSpPr>
          <p:grpSpPr>
            <a:xfrm>
              <a:off x="5605207" y="4963164"/>
              <a:ext cx="1446924" cy="1299510"/>
              <a:chOff x="974256" y="4958709"/>
              <a:chExt cx="1446924" cy="129951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1F80D0DF-8CDA-43E0-8A0C-D10A26F9A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211718" y="4958709"/>
                <a:ext cx="972000" cy="972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738AC3-81EB-46BA-890E-A1217DADF994}"/>
                  </a:ext>
                </a:extLst>
              </p:cNvPr>
              <p:cNvSpPr txBox="1"/>
              <p:nvPr/>
            </p:nvSpPr>
            <p:spPr>
              <a:xfrm>
                <a:off x="974256" y="5981220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Anwendung</a:t>
                </a:r>
                <a:endParaRPr lang="en-US" sz="1200" dirty="0"/>
              </a:p>
            </p:txBody>
          </p:sp>
        </p:grpSp>
        <p:pic>
          <p:nvPicPr>
            <p:cNvPr id="3" name="Picture 2" descr="Bildergebnis fÃ¼r fake company logo">
              <a:extLst>
                <a:ext uri="{FF2B5EF4-FFF2-40B4-BE49-F238E27FC236}">
                  <a16:creationId xmlns:a16="http://schemas.microsoft.com/office/drawing/2014/main" id="{3E6FC0C4-C09A-4E7F-98E4-2BE0C904C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350" y="5318493"/>
              <a:ext cx="1283852" cy="4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61B6A0-FFF2-4DFF-9AA1-7CBD0F3C4BD6}"/>
              </a:ext>
            </a:extLst>
          </p:cNvPr>
          <p:cNvGrpSpPr/>
          <p:nvPr/>
        </p:nvGrpSpPr>
        <p:grpSpPr>
          <a:xfrm rot="2465732">
            <a:off x="2339430" y="3632404"/>
            <a:ext cx="3472791" cy="365568"/>
            <a:chOff x="4164163" y="2994320"/>
            <a:chExt cx="3696730" cy="32493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C9A36-E865-4689-A925-CB1B2443E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472F51-28A8-468E-9D61-29888BD7BB0D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FB2269-57C4-45D6-9843-C2CA0DEC9519}"/>
              </a:ext>
            </a:extLst>
          </p:cNvPr>
          <p:cNvGrpSpPr/>
          <p:nvPr/>
        </p:nvGrpSpPr>
        <p:grpSpPr>
          <a:xfrm>
            <a:off x="9970107" y="4902035"/>
            <a:ext cx="1446924" cy="1323770"/>
            <a:chOff x="7060850" y="3273967"/>
            <a:chExt cx="1446924" cy="132377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44D705F-F6C6-49D7-BBBD-B238629B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4AE0FC-1613-4930-B6A8-EF4B51E42C18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B30A1D-6CC8-4725-A2A3-46D250EF63D2}"/>
              </a:ext>
            </a:extLst>
          </p:cNvPr>
          <p:cNvGrpSpPr/>
          <p:nvPr/>
        </p:nvGrpSpPr>
        <p:grpSpPr>
          <a:xfrm>
            <a:off x="7003530" y="5009602"/>
            <a:ext cx="3075927" cy="461665"/>
            <a:chOff x="4164163" y="2857594"/>
            <a:chExt cx="3696730" cy="46166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B1BF1F-91CE-45F9-A632-3B1316619EC0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02F9EF-9656-4D25-995C-35B1F4AFB5F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A8A0E0-F2D1-4B9A-8010-87B31F408A9B}"/>
              </a:ext>
            </a:extLst>
          </p:cNvPr>
          <p:cNvGrpSpPr/>
          <p:nvPr/>
        </p:nvGrpSpPr>
        <p:grpSpPr>
          <a:xfrm>
            <a:off x="7976851" y="3100592"/>
            <a:ext cx="1306420" cy="1293177"/>
            <a:chOff x="5446419" y="1519121"/>
            <a:chExt cx="1306420" cy="12931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D082AC-7D36-4BF0-8707-16D3F2EF75C2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4ECCED8-EEB1-489F-9BB4-AE8DFD5E84CE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AD36D7-12D9-4516-913B-17A91C196CD9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A49D3FC-494A-4A6E-BB86-EC61DFA5C6D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62738F-41E5-43BB-B1AC-6260394CDABA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2" descr="Bildergebnis fÃ¼r fake company logo">
            <a:extLst>
              <a:ext uri="{FF2B5EF4-FFF2-40B4-BE49-F238E27FC236}">
                <a16:creationId xmlns:a16="http://schemas.microsoft.com/office/drawing/2014/main" id="{A554820D-DEB5-4AE1-B42B-A7A4595F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58" y="3489180"/>
            <a:ext cx="553250" cy="1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B2358D-412D-4E27-A86A-2B3E34AC214A}"/>
              </a:ext>
            </a:extLst>
          </p:cNvPr>
          <p:cNvCxnSpPr>
            <a:cxnSpLocks/>
          </p:cNvCxnSpPr>
          <p:nvPr/>
        </p:nvCxnSpPr>
        <p:spPr>
          <a:xfrm>
            <a:off x="6853475" y="2840026"/>
            <a:ext cx="783994" cy="549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255CDC-592B-40D5-B3B1-7DD19EAADDA2}"/>
              </a:ext>
            </a:extLst>
          </p:cNvPr>
          <p:cNvSpPr txBox="1"/>
          <p:nvPr/>
        </p:nvSpPr>
        <p:spPr>
          <a:xfrm rot="2175811">
            <a:off x="6527889" y="2667276"/>
            <a:ext cx="166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 err="1"/>
              <a:t>Anwendungs</a:t>
            </a:r>
            <a:r>
              <a:rPr lang="de-AT" dirty="0"/>
              <a:t> </a:t>
            </a:r>
            <a:r>
              <a:rPr lang="de-AT" dirty="0" err="1"/>
              <a:t>Authorisierung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0F3D10-1F7D-48AB-9426-49F92AB64D4A}"/>
              </a:ext>
            </a:extLst>
          </p:cNvPr>
          <p:cNvSpPr txBox="1"/>
          <p:nvPr/>
        </p:nvSpPr>
        <p:spPr>
          <a:xfrm rot="19450883">
            <a:off x="6436131" y="3971385"/>
            <a:ext cx="137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?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F06631-BF4F-4B4D-849D-25B8EE09314A}"/>
              </a:ext>
            </a:extLst>
          </p:cNvPr>
          <p:cNvCxnSpPr>
            <a:cxnSpLocks/>
          </p:cNvCxnSpPr>
          <p:nvPr/>
        </p:nvCxnSpPr>
        <p:spPr>
          <a:xfrm flipV="1">
            <a:off x="6814669" y="3982857"/>
            <a:ext cx="924181" cy="651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55117B-4ED7-49D4-9305-C556D3AA055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467675" y="3256944"/>
            <a:ext cx="1215038" cy="584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A87303-3BD8-469F-B525-F93A4C7FA92D}"/>
              </a:ext>
            </a:extLst>
          </p:cNvPr>
          <p:cNvSpPr txBox="1"/>
          <p:nvPr/>
        </p:nvSpPr>
        <p:spPr>
          <a:xfrm rot="20076314">
            <a:off x="9014040" y="3328442"/>
            <a:ext cx="182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Zugriff auf daten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099-18AA-4E0A-A2A6-A349F950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Assets</a:t>
            </a:r>
            <a:endParaRPr lang="en-US" dirty="0"/>
          </a:p>
        </p:txBody>
      </p:sp>
      <p:pic>
        <p:nvPicPr>
          <p:cNvPr id="3" name="Picture 2" descr="Bildergebnis fÃ¼r oauth icon">
            <a:extLst>
              <a:ext uri="{FF2B5EF4-FFF2-40B4-BE49-F238E27FC236}">
                <a16:creationId xmlns:a16="http://schemas.microsoft.com/office/drawing/2014/main" id="{6D09BB06-A9F8-45D3-A898-DAE52BEA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92" y="5118842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28A2376-CDE3-489E-8042-24E40A87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39" y="515547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D47B4-EBE6-4E83-AAB4-0D0A96F912CF}"/>
              </a:ext>
            </a:extLst>
          </p:cNvPr>
          <p:cNvGrpSpPr/>
          <p:nvPr/>
        </p:nvGrpSpPr>
        <p:grpSpPr>
          <a:xfrm>
            <a:off x="843575" y="1732412"/>
            <a:ext cx="1446924" cy="1252359"/>
            <a:chOff x="593591" y="1628373"/>
            <a:chExt cx="1446924" cy="125235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E332BDD-1F5D-47B2-9018-B24B3217C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B5094-0EA9-4FBB-8882-530BD16C4331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072D49-9B51-4EFF-85D0-0F6BBBB20480}"/>
              </a:ext>
            </a:extLst>
          </p:cNvPr>
          <p:cNvGrpSpPr/>
          <p:nvPr/>
        </p:nvGrpSpPr>
        <p:grpSpPr>
          <a:xfrm>
            <a:off x="5419715" y="1713081"/>
            <a:ext cx="1446924" cy="1256077"/>
            <a:chOff x="974256" y="4958709"/>
            <a:chExt cx="1446924" cy="1256077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8E5C040-16C7-46B7-8BCA-5FE703AB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F25DDF-3536-40AB-88BF-4F30342C2C0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D251EC-7265-41A8-A5F9-E6072B080FB4}"/>
              </a:ext>
            </a:extLst>
          </p:cNvPr>
          <p:cNvGrpSpPr/>
          <p:nvPr/>
        </p:nvGrpSpPr>
        <p:grpSpPr>
          <a:xfrm>
            <a:off x="3710633" y="1299917"/>
            <a:ext cx="1722477" cy="1866160"/>
            <a:chOff x="4233854" y="1261553"/>
            <a:chExt cx="1722477" cy="18661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C7EF7F6-7B77-40A4-AA02-5F87731D91DE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77DDB2D-EC9B-4C5B-A1D6-81CE0EBAF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A888F3E1-3A23-436F-BF02-46C248D88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BDBB11-CF92-48D0-A33C-8E0EF96193E5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6CE183-C4CD-4BDF-B11E-625841D8775D}"/>
              </a:ext>
            </a:extLst>
          </p:cNvPr>
          <p:cNvGrpSpPr/>
          <p:nvPr/>
        </p:nvGrpSpPr>
        <p:grpSpPr>
          <a:xfrm>
            <a:off x="8286773" y="1685170"/>
            <a:ext cx="1446924" cy="1248999"/>
            <a:chOff x="7437064" y="1686970"/>
            <a:chExt cx="1446924" cy="124899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61765B9-B5A8-4C81-88D2-46A45559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047E8C-2453-4661-AB5E-4D8DAB75AF3C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Access Token</a:t>
              </a:r>
              <a:endParaRPr 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EEFC7B-6763-4E89-8E85-1CC55417365F}"/>
              </a:ext>
            </a:extLst>
          </p:cNvPr>
          <p:cNvGrpSpPr/>
          <p:nvPr/>
        </p:nvGrpSpPr>
        <p:grpSpPr>
          <a:xfrm>
            <a:off x="9720303" y="1698674"/>
            <a:ext cx="1446924" cy="1257877"/>
            <a:chOff x="10045337" y="1685170"/>
            <a:chExt cx="1446924" cy="125787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8E298D9-C611-48F1-A2B9-6058FDF7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183799" y="1685170"/>
              <a:ext cx="1170001" cy="93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930A6A-1685-4CB3-8F4F-EA217EB0EB24}"/>
                </a:ext>
              </a:extLst>
            </p:cNvPr>
            <p:cNvSpPr txBox="1"/>
            <p:nvPr/>
          </p:nvSpPr>
          <p:spPr>
            <a:xfrm>
              <a:off x="10045337" y="266604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Code</a:t>
              </a:r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148D0B-18C9-403A-8745-8B4FD9C53B5A}"/>
              </a:ext>
            </a:extLst>
          </p:cNvPr>
          <p:cNvGrpSpPr/>
          <p:nvPr/>
        </p:nvGrpSpPr>
        <p:grpSpPr>
          <a:xfrm>
            <a:off x="2277104" y="1329632"/>
            <a:ext cx="1446924" cy="1664831"/>
            <a:chOff x="3466233" y="4155004"/>
            <a:chExt cx="1446924" cy="16648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1219DE-C971-4C11-AB01-D8F08B63513A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3F30A5-41EF-47F3-B975-B1D9A82AEF4D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2BDEAA10-A248-4C85-B103-33025DB39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6CBE1E8-BA70-47ED-BDF5-FD523521E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957A4-071E-4B67-BD7C-0134C6527B9B}"/>
              </a:ext>
            </a:extLst>
          </p:cNvPr>
          <p:cNvGrpSpPr/>
          <p:nvPr/>
        </p:nvGrpSpPr>
        <p:grpSpPr>
          <a:xfrm>
            <a:off x="6853244" y="1375326"/>
            <a:ext cx="1446924" cy="1606085"/>
            <a:chOff x="7313246" y="1336962"/>
            <a:chExt cx="1446924" cy="16060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C25C5A-3E59-47FA-8ACF-1B5AA5702A66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248999"/>
              <a:chOff x="8927568" y="1707655"/>
              <a:chExt cx="1446924" cy="1248999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87592E15-319E-4551-9958-4E1277AB1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A1C325-3E9F-43B3-901C-40F6CEF931B0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Refresh Token</a:t>
                </a:r>
                <a:endParaRPr lang="en-US" sz="1200" dirty="0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DB99D76-DA90-40C4-B1E4-5F7956CA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75E05-7E48-405F-AA60-0FC6D62EA14D}"/>
              </a:ext>
            </a:extLst>
          </p:cNvPr>
          <p:cNvGrpSpPr/>
          <p:nvPr/>
        </p:nvGrpSpPr>
        <p:grpSpPr>
          <a:xfrm>
            <a:off x="9906876" y="3120782"/>
            <a:ext cx="1446924" cy="1452531"/>
            <a:chOff x="3930051" y="3116664"/>
            <a:chExt cx="1446924" cy="14525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7743D-2C21-4C39-B623-276061D804F1}"/>
                </a:ext>
              </a:extLst>
            </p:cNvPr>
            <p:cNvGrpSpPr/>
            <p:nvPr/>
          </p:nvGrpSpPr>
          <p:grpSpPr>
            <a:xfrm>
              <a:off x="3930051" y="3295760"/>
              <a:ext cx="1446924" cy="1273435"/>
              <a:chOff x="7437064" y="1553730"/>
              <a:chExt cx="1446924" cy="1273435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C9BFE6C4-A67F-4E39-BBD3-67A8905F9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92526" y="155373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41FA9-43CB-4D16-AD03-EC4572FF224E}"/>
                  </a:ext>
                </a:extLst>
              </p:cNvPr>
              <p:cNvSpPr txBox="1"/>
              <p:nvPr/>
            </p:nvSpPr>
            <p:spPr>
              <a:xfrm>
                <a:off x="7437064" y="255016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Identity Token</a:t>
                </a:r>
                <a:endParaRPr lang="en-US" sz="1200" dirty="0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D19E008-8915-4D6B-9152-E0E500B9D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85A8D-4D3E-4C2B-A786-007A2034D04A}"/>
              </a:ext>
            </a:extLst>
          </p:cNvPr>
          <p:cNvGrpSpPr/>
          <p:nvPr/>
        </p:nvGrpSpPr>
        <p:grpSpPr>
          <a:xfrm>
            <a:off x="6853244" y="3272089"/>
            <a:ext cx="1446924" cy="1323770"/>
            <a:chOff x="7060850" y="3273967"/>
            <a:chExt cx="1446924" cy="13237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7CF3468-85D4-4EAC-B3F6-235EA3E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719833-5AFC-41F0-82D4-C4915F9DCA4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Database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EBBCF2-0A8A-4582-A5FE-24CE6D1D459A}"/>
              </a:ext>
            </a:extLst>
          </p:cNvPr>
          <p:cNvGrpSpPr/>
          <p:nvPr/>
        </p:nvGrpSpPr>
        <p:grpSpPr>
          <a:xfrm>
            <a:off x="8350057" y="3303386"/>
            <a:ext cx="1446924" cy="1298910"/>
            <a:chOff x="8334332" y="3303664"/>
            <a:chExt cx="1446924" cy="12989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8D990A-9B40-4FD9-8936-23DDB3C836C7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User</a:t>
              </a:r>
              <a:endParaRPr lang="en-US" sz="1200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A7E30B9-E61A-4086-AA8E-995DB75D1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3723C2-619F-46A1-A2C6-6FA7708927EF}"/>
              </a:ext>
            </a:extLst>
          </p:cNvPr>
          <p:cNvGrpSpPr/>
          <p:nvPr/>
        </p:nvGrpSpPr>
        <p:grpSpPr>
          <a:xfrm>
            <a:off x="3944544" y="3361348"/>
            <a:ext cx="1446924" cy="1228496"/>
            <a:chOff x="936572" y="4958709"/>
            <a:chExt cx="1446924" cy="1228496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AC00FADE-72C0-49A3-8458-CA781B2A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F8D923-AFE8-4F47-8E25-0FD964137ECC}"/>
                </a:ext>
              </a:extLst>
            </p:cNvPr>
            <p:cNvSpPr txBox="1"/>
            <p:nvPr/>
          </p:nvSpPr>
          <p:spPr>
            <a:xfrm>
              <a:off x="936572" y="5910206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Application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23CFE0-4C37-409B-AB8F-1DFA42529D1B}"/>
              </a:ext>
            </a:extLst>
          </p:cNvPr>
          <p:cNvGrpSpPr/>
          <p:nvPr/>
        </p:nvGrpSpPr>
        <p:grpSpPr>
          <a:xfrm>
            <a:off x="5442032" y="2905596"/>
            <a:ext cx="1495156" cy="1690263"/>
            <a:chOff x="5348320" y="2818051"/>
            <a:chExt cx="1495156" cy="16902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C59B5D-1FA1-4E72-9406-375BF79A5BDF}"/>
                </a:ext>
              </a:extLst>
            </p:cNvPr>
            <p:cNvGrpSpPr/>
            <p:nvPr/>
          </p:nvGrpSpPr>
          <p:grpSpPr>
            <a:xfrm>
              <a:off x="5396552" y="3273803"/>
              <a:ext cx="1446924" cy="1234511"/>
              <a:chOff x="5364648" y="3321664"/>
              <a:chExt cx="1446924" cy="1234511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40B936A5-FE2A-482F-97C5-4B320F54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68528" y="3321664"/>
                <a:ext cx="936000" cy="936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ED49D5-60C7-4528-911A-E9B8FD8816DA}"/>
                  </a:ext>
                </a:extLst>
              </p:cNvPr>
              <p:cNvSpPr txBox="1"/>
              <p:nvPr/>
            </p:nvSpPr>
            <p:spPr>
              <a:xfrm>
                <a:off x="5364648" y="427917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Application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9E51A05-FA96-4A90-9336-8CD654D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48320" y="2818051"/>
              <a:ext cx="720112" cy="72011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CFD218-A1A8-49A3-8E85-8AFB221BC134}"/>
              </a:ext>
            </a:extLst>
          </p:cNvPr>
          <p:cNvGrpSpPr/>
          <p:nvPr/>
        </p:nvGrpSpPr>
        <p:grpSpPr>
          <a:xfrm>
            <a:off x="2270312" y="3361348"/>
            <a:ext cx="1446924" cy="1228848"/>
            <a:chOff x="2270312" y="3361348"/>
            <a:chExt cx="1446924" cy="122884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EBD6B26-646A-4F89-83D6-608D8D39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504544" y="3361348"/>
              <a:ext cx="972000" cy="972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47E396-5421-4DFF-9C51-D04F241A6102}"/>
                </a:ext>
              </a:extLst>
            </p:cNvPr>
            <p:cNvSpPr txBox="1"/>
            <p:nvPr/>
          </p:nvSpPr>
          <p:spPr>
            <a:xfrm>
              <a:off x="2270312" y="431319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Table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D86ADD-98D1-468D-BE90-8B7B39FF30E4}"/>
              </a:ext>
            </a:extLst>
          </p:cNvPr>
          <p:cNvGrpSpPr/>
          <p:nvPr/>
        </p:nvGrpSpPr>
        <p:grpSpPr>
          <a:xfrm>
            <a:off x="754618" y="3335948"/>
            <a:ext cx="1306420" cy="1293177"/>
            <a:chOff x="5446419" y="1519121"/>
            <a:chExt cx="1306420" cy="129317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447D40-99D3-48F3-8B94-453F42706BFA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F381038-4483-40C1-80A2-79410195097B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FE1337-A6E2-408F-8A74-8CEB49BFAF08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78FC7E5-C480-4305-AEB9-AB68BCACEB4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BBBEF7-8591-4349-8C3A-67A3D90FB77F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489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openid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49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Literatur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 err="1"/>
              <a:t>Current</a:t>
            </a:r>
            <a:r>
              <a:rPr lang="de-AT" dirty="0"/>
              <a:t> Best Practices</a:t>
            </a:r>
          </a:p>
          <a:p>
            <a:pPr lvl="1"/>
            <a:r>
              <a:rPr lang="de-AT" dirty="0"/>
              <a:t>Best </a:t>
            </a:r>
            <a:r>
              <a:rPr lang="de-AT" dirty="0" err="1"/>
              <a:t>Pratices</a:t>
            </a:r>
            <a:r>
              <a:rPr lang="de-AT" dirty="0"/>
              <a:t> </a:t>
            </a:r>
            <a:r>
              <a:rPr lang="de-AT" dirty="0">
                <a:hlinkClick r:id="rId2"/>
              </a:rPr>
              <a:t>https://datatracker.ietf.org/doc/html/draft-ietf-oauth-security-topics-18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IETF RFCs und Internet </a:t>
            </a:r>
            <a:r>
              <a:rPr lang="de-AT" dirty="0" err="1"/>
              <a:t>Drafts</a:t>
            </a:r>
            <a:endParaRPr lang="de-AT" dirty="0"/>
          </a:p>
          <a:p>
            <a:pPr lvl="1"/>
            <a:r>
              <a:rPr lang="de-AT" dirty="0"/>
              <a:t>OAuth 2.0 </a:t>
            </a:r>
            <a:r>
              <a:rPr lang="de-AT" dirty="0">
                <a:hlinkClick r:id="rId3"/>
              </a:rPr>
              <a:t>https://datatracker.ietf.org/doc/html/rfc6749</a:t>
            </a:r>
            <a:endParaRPr lang="de-AT" dirty="0"/>
          </a:p>
          <a:p>
            <a:pPr lvl="1"/>
            <a:r>
              <a:rPr lang="de-AT" dirty="0" err="1"/>
              <a:t>Bearer</a:t>
            </a:r>
            <a:r>
              <a:rPr lang="de-AT" dirty="0"/>
              <a:t> Token </a:t>
            </a:r>
            <a:r>
              <a:rPr lang="de-AT" dirty="0">
                <a:hlinkClick r:id="rId4"/>
              </a:rPr>
              <a:t>https://datatracker.ietf.org/doc/html/rfc6750</a:t>
            </a:r>
            <a:endParaRPr lang="de-AT" dirty="0"/>
          </a:p>
          <a:p>
            <a:pPr lvl="1"/>
            <a:r>
              <a:rPr lang="de-AT" dirty="0"/>
              <a:t>JWT </a:t>
            </a:r>
            <a:r>
              <a:rPr lang="de-AT" dirty="0">
                <a:hlinkClick r:id="rId5"/>
              </a:rPr>
              <a:t>https://datatracker.ietf.org/doc/html/rfc7519</a:t>
            </a:r>
            <a:endParaRPr lang="de-AT" dirty="0"/>
          </a:p>
          <a:p>
            <a:pPr lvl="1"/>
            <a:r>
              <a:rPr lang="de-AT" dirty="0"/>
              <a:t>PKCE </a:t>
            </a:r>
            <a:r>
              <a:rPr lang="de-AT" dirty="0">
                <a:hlinkClick r:id="rId6"/>
              </a:rPr>
              <a:t>https://datatracker.ietf.org/doc/html/rfc7636</a:t>
            </a:r>
            <a:endParaRPr lang="de-AT" dirty="0"/>
          </a:p>
          <a:p>
            <a:pPr lvl="1"/>
            <a:r>
              <a:rPr lang="de-AT" dirty="0"/>
              <a:t>Device </a:t>
            </a:r>
            <a:r>
              <a:rPr lang="de-AT" dirty="0" err="1"/>
              <a:t>Authorization</a:t>
            </a:r>
            <a:r>
              <a:rPr lang="de-AT" dirty="0"/>
              <a:t> Grant </a:t>
            </a:r>
            <a:r>
              <a:rPr lang="de-AT" dirty="0">
                <a:hlinkClick r:id="rId7"/>
              </a:rPr>
              <a:t>https://datatracker.ietf.org/doc/html/rfc8628</a:t>
            </a:r>
            <a:endParaRPr lang="de-AT" dirty="0"/>
          </a:p>
          <a:p>
            <a:pPr lvl="1"/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>
                <a:hlinkClick r:id="rId8"/>
              </a:rPr>
              <a:t>https://openid.net/developers/specs/</a:t>
            </a:r>
            <a:endParaRPr lang="de-AT" dirty="0"/>
          </a:p>
          <a:p>
            <a:pPr lvl="1"/>
            <a:r>
              <a:rPr lang="de-AT" dirty="0"/>
              <a:t>Service Issuer Identifier </a:t>
            </a:r>
            <a:r>
              <a:rPr lang="de-AT" dirty="0">
                <a:hlinkClick r:id="rId9"/>
              </a:rPr>
              <a:t>https://datatracker.ietf.org/doc/html/draft-meyerzuselhausen-oauth-iss-auth-resp-02</a:t>
            </a: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4205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4409276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DAD3EE3A-FFBF-497E-940E-E3CD5857BE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854" y="243488"/>
            <a:ext cx="1447200" cy="14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0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BAC30-905A-4EB3-AB10-17A7F67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696CC-EF8A-4466-9777-EC3A216C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i="1" dirty="0"/>
              <a:t>“We want something like Flickr Auth / Google </a:t>
            </a:r>
            <a:r>
              <a:rPr lang="en-US" i="1" dirty="0" err="1"/>
              <a:t>AuthSub</a:t>
            </a:r>
            <a:r>
              <a:rPr lang="en-US" i="1" dirty="0"/>
              <a:t> / Yahoo! </a:t>
            </a:r>
            <a:r>
              <a:rPr lang="en-US" i="1" dirty="0" err="1"/>
              <a:t>BBAuth</a:t>
            </a:r>
            <a:r>
              <a:rPr lang="en-US" i="1" dirty="0"/>
              <a:t>, but published as an open standard, with common server and client libraries, etc.” </a:t>
            </a:r>
            <a:r>
              <a:rPr lang="en-US" dirty="0"/>
              <a:t>– Blaine Cook, Twitter Chief Architect, April 5, 2007</a:t>
            </a:r>
          </a:p>
        </p:txBody>
      </p:sp>
    </p:spTree>
    <p:extLst>
      <p:ext uri="{BB962C8B-B14F-4D97-AF65-F5344CB8AC3E}">
        <p14:creationId xmlns:p14="http://schemas.microsoft.com/office/powerpoint/2010/main" val="384488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341045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45B4D95-5B51-4944-A9EA-4950E7B17043}"/>
              </a:ext>
            </a:extLst>
          </p:cNvPr>
          <p:cNvSpPr/>
          <p:nvPr/>
        </p:nvSpPr>
        <p:spPr>
          <a:xfrm>
            <a:off x="7253207" y="44170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751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E72-749F-4AC6-86E5-7868A29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OAuth 2.0 Kontroverse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C27E-8500-4733-96D6-817CAA03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"more complex, less interoperable, less useful, more incomplete, and most importantly, less secure.“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"not capable of simple." </a:t>
            </a:r>
            <a:r>
              <a:rPr lang="en-US" i="1" dirty="0"/>
              <a:t>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"all about enterprise use cases“ </a:t>
            </a:r>
            <a:r>
              <a:rPr lang="en-US" sz="2400" i="1" dirty="0"/>
              <a:t>Eran Hammer, Lead Author of OAuth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7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2084</Words>
  <Application>Microsoft Office PowerPoint</Application>
  <PresentationFormat>Widescreen</PresentationFormat>
  <Paragraphs>489</Paragraphs>
  <Slides>52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Bradley Hand ITC</vt:lpstr>
      <vt:lpstr>Calibri</vt:lpstr>
      <vt:lpstr>Calibri Light</vt:lpstr>
      <vt:lpstr>Consolas</vt:lpstr>
      <vt:lpstr>Office Theme</vt:lpstr>
      <vt:lpstr>Authentifizierung mit OpenID Connect &amp; OAuth 2.0</vt:lpstr>
      <vt:lpstr>Roadmap</vt:lpstr>
      <vt:lpstr>Überblick und Historie</vt:lpstr>
      <vt:lpstr>Situation vor OAuth</vt:lpstr>
      <vt:lpstr>Beispiel Szenario</vt:lpstr>
      <vt:lpstr>Historie</vt:lpstr>
      <vt:lpstr>Historie</vt:lpstr>
      <vt:lpstr>Historie</vt:lpstr>
      <vt:lpstr>OAuth 2.0 Kontroverse</vt:lpstr>
      <vt:lpstr>OAuth 2.0 Probleme</vt:lpstr>
      <vt:lpstr>PowerPoint Presentation</vt:lpstr>
      <vt:lpstr>Basics und Terminologie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 Token</vt:lpstr>
      <vt:lpstr>PowerPoint Presentation</vt:lpstr>
      <vt:lpstr>PowerPoint Presentation</vt:lpstr>
      <vt:lpstr>PowerPoint Presentation</vt:lpstr>
      <vt:lpstr>Kommunikationswege</vt:lpstr>
      <vt:lpstr>Kommunikationswege</vt:lpstr>
      <vt:lpstr>OpenID Connect</vt:lpstr>
      <vt:lpstr>OpenID Connect vs. OAuth 2.0</vt:lpstr>
      <vt:lpstr>PowerPoint Presentation</vt:lpstr>
      <vt:lpstr>ID Token</vt:lpstr>
      <vt:lpstr>OpenID Connect erweitert OAuth 2.0</vt:lpstr>
      <vt:lpstr>Grants &amp; Flows</vt:lpstr>
      <vt:lpstr>OAuth 2.0 Grants &amp; OIDC Flows</vt:lpstr>
      <vt:lpstr>Client Credentials Flow</vt:lpstr>
      <vt:lpstr>Client Credentials Flow</vt:lpstr>
      <vt:lpstr>Resource Owner Password Flow</vt:lpstr>
      <vt:lpstr>Resource Owner Flow</vt:lpstr>
      <vt:lpstr>Authorization Code Flow</vt:lpstr>
      <vt:lpstr>Authorization Code Flow</vt:lpstr>
      <vt:lpstr>Implicit Flow</vt:lpstr>
      <vt:lpstr>Implicit Flow</vt:lpstr>
      <vt:lpstr>Hybrid Flow</vt:lpstr>
      <vt:lpstr>Hybrid Flow</vt:lpstr>
      <vt:lpstr>Device Flow</vt:lpstr>
      <vt:lpstr>Device Flow</vt:lpstr>
      <vt:lpstr>Authorization Code Grant with PKCE</vt:lpstr>
      <vt:lpstr>Authorization Code Grant with Proof Key Code(PKCE)</vt:lpstr>
      <vt:lpstr>OAuth 2.0 Grant / OIDC Flow Guide</vt:lpstr>
      <vt:lpstr>OAuth 2.0 Grant / OIDC Flow Guide</vt:lpstr>
      <vt:lpstr>Zusammenfassung Grant/Flow Features</vt:lpstr>
      <vt:lpstr>Zusammenfassung grant_types</vt:lpstr>
      <vt:lpstr>Assets</vt:lpstr>
      <vt:lpstr>Demos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Daniel Wagner</cp:lastModifiedBy>
  <cp:revision>87</cp:revision>
  <dcterms:created xsi:type="dcterms:W3CDTF">2018-11-11T10:28:14Z</dcterms:created>
  <dcterms:modified xsi:type="dcterms:W3CDTF">2021-11-21T17:45:02Z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