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86" r:id="rId3"/>
    <p:sldId id="325" r:id="rId4"/>
    <p:sldId id="284" r:id="rId5"/>
    <p:sldId id="290" r:id="rId6"/>
    <p:sldId id="289" r:id="rId7"/>
    <p:sldId id="295" r:id="rId8"/>
    <p:sldId id="291" r:id="rId9"/>
    <p:sldId id="292" r:id="rId10"/>
    <p:sldId id="314" r:id="rId11"/>
    <p:sldId id="294" r:id="rId12"/>
    <p:sldId id="263" r:id="rId13"/>
    <p:sldId id="264" r:id="rId14"/>
    <p:sldId id="266" r:id="rId15"/>
    <p:sldId id="265" r:id="rId16"/>
    <p:sldId id="316" r:id="rId17"/>
    <p:sldId id="269" r:id="rId18"/>
    <p:sldId id="270" r:id="rId19"/>
    <p:sldId id="267" r:id="rId20"/>
    <p:sldId id="271" r:id="rId21"/>
    <p:sldId id="268" r:id="rId22"/>
    <p:sldId id="296" r:id="rId23"/>
    <p:sldId id="298" r:id="rId24"/>
    <p:sldId id="272" r:id="rId25"/>
    <p:sldId id="323" r:id="rId26"/>
    <p:sldId id="301" r:id="rId27"/>
    <p:sldId id="315" r:id="rId28"/>
    <p:sldId id="317" r:id="rId29"/>
    <p:sldId id="259" r:id="rId30"/>
    <p:sldId id="261" r:id="rId31"/>
    <p:sldId id="307" r:id="rId32"/>
    <p:sldId id="278" r:id="rId33"/>
    <p:sldId id="305" r:id="rId34"/>
    <p:sldId id="279" r:id="rId35"/>
    <p:sldId id="303" r:id="rId36"/>
    <p:sldId id="285" r:id="rId37"/>
    <p:sldId id="304" r:id="rId38"/>
    <p:sldId id="300" r:id="rId39"/>
    <p:sldId id="306" r:id="rId40"/>
    <p:sldId id="318" r:id="rId41"/>
    <p:sldId id="319" r:id="rId42"/>
    <p:sldId id="282" r:id="rId43"/>
    <p:sldId id="324" r:id="rId44"/>
    <p:sldId id="320" r:id="rId45"/>
    <p:sldId id="297" r:id="rId46"/>
    <p:sldId id="312" r:id="rId47"/>
    <p:sldId id="308" r:id="rId48"/>
    <p:sldId id="309" r:id="rId49"/>
    <p:sldId id="262" r:id="rId50"/>
    <p:sldId id="32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23" d="100"/>
          <a:sy n="123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dirty="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 err="1"/>
            <a:t>OpenID</a:t>
          </a:r>
          <a:r>
            <a:rPr lang="de-AT" sz="1400" dirty="0"/>
            <a:t> </a:t>
          </a:r>
          <a:r>
            <a:rPr lang="de-AT" sz="1400" dirty="0" err="1"/>
            <a:t>group</a:t>
          </a:r>
          <a:r>
            <a:rPr lang="de-AT" sz="1400" dirty="0"/>
            <a:t> startete </a:t>
          </a:r>
          <a:r>
            <a:rPr lang="de-AT" sz="1400" dirty="0" err="1"/>
            <a:t>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 custLinFactNeighborY="-64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570AA-7D89-4BF2-AA30-2DDCE56D963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07D6C3-2F38-4FDA-B619-EF233001F89F}">
      <dgm:prSet phldrT="[Text]"/>
      <dgm:spPr/>
      <dgm:t>
        <a:bodyPr/>
        <a:lstStyle/>
        <a:p>
          <a:r>
            <a:rPr lang="de-AT" dirty="0" err="1"/>
            <a:t>OAuth</a:t>
          </a:r>
          <a:r>
            <a:rPr lang="de-AT" dirty="0"/>
            <a:t> (Autorisierung)</a:t>
          </a:r>
          <a:endParaRPr lang="en-US" dirty="0"/>
        </a:p>
      </dgm:t>
    </dgm:pt>
    <dgm:pt modelId="{7AAD360E-B4A1-426D-9795-55A09F07A562}" type="parTrans" cxnId="{9D67D000-8192-47BD-8545-DBBE4A248A40}">
      <dgm:prSet/>
      <dgm:spPr/>
      <dgm:t>
        <a:bodyPr/>
        <a:lstStyle/>
        <a:p>
          <a:endParaRPr lang="en-US"/>
        </a:p>
      </dgm:t>
    </dgm:pt>
    <dgm:pt modelId="{CC6F06C2-9AAB-4A8F-8E06-16DA232A5020}" type="sibTrans" cxnId="{9D67D000-8192-47BD-8545-DBBE4A248A40}">
      <dgm:prSet/>
      <dgm:spPr/>
      <dgm:t>
        <a:bodyPr/>
        <a:lstStyle/>
        <a:p>
          <a:endParaRPr lang="en-US"/>
        </a:p>
      </dgm:t>
    </dgm:pt>
    <dgm:pt modelId="{46B198EC-1499-4E24-B41F-6237A8B95E9E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Connect</a:t>
          </a:r>
          <a:endParaRPr lang="en-US" dirty="0"/>
        </a:p>
      </dgm:t>
    </dgm:pt>
    <dgm:pt modelId="{56330895-1B0C-4689-A4F7-C0DF69F6E24B}" type="sibTrans" cxnId="{C827E757-6E9C-4ABB-967B-380F5A1A7D82}">
      <dgm:prSet/>
      <dgm:spPr/>
      <dgm:t>
        <a:bodyPr/>
        <a:lstStyle/>
        <a:p>
          <a:endParaRPr lang="en-US"/>
        </a:p>
      </dgm:t>
    </dgm:pt>
    <dgm:pt modelId="{5B0F6B64-B687-42AC-9725-16296DA394B9}" type="parTrans" cxnId="{C827E757-6E9C-4ABB-967B-380F5A1A7D82}">
      <dgm:prSet/>
      <dgm:spPr/>
      <dgm:t>
        <a:bodyPr/>
        <a:lstStyle/>
        <a:p>
          <a:endParaRPr lang="en-US"/>
        </a:p>
      </dgm:t>
    </dgm:pt>
    <dgm:pt modelId="{A866BD9A-4920-4FE9-9808-2BC23224E33C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(Authentifizierung)</a:t>
          </a:r>
          <a:endParaRPr lang="en-US" dirty="0"/>
        </a:p>
      </dgm:t>
    </dgm:pt>
    <dgm:pt modelId="{C05F04E9-ED3C-43A7-9EDC-F46E1F53FD41}" type="parTrans" cxnId="{BFD511FF-5EC1-4B89-A4F0-161C1658B675}">
      <dgm:prSet/>
      <dgm:spPr/>
      <dgm:t>
        <a:bodyPr/>
        <a:lstStyle/>
        <a:p>
          <a:endParaRPr lang="en-US"/>
        </a:p>
      </dgm:t>
    </dgm:pt>
    <dgm:pt modelId="{C546DBFD-BCBF-4293-823F-3D4570BD4958}" type="sibTrans" cxnId="{BFD511FF-5EC1-4B89-A4F0-161C1658B675}">
      <dgm:prSet/>
      <dgm:spPr/>
      <dgm:t>
        <a:bodyPr/>
        <a:lstStyle/>
        <a:p>
          <a:endParaRPr lang="en-US"/>
        </a:p>
      </dgm:t>
    </dgm:pt>
    <dgm:pt modelId="{7A04A8FB-FDC4-46D0-93DC-25D62F39AAA6}" type="pres">
      <dgm:prSet presAssocID="{4A5570AA-7D89-4BF2-AA30-2DDCE56D9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9EA021-E3AF-4459-A757-82F8C0DF2B4B}" type="pres">
      <dgm:prSet presAssocID="{46B198EC-1499-4E24-B41F-6237A8B95E9E}" presName="hierRoot1" presStyleCnt="0">
        <dgm:presLayoutVars>
          <dgm:hierBranch val="init"/>
        </dgm:presLayoutVars>
      </dgm:prSet>
      <dgm:spPr/>
    </dgm:pt>
    <dgm:pt modelId="{BEED40AC-E510-4B2D-AF3F-BE86D4414FEB}" type="pres">
      <dgm:prSet presAssocID="{46B198EC-1499-4E24-B41F-6237A8B95E9E}" presName="rootComposite1" presStyleCnt="0"/>
      <dgm:spPr/>
    </dgm:pt>
    <dgm:pt modelId="{EC3F04D8-AED1-47DB-AB45-747D3204870D}" type="pres">
      <dgm:prSet presAssocID="{46B198EC-1499-4E24-B41F-6237A8B95E9E}" presName="rootText1" presStyleLbl="node0" presStyleIdx="0" presStyleCnt="1" custLinFactNeighborX="0" custLinFactNeighborY="-1097">
        <dgm:presLayoutVars>
          <dgm:chPref val="3"/>
        </dgm:presLayoutVars>
      </dgm:prSet>
      <dgm:spPr/>
    </dgm:pt>
    <dgm:pt modelId="{C7EC3943-F418-4A56-B577-3A2AF04C54EB}" type="pres">
      <dgm:prSet presAssocID="{46B198EC-1499-4E24-B41F-6237A8B95E9E}" presName="rootConnector1" presStyleLbl="node1" presStyleIdx="0" presStyleCnt="0"/>
      <dgm:spPr/>
    </dgm:pt>
    <dgm:pt modelId="{346AEA84-1429-4B76-83FB-6BBAF1CF9CA8}" type="pres">
      <dgm:prSet presAssocID="{46B198EC-1499-4E24-B41F-6237A8B95E9E}" presName="hierChild2" presStyleCnt="0"/>
      <dgm:spPr/>
    </dgm:pt>
    <dgm:pt modelId="{D1F4EEB7-7FE9-4881-9940-A695B3299D3E}" type="pres">
      <dgm:prSet presAssocID="{C05F04E9-ED3C-43A7-9EDC-F46E1F53FD41}" presName="Name37" presStyleLbl="parChTrans1D2" presStyleIdx="0" presStyleCnt="2"/>
      <dgm:spPr/>
    </dgm:pt>
    <dgm:pt modelId="{86CE16E9-5A9C-4CB3-8D38-C0C1FE6447B8}" type="pres">
      <dgm:prSet presAssocID="{A866BD9A-4920-4FE9-9808-2BC23224E33C}" presName="hierRoot2" presStyleCnt="0">
        <dgm:presLayoutVars>
          <dgm:hierBranch val="init"/>
        </dgm:presLayoutVars>
      </dgm:prSet>
      <dgm:spPr/>
    </dgm:pt>
    <dgm:pt modelId="{E2450D56-072B-4472-94FC-FD05DE747207}" type="pres">
      <dgm:prSet presAssocID="{A866BD9A-4920-4FE9-9808-2BC23224E33C}" presName="rootComposite" presStyleCnt="0"/>
      <dgm:spPr/>
    </dgm:pt>
    <dgm:pt modelId="{E8B77FA6-53E2-461F-BC65-52DF3F43E13D}" type="pres">
      <dgm:prSet presAssocID="{A866BD9A-4920-4FE9-9808-2BC23224E33C}" presName="rootText" presStyleLbl="node2" presStyleIdx="0" presStyleCnt="2">
        <dgm:presLayoutVars>
          <dgm:chPref val="3"/>
        </dgm:presLayoutVars>
      </dgm:prSet>
      <dgm:spPr/>
    </dgm:pt>
    <dgm:pt modelId="{6187EFF4-CC3C-4344-AA3E-2B007B864AEC}" type="pres">
      <dgm:prSet presAssocID="{A866BD9A-4920-4FE9-9808-2BC23224E33C}" presName="rootConnector" presStyleLbl="node2" presStyleIdx="0" presStyleCnt="2"/>
      <dgm:spPr/>
    </dgm:pt>
    <dgm:pt modelId="{2D8F43D3-3169-4E08-95C9-20F4E29B4442}" type="pres">
      <dgm:prSet presAssocID="{A866BD9A-4920-4FE9-9808-2BC23224E33C}" presName="hierChild4" presStyleCnt="0"/>
      <dgm:spPr/>
    </dgm:pt>
    <dgm:pt modelId="{EB212FD1-D799-495F-9841-B756972A053D}" type="pres">
      <dgm:prSet presAssocID="{A866BD9A-4920-4FE9-9808-2BC23224E33C}" presName="hierChild5" presStyleCnt="0"/>
      <dgm:spPr/>
    </dgm:pt>
    <dgm:pt modelId="{97A1EC01-7125-4FBC-A010-3907C2329C9E}" type="pres">
      <dgm:prSet presAssocID="{7AAD360E-B4A1-426D-9795-55A09F07A562}" presName="Name37" presStyleLbl="parChTrans1D2" presStyleIdx="1" presStyleCnt="2"/>
      <dgm:spPr/>
    </dgm:pt>
    <dgm:pt modelId="{25BED24F-5413-46AE-A6FA-5F8028A5C743}" type="pres">
      <dgm:prSet presAssocID="{1F07D6C3-2F38-4FDA-B619-EF233001F89F}" presName="hierRoot2" presStyleCnt="0">
        <dgm:presLayoutVars>
          <dgm:hierBranch val="init"/>
        </dgm:presLayoutVars>
      </dgm:prSet>
      <dgm:spPr/>
    </dgm:pt>
    <dgm:pt modelId="{6B73E31A-5441-48EC-983A-56EFB6072C71}" type="pres">
      <dgm:prSet presAssocID="{1F07D6C3-2F38-4FDA-B619-EF233001F89F}" presName="rootComposite" presStyleCnt="0"/>
      <dgm:spPr/>
    </dgm:pt>
    <dgm:pt modelId="{235E2077-C1DA-45ED-8905-86000B3153F4}" type="pres">
      <dgm:prSet presAssocID="{1F07D6C3-2F38-4FDA-B619-EF233001F89F}" presName="rootText" presStyleLbl="node2" presStyleIdx="1" presStyleCnt="2">
        <dgm:presLayoutVars>
          <dgm:chPref val="3"/>
        </dgm:presLayoutVars>
      </dgm:prSet>
      <dgm:spPr/>
    </dgm:pt>
    <dgm:pt modelId="{36D0DCF8-EE66-4148-A086-1A873B51707D}" type="pres">
      <dgm:prSet presAssocID="{1F07D6C3-2F38-4FDA-B619-EF233001F89F}" presName="rootConnector" presStyleLbl="node2" presStyleIdx="1" presStyleCnt="2"/>
      <dgm:spPr/>
    </dgm:pt>
    <dgm:pt modelId="{9DD629EB-D9F3-4B8D-9404-5A3F6B4E8832}" type="pres">
      <dgm:prSet presAssocID="{1F07D6C3-2F38-4FDA-B619-EF233001F89F}" presName="hierChild4" presStyleCnt="0"/>
      <dgm:spPr/>
    </dgm:pt>
    <dgm:pt modelId="{A1AEC6C3-8ED5-4649-A34B-86C8D8C65D77}" type="pres">
      <dgm:prSet presAssocID="{1F07D6C3-2F38-4FDA-B619-EF233001F89F}" presName="hierChild5" presStyleCnt="0"/>
      <dgm:spPr/>
    </dgm:pt>
    <dgm:pt modelId="{7FFB2F9A-2642-418B-AF77-621A60A53BE5}" type="pres">
      <dgm:prSet presAssocID="{46B198EC-1499-4E24-B41F-6237A8B95E9E}" presName="hierChild3" presStyleCnt="0"/>
      <dgm:spPr/>
    </dgm:pt>
  </dgm:ptLst>
  <dgm:cxnLst>
    <dgm:cxn modelId="{9D67D000-8192-47BD-8545-DBBE4A248A40}" srcId="{46B198EC-1499-4E24-B41F-6237A8B95E9E}" destId="{1F07D6C3-2F38-4FDA-B619-EF233001F89F}" srcOrd="1" destOrd="0" parTransId="{7AAD360E-B4A1-426D-9795-55A09F07A562}" sibTransId="{CC6F06C2-9AAB-4A8F-8E06-16DA232A5020}"/>
    <dgm:cxn modelId="{8A274E13-2A58-420B-913A-D2F1E309AC16}" type="presOf" srcId="{46B198EC-1499-4E24-B41F-6237A8B95E9E}" destId="{C7EC3943-F418-4A56-B577-3A2AF04C54EB}" srcOrd="1" destOrd="0" presId="urn:microsoft.com/office/officeart/2005/8/layout/orgChart1"/>
    <dgm:cxn modelId="{CED6CD34-B50F-4011-99DB-EB167FDFF02B}" type="presOf" srcId="{4A5570AA-7D89-4BF2-AA30-2DDCE56D9630}" destId="{7A04A8FB-FDC4-46D0-93DC-25D62F39AAA6}" srcOrd="0" destOrd="0" presId="urn:microsoft.com/office/officeart/2005/8/layout/orgChart1"/>
    <dgm:cxn modelId="{9ACCC060-CA1D-4135-B868-8F1E57A62262}" type="presOf" srcId="{A866BD9A-4920-4FE9-9808-2BC23224E33C}" destId="{E8B77FA6-53E2-461F-BC65-52DF3F43E13D}" srcOrd="0" destOrd="0" presId="urn:microsoft.com/office/officeart/2005/8/layout/orgChart1"/>
    <dgm:cxn modelId="{A48D876C-11EE-4F05-B9DB-3586619416C3}" type="presOf" srcId="{A866BD9A-4920-4FE9-9808-2BC23224E33C}" destId="{6187EFF4-CC3C-4344-AA3E-2B007B864AEC}" srcOrd="1" destOrd="0" presId="urn:microsoft.com/office/officeart/2005/8/layout/orgChart1"/>
    <dgm:cxn modelId="{EB2C0550-713A-424A-83CB-1A572D86227C}" type="presOf" srcId="{7AAD360E-B4A1-426D-9795-55A09F07A562}" destId="{97A1EC01-7125-4FBC-A010-3907C2329C9E}" srcOrd="0" destOrd="0" presId="urn:microsoft.com/office/officeart/2005/8/layout/orgChart1"/>
    <dgm:cxn modelId="{C827E757-6E9C-4ABB-967B-380F5A1A7D82}" srcId="{4A5570AA-7D89-4BF2-AA30-2DDCE56D9630}" destId="{46B198EC-1499-4E24-B41F-6237A8B95E9E}" srcOrd="0" destOrd="0" parTransId="{5B0F6B64-B687-42AC-9725-16296DA394B9}" sibTransId="{56330895-1B0C-4689-A4F7-C0DF69F6E24B}"/>
    <dgm:cxn modelId="{0BF2B978-F1A4-467A-828D-6B1BBD457AE9}" type="presOf" srcId="{46B198EC-1499-4E24-B41F-6237A8B95E9E}" destId="{EC3F04D8-AED1-47DB-AB45-747D3204870D}" srcOrd="0" destOrd="0" presId="urn:microsoft.com/office/officeart/2005/8/layout/orgChart1"/>
    <dgm:cxn modelId="{1E5E99A6-CF2C-4A9F-A8B2-026BB08BFAD5}" type="presOf" srcId="{1F07D6C3-2F38-4FDA-B619-EF233001F89F}" destId="{36D0DCF8-EE66-4148-A086-1A873B51707D}" srcOrd="1" destOrd="0" presId="urn:microsoft.com/office/officeart/2005/8/layout/orgChart1"/>
    <dgm:cxn modelId="{B14541B3-8914-4135-B200-847A1D8108CF}" type="presOf" srcId="{1F07D6C3-2F38-4FDA-B619-EF233001F89F}" destId="{235E2077-C1DA-45ED-8905-86000B3153F4}" srcOrd="0" destOrd="0" presId="urn:microsoft.com/office/officeart/2005/8/layout/orgChart1"/>
    <dgm:cxn modelId="{D9757FBF-EFFB-4587-835B-321ECB881565}" type="presOf" srcId="{C05F04E9-ED3C-43A7-9EDC-F46E1F53FD41}" destId="{D1F4EEB7-7FE9-4881-9940-A695B3299D3E}" srcOrd="0" destOrd="0" presId="urn:microsoft.com/office/officeart/2005/8/layout/orgChart1"/>
    <dgm:cxn modelId="{BFD511FF-5EC1-4B89-A4F0-161C1658B675}" srcId="{46B198EC-1499-4E24-B41F-6237A8B95E9E}" destId="{A866BD9A-4920-4FE9-9808-2BC23224E33C}" srcOrd="0" destOrd="0" parTransId="{C05F04E9-ED3C-43A7-9EDC-F46E1F53FD41}" sibTransId="{C546DBFD-BCBF-4293-823F-3D4570BD4958}"/>
    <dgm:cxn modelId="{4A006188-3AF1-44C1-B2FB-D07DEFDC29A9}" type="presParOf" srcId="{7A04A8FB-FDC4-46D0-93DC-25D62F39AAA6}" destId="{7B9EA021-E3AF-4459-A757-82F8C0DF2B4B}" srcOrd="0" destOrd="0" presId="urn:microsoft.com/office/officeart/2005/8/layout/orgChart1"/>
    <dgm:cxn modelId="{3C6A8226-062F-4E82-95DD-A1109FEA30E1}" type="presParOf" srcId="{7B9EA021-E3AF-4459-A757-82F8C0DF2B4B}" destId="{BEED40AC-E510-4B2D-AF3F-BE86D4414FEB}" srcOrd="0" destOrd="0" presId="urn:microsoft.com/office/officeart/2005/8/layout/orgChart1"/>
    <dgm:cxn modelId="{590DB1E6-8D6F-4FF0-8A1F-919137CEF84B}" type="presParOf" srcId="{BEED40AC-E510-4B2D-AF3F-BE86D4414FEB}" destId="{EC3F04D8-AED1-47DB-AB45-747D3204870D}" srcOrd="0" destOrd="0" presId="urn:microsoft.com/office/officeart/2005/8/layout/orgChart1"/>
    <dgm:cxn modelId="{170F6BAC-8A8B-4965-A141-0EABA64E0433}" type="presParOf" srcId="{BEED40AC-E510-4B2D-AF3F-BE86D4414FEB}" destId="{C7EC3943-F418-4A56-B577-3A2AF04C54EB}" srcOrd="1" destOrd="0" presId="urn:microsoft.com/office/officeart/2005/8/layout/orgChart1"/>
    <dgm:cxn modelId="{96AE372C-A257-492B-99DE-F2DD295FE19A}" type="presParOf" srcId="{7B9EA021-E3AF-4459-A757-82F8C0DF2B4B}" destId="{346AEA84-1429-4B76-83FB-6BBAF1CF9CA8}" srcOrd="1" destOrd="0" presId="urn:microsoft.com/office/officeart/2005/8/layout/orgChart1"/>
    <dgm:cxn modelId="{11AE4BCA-29D1-4ED3-8B4F-FFB1859EDA25}" type="presParOf" srcId="{346AEA84-1429-4B76-83FB-6BBAF1CF9CA8}" destId="{D1F4EEB7-7FE9-4881-9940-A695B3299D3E}" srcOrd="0" destOrd="0" presId="urn:microsoft.com/office/officeart/2005/8/layout/orgChart1"/>
    <dgm:cxn modelId="{0B8F1351-0024-4693-B9EA-10FFA714FFD5}" type="presParOf" srcId="{346AEA84-1429-4B76-83FB-6BBAF1CF9CA8}" destId="{86CE16E9-5A9C-4CB3-8D38-C0C1FE6447B8}" srcOrd="1" destOrd="0" presId="urn:microsoft.com/office/officeart/2005/8/layout/orgChart1"/>
    <dgm:cxn modelId="{1B352206-D819-4712-939C-2E720C0FCD8D}" type="presParOf" srcId="{86CE16E9-5A9C-4CB3-8D38-C0C1FE6447B8}" destId="{E2450D56-072B-4472-94FC-FD05DE747207}" srcOrd="0" destOrd="0" presId="urn:microsoft.com/office/officeart/2005/8/layout/orgChart1"/>
    <dgm:cxn modelId="{76A3E7D2-2EF5-420E-AC05-6C4B9A0470B5}" type="presParOf" srcId="{E2450D56-072B-4472-94FC-FD05DE747207}" destId="{E8B77FA6-53E2-461F-BC65-52DF3F43E13D}" srcOrd="0" destOrd="0" presId="urn:microsoft.com/office/officeart/2005/8/layout/orgChart1"/>
    <dgm:cxn modelId="{C364CFB7-69B1-4269-84A3-CF5A1C1AE4C2}" type="presParOf" srcId="{E2450D56-072B-4472-94FC-FD05DE747207}" destId="{6187EFF4-CC3C-4344-AA3E-2B007B864AEC}" srcOrd="1" destOrd="0" presId="urn:microsoft.com/office/officeart/2005/8/layout/orgChart1"/>
    <dgm:cxn modelId="{7285BF54-B62A-4A3A-8BE6-7711D9EF0B61}" type="presParOf" srcId="{86CE16E9-5A9C-4CB3-8D38-C0C1FE6447B8}" destId="{2D8F43D3-3169-4E08-95C9-20F4E29B4442}" srcOrd="1" destOrd="0" presId="urn:microsoft.com/office/officeart/2005/8/layout/orgChart1"/>
    <dgm:cxn modelId="{BF1CF31E-9BB7-4849-9AF8-4497DB8074CF}" type="presParOf" srcId="{86CE16E9-5A9C-4CB3-8D38-C0C1FE6447B8}" destId="{EB212FD1-D799-495F-9841-B756972A053D}" srcOrd="2" destOrd="0" presId="urn:microsoft.com/office/officeart/2005/8/layout/orgChart1"/>
    <dgm:cxn modelId="{C3817BD1-5ED5-452D-BF65-CD1964DBD267}" type="presParOf" srcId="{346AEA84-1429-4B76-83FB-6BBAF1CF9CA8}" destId="{97A1EC01-7125-4FBC-A010-3907C2329C9E}" srcOrd="2" destOrd="0" presId="urn:microsoft.com/office/officeart/2005/8/layout/orgChart1"/>
    <dgm:cxn modelId="{AA80C562-882C-4499-810F-E78BDA2AF7A4}" type="presParOf" srcId="{346AEA84-1429-4B76-83FB-6BBAF1CF9CA8}" destId="{25BED24F-5413-46AE-A6FA-5F8028A5C743}" srcOrd="3" destOrd="0" presId="urn:microsoft.com/office/officeart/2005/8/layout/orgChart1"/>
    <dgm:cxn modelId="{8E04F2CF-0F94-425E-A185-0E679201D44C}" type="presParOf" srcId="{25BED24F-5413-46AE-A6FA-5F8028A5C743}" destId="{6B73E31A-5441-48EC-983A-56EFB6072C71}" srcOrd="0" destOrd="0" presId="urn:microsoft.com/office/officeart/2005/8/layout/orgChart1"/>
    <dgm:cxn modelId="{B77DDC42-5E84-45B0-A3ED-C316F1C0463F}" type="presParOf" srcId="{6B73E31A-5441-48EC-983A-56EFB6072C71}" destId="{235E2077-C1DA-45ED-8905-86000B3153F4}" srcOrd="0" destOrd="0" presId="urn:microsoft.com/office/officeart/2005/8/layout/orgChart1"/>
    <dgm:cxn modelId="{F72061AA-F8D7-4368-9A42-4F6C70734943}" type="presParOf" srcId="{6B73E31A-5441-48EC-983A-56EFB6072C71}" destId="{36D0DCF8-EE66-4148-A086-1A873B51707D}" srcOrd="1" destOrd="0" presId="urn:microsoft.com/office/officeart/2005/8/layout/orgChart1"/>
    <dgm:cxn modelId="{7CDC2FF9-B69D-4D02-B485-A498BB21EF63}" type="presParOf" srcId="{25BED24F-5413-46AE-A6FA-5F8028A5C743}" destId="{9DD629EB-D9F3-4B8D-9404-5A3F6B4E8832}" srcOrd="1" destOrd="0" presId="urn:microsoft.com/office/officeart/2005/8/layout/orgChart1"/>
    <dgm:cxn modelId="{19C5B794-B566-4981-8B99-D07B77D7661B}" type="presParOf" srcId="{25BED24F-5413-46AE-A6FA-5F8028A5C743}" destId="{A1AEC6C3-8ED5-4649-A34B-86C8D8C65D77}" srcOrd="2" destOrd="0" presId="urn:microsoft.com/office/officeart/2005/8/layout/orgChart1"/>
    <dgm:cxn modelId="{A9332D91-6A50-4332-8B07-06FB697BA238}" type="presParOf" srcId="{7B9EA021-E3AF-4459-A757-82F8C0DF2B4B}" destId="{7FFB2F9A-2642-418B-AF77-621A60A53B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 err="1"/>
            <a:t>OpenID</a:t>
          </a:r>
          <a:r>
            <a:rPr lang="de-AT" sz="1400" kern="1200" dirty="0"/>
            <a:t> </a:t>
          </a:r>
          <a:r>
            <a:rPr lang="de-AT" sz="1400" kern="1200" dirty="0" err="1"/>
            <a:t>group</a:t>
          </a:r>
          <a:r>
            <a:rPr lang="de-AT" sz="1400" kern="1200" dirty="0"/>
            <a:t> startete </a:t>
          </a:r>
          <a:r>
            <a:rPr lang="de-AT" sz="1400" kern="1200" dirty="0" err="1"/>
            <a:t>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1545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7482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1EC01-7125-4FBC-A010-3907C2329C9E}">
      <dsp:nvSpPr>
        <dsp:cNvPr id="0" name=""/>
        <dsp:cNvSpPr/>
      </dsp:nvSpPr>
      <dsp:spPr>
        <a:xfrm>
          <a:off x="4064000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148"/>
              </a:lnTo>
              <a:lnTo>
                <a:pt x="2224013" y="406148"/>
              </a:lnTo>
              <a:lnTo>
                <a:pt x="2224013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EEB7-7FE9-4881-9940-A695B3299D3E}">
      <dsp:nvSpPr>
        <dsp:cNvPr id="0" name=""/>
        <dsp:cNvSpPr/>
      </dsp:nvSpPr>
      <dsp:spPr>
        <a:xfrm>
          <a:off x="1839986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406148"/>
              </a:lnTo>
              <a:lnTo>
                <a:pt x="0" y="406148"/>
              </a:lnTo>
              <a:lnTo>
                <a:pt x="0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F04D8-AED1-47DB-AB45-747D3204870D}">
      <dsp:nvSpPr>
        <dsp:cNvPr id="0" name=""/>
        <dsp:cNvSpPr/>
      </dsp:nvSpPr>
      <dsp:spPr>
        <a:xfrm>
          <a:off x="2225972" y="465157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Connect</a:t>
          </a:r>
          <a:endParaRPr lang="en-US" sz="3700" kern="1200" dirty="0"/>
        </a:p>
      </dsp:txBody>
      <dsp:txXfrm>
        <a:off x="2225972" y="465157"/>
        <a:ext cx="3676054" cy="1838027"/>
      </dsp:txXfrm>
    </dsp:sp>
    <dsp:sp modelId="{E8B77FA6-53E2-461F-BC65-52DF3F43E13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(Authentifizierung)</a:t>
          </a:r>
          <a:endParaRPr lang="en-US" sz="3700" kern="1200" dirty="0"/>
        </a:p>
      </dsp:txBody>
      <dsp:txXfrm>
        <a:off x="1959" y="3095319"/>
        <a:ext cx="3676054" cy="1838027"/>
      </dsp:txXfrm>
    </dsp:sp>
    <dsp:sp modelId="{235E2077-C1DA-45ED-8905-86000B3153F4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OAuth</a:t>
          </a:r>
          <a:r>
            <a:rPr lang="de-AT" sz="3700" kern="1200" dirty="0"/>
            <a:t> (Autorisierung)</a:t>
          </a:r>
          <a:endParaRPr lang="en-US" sz="37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by: http://www.flaticon.com/free-icon/sushi_187463#term=sushi&amp;page=1&amp;position=68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1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ielwagn3r" TargetMode="External"/><Relationship Id="rId3" Type="http://schemas.openxmlformats.org/officeDocument/2006/relationships/hyperlink" Target="https://twitter.com/daniel_wagn3r" TargetMode="External"/><Relationship Id="rId7" Type="http://schemas.openxmlformats.org/officeDocument/2006/relationships/hyperlink" Target="https://www.linkedin.com/in/danielwagn3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hyperlink" Target="https://www.manner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1.svg"/><Relationship Id="rId7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0.svg"/><Relationship Id="rId5" Type="http://schemas.openxmlformats.org/officeDocument/2006/relationships/image" Target="../media/image22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sv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12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Relationship Id="rId1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sv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12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sv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12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Relationship Id="rId1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sv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12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sv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12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Relationship Id="rId1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6.svg"/><Relationship Id="rId18" Type="http://schemas.openxmlformats.org/officeDocument/2006/relationships/image" Target="../media/image47.png"/><Relationship Id="rId26" Type="http://schemas.openxmlformats.org/officeDocument/2006/relationships/image" Target="../media/image49.png"/><Relationship Id="rId3" Type="http://schemas.openxmlformats.org/officeDocument/2006/relationships/image" Target="../media/image43.png"/><Relationship Id="rId21" Type="http://schemas.openxmlformats.org/officeDocument/2006/relationships/image" Target="../media/image28.svg"/><Relationship Id="rId7" Type="http://schemas.openxmlformats.org/officeDocument/2006/relationships/image" Target="../media/image11.svg"/><Relationship Id="rId12" Type="http://schemas.openxmlformats.org/officeDocument/2006/relationships/image" Target="../media/image44.png"/><Relationship Id="rId17" Type="http://schemas.openxmlformats.org/officeDocument/2006/relationships/image" Target="../media/image20.svg"/><Relationship Id="rId25" Type="http://schemas.openxmlformats.org/officeDocument/2006/relationships/image" Target="../media/image9.svg"/><Relationship Id="rId2" Type="http://schemas.openxmlformats.org/officeDocument/2006/relationships/image" Target="../media/image42.png"/><Relationship Id="rId16" Type="http://schemas.openxmlformats.org/officeDocument/2006/relationships/image" Target="../media/image36.png"/><Relationship Id="rId20" Type="http://schemas.openxmlformats.org/officeDocument/2006/relationships/image" Target="../media/image48.png"/><Relationship Id="rId29" Type="http://schemas.openxmlformats.org/officeDocument/2006/relationships/image" Target="../media/image5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8.svg"/><Relationship Id="rId24" Type="http://schemas.openxmlformats.org/officeDocument/2006/relationships/image" Target="../media/image8.png"/><Relationship Id="rId5" Type="http://schemas.openxmlformats.org/officeDocument/2006/relationships/image" Target="../media/image16.svg"/><Relationship Id="rId15" Type="http://schemas.openxmlformats.org/officeDocument/2006/relationships/image" Target="../media/image46.svg"/><Relationship Id="rId23" Type="http://schemas.openxmlformats.org/officeDocument/2006/relationships/image" Target="../media/image7.svg"/><Relationship Id="rId28" Type="http://schemas.openxmlformats.org/officeDocument/2006/relationships/image" Target="../media/image50.png"/><Relationship Id="rId10" Type="http://schemas.openxmlformats.org/officeDocument/2006/relationships/image" Target="../media/image35.png"/><Relationship Id="rId19" Type="http://schemas.openxmlformats.org/officeDocument/2006/relationships/image" Target="../media/image32.svg"/><Relationship Id="rId4" Type="http://schemas.openxmlformats.org/officeDocument/2006/relationships/image" Target="../media/image33.png"/><Relationship Id="rId9" Type="http://schemas.openxmlformats.org/officeDocument/2006/relationships/image" Target="../media/image22.svg"/><Relationship Id="rId14" Type="http://schemas.openxmlformats.org/officeDocument/2006/relationships/image" Target="../media/image45.png"/><Relationship Id="rId22" Type="http://schemas.openxmlformats.org/officeDocument/2006/relationships/image" Target="../media/image6.png"/><Relationship Id="rId27" Type="http://schemas.openxmlformats.org/officeDocument/2006/relationships/image" Target="../media/image3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danielwagn3r/openid-worksho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Authentifizierung</a:t>
            </a:r>
            <a:r>
              <a:rPr lang="en-US" b="1" dirty="0"/>
              <a:t> </a:t>
            </a:r>
            <a:r>
              <a:rPr lang="en-US" b="1" dirty="0" err="1"/>
              <a:t>mit</a:t>
            </a:r>
            <a:br>
              <a:rPr lang="en-US" b="1" dirty="0"/>
            </a:br>
            <a:r>
              <a:rPr lang="en-US" b="1" dirty="0"/>
              <a:t>OpenID Connect &amp; OAuth 2.0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3382-C235-4576-A7EB-F39E3F2C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5" y="3720510"/>
            <a:ext cx="1800000" cy="18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982CD-B8E7-475F-B8A5-AD9DA7225601}"/>
              </a:ext>
            </a:extLst>
          </p:cNvPr>
          <p:cNvSpPr txBox="1"/>
          <p:nvPr/>
        </p:nvSpPr>
        <p:spPr>
          <a:xfrm>
            <a:off x="831594" y="5731057"/>
            <a:ext cx="264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dirty="0"/>
              <a:t>Daniel Wagner</a:t>
            </a:r>
            <a:endParaRPr lang="en-US" sz="3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4B51B-F847-4586-98D2-047E5CB7D6C8}"/>
              </a:ext>
            </a:extLst>
          </p:cNvPr>
          <p:cNvGrpSpPr/>
          <p:nvPr/>
        </p:nvGrpSpPr>
        <p:grpSpPr>
          <a:xfrm>
            <a:off x="4654324" y="3824689"/>
            <a:ext cx="2883352" cy="1591642"/>
            <a:chOff x="8165414" y="3824689"/>
            <a:chExt cx="2883352" cy="15916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A05A0-1AA4-42D4-AE0C-5FC426076D0D}"/>
                </a:ext>
              </a:extLst>
            </p:cNvPr>
            <p:cNvSpPr txBox="1"/>
            <p:nvPr/>
          </p:nvSpPr>
          <p:spPr>
            <a:xfrm>
              <a:off x="8704085" y="4358900"/>
              <a:ext cx="2344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3"/>
                </a:rPr>
                <a:t>daniel_wagn3r</a:t>
              </a:r>
              <a:endParaRPr lang="en-US" sz="2800" dirty="0"/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DBFD2C3-D5C5-459D-B6A1-C90D5293A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3866097"/>
              <a:ext cx="360000" cy="360000"/>
            </a:xfrm>
            <a:prstGeom prst="rect">
              <a:avLst/>
            </a:prstGeom>
          </p:spPr>
        </p:pic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18B28EB4-C3B2-4031-9DA9-5A6E8A54F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5014923"/>
              <a:ext cx="360000" cy="360000"/>
            </a:xfrm>
            <a:prstGeom prst="rect">
              <a:avLst/>
            </a:prstGeom>
          </p:spPr>
        </p:pic>
        <p:pic>
          <p:nvPicPr>
            <p:cNvPr id="9" name="Picture 8" descr="A picture containing ax, silhouette, vector graphics&#10;&#10;Description automatically generated">
              <a:extLst>
                <a:ext uri="{FF2B5EF4-FFF2-40B4-BE49-F238E27FC236}">
                  <a16:creationId xmlns:a16="http://schemas.microsoft.com/office/drawing/2014/main" id="{F5839528-3F02-48A0-8C2B-F36473186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4440510"/>
              <a:ext cx="360000" cy="36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137C1E-686B-4413-ADD5-72109E573FEF}"/>
                </a:ext>
              </a:extLst>
            </p:cNvPr>
            <p:cNvSpPr txBox="1"/>
            <p:nvPr/>
          </p:nvSpPr>
          <p:spPr>
            <a:xfrm>
              <a:off x="8704085" y="4893111"/>
              <a:ext cx="21651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7"/>
                </a:rPr>
                <a:t>danielwagn3r</a:t>
              </a:r>
              <a:endParaRPr 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CBF14A-FE36-40B0-A5A4-182D73829063}"/>
                </a:ext>
              </a:extLst>
            </p:cNvPr>
            <p:cNvSpPr txBox="1"/>
            <p:nvPr/>
          </p:nvSpPr>
          <p:spPr>
            <a:xfrm>
              <a:off x="8704085" y="3824689"/>
              <a:ext cx="21651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8"/>
                </a:rPr>
                <a:t>danielwagn3r</a:t>
              </a:r>
              <a:endParaRPr lang="en-US" sz="2800" dirty="0"/>
            </a:p>
          </p:txBody>
        </p:sp>
      </p:grpSp>
      <p:pic>
        <p:nvPicPr>
          <p:cNvPr id="14" name="Picture 13" descr="Tex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DB17C83D-0CE7-41BC-9327-110AE0A008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22" y="3720510"/>
            <a:ext cx="190795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Viele unterschiedliche nicht kompatible Implementierungen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Tokenformat</a:t>
            </a:r>
            <a:r>
              <a:rPr lang="de-AT" dirty="0"/>
              <a:t> und </a:t>
            </a:r>
            <a:r>
              <a:rPr lang="de-AT" dirty="0" err="1"/>
              <a:t>Cryptoalgorithmen</a:t>
            </a:r>
            <a:r>
              <a:rPr lang="de-AT" dirty="0"/>
              <a:t> nicht definiert</a:t>
            </a:r>
          </a:p>
          <a:p>
            <a:pPr>
              <a:lnSpc>
                <a:spcPct val="150000"/>
              </a:lnSpc>
            </a:pPr>
            <a:r>
              <a:rPr lang="de-AT" dirty="0"/>
              <a:t>Token Validierung nicht spezifiziert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native, mobile oder single-page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dirty="0"/>
              <a:t>Third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der Authentifizierung. Es kann Benutzerdaten, in sogenannten </a:t>
            </a:r>
            <a:r>
              <a:rPr lang="de-DE" i="1" dirty="0"/>
              <a:t>Claims, </a:t>
            </a:r>
            <a:r>
              <a:rPr lang="de-DE" dirty="0"/>
              <a:t>beinhalten.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Ein </a:t>
            </a:r>
            <a:r>
              <a:rPr lang="de-AT" i="1" dirty="0"/>
              <a:t>Access Token</a:t>
            </a:r>
            <a:r>
              <a:rPr lang="de-AT" dirty="0"/>
              <a:t> ermöglicht</a:t>
            </a:r>
            <a:br>
              <a:rPr lang="de-AT" dirty="0"/>
            </a:br>
            <a:r>
              <a:rPr lang="de-AT" dirty="0"/>
              <a:t>einem </a:t>
            </a:r>
            <a:r>
              <a:rPr lang="de-AT" i="1" dirty="0"/>
              <a:t>Client </a:t>
            </a:r>
            <a:r>
              <a:rPr lang="de-AT" dirty="0"/>
              <a:t>im Namen</a:t>
            </a:r>
            <a:br>
              <a:rPr lang="de-AT" dirty="0"/>
            </a:br>
            <a:r>
              <a:rPr lang="de-AT" dirty="0"/>
              <a:t>des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</a:t>
            </a:r>
            <a:r>
              <a:rPr lang="de-AT" dirty="0"/>
              <a:t>den Zugriff </a:t>
            </a:r>
            <a:br>
              <a:rPr lang="de-AT" dirty="0"/>
            </a:br>
            <a:r>
              <a:rPr lang="de-AT" dirty="0"/>
              <a:t>auf einen </a:t>
            </a:r>
            <a:r>
              <a:rPr lang="de-AT" i="1" dirty="0" err="1"/>
              <a:t>Resource</a:t>
            </a:r>
            <a:r>
              <a:rPr lang="de-AT" i="1" dirty="0"/>
              <a:t> Server</a:t>
            </a:r>
            <a:r>
              <a:rPr lang="de-AT" dirty="0"/>
              <a:t>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</a:p>
          <a:p>
            <a:r>
              <a:rPr lang="de-AT" dirty="0"/>
              <a:t>Basics und Terminologie</a:t>
            </a:r>
          </a:p>
          <a:p>
            <a:r>
              <a:rPr lang="de-AT" dirty="0"/>
              <a:t>Grants und </a:t>
            </a:r>
            <a:r>
              <a:rPr lang="de-AT" dirty="0" err="1"/>
              <a:t>Flows</a:t>
            </a:r>
            <a:r>
              <a:rPr lang="de-AT" dirty="0"/>
              <a:t> im Detail</a:t>
            </a:r>
          </a:p>
          <a:p>
            <a:r>
              <a:rPr lang="de-AT" dirty="0"/>
              <a:t>Live Demos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</a:t>
            </a:r>
            <a:r>
              <a:rPr lang="de-DE" i="1" dirty="0"/>
              <a:t>Refresh Token</a:t>
            </a:r>
            <a:r>
              <a:rPr lang="de-DE" dirty="0"/>
              <a:t> erlaubt dem </a:t>
            </a:r>
            <a:r>
              <a:rPr lang="de-DE" i="1" dirty="0"/>
              <a:t>Client</a:t>
            </a:r>
            <a:r>
              <a:rPr lang="de-DE" dirty="0"/>
              <a:t> vom </a:t>
            </a:r>
            <a:r>
              <a:rPr lang="de-DE" i="1" dirty="0" err="1"/>
              <a:t>Authorization</a:t>
            </a:r>
            <a:r>
              <a:rPr lang="de-DE" i="1" dirty="0"/>
              <a:t> Server </a:t>
            </a:r>
            <a:r>
              <a:rPr lang="de-DE" dirty="0"/>
              <a:t>ein neues </a:t>
            </a:r>
            <a:r>
              <a:rPr lang="de-DE" i="1" dirty="0"/>
              <a:t>Access Token</a:t>
            </a:r>
            <a:r>
              <a:rPr lang="de-DE" dirty="0"/>
              <a:t> anzufragen.</a:t>
            </a:r>
            <a:br>
              <a:rPr lang="de-DE" dirty="0"/>
            </a:br>
            <a:r>
              <a:rPr lang="de-DE" dirty="0"/>
              <a:t>Dadurch kann ein abgelaufenes </a:t>
            </a:r>
            <a:r>
              <a:rPr lang="de-DE" i="1" dirty="0"/>
              <a:t>Access Token</a:t>
            </a:r>
            <a:r>
              <a:rPr lang="de-DE" dirty="0"/>
              <a:t> erneuert werden.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91929" y="2299670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7"/>
          </a:xfrm>
        </p:spPr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</a:t>
            </a:r>
            <a:r>
              <a:rPr lang="de-AT" dirty="0"/>
              <a:t>authentifiziert.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8"/>
          </a:xfrm>
        </p:spPr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</a:t>
            </a:r>
            <a:r>
              <a:rPr lang="de-AT" i="1" dirty="0"/>
              <a:t>Access Token</a:t>
            </a:r>
            <a:r>
              <a:rPr lang="de-AT" dirty="0"/>
              <a:t> erstellt.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2099821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 rot="19930410">
            <a:off x="4062559" y="3454779"/>
            <a:ext cx="3960754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836547" cy="1106799"/>
            <a:chOff x="3491808" y="3241053"/>
            <a:chExt cx="836547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1. 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157142" y="2979497"/>
              <a:ext cx="1717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4. 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3917521" y="2772872"/>
            <a:ext cx="3788203" cy="1574980"/>
            <a:chOff x="3917521" y="2772872"/>
            <a:chExt cx="3788203" cy="15749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3917521" y="3694780"/>
              <a:ext cx="3350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3. 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3744266" y="2108724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500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2. authentifiziert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27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8BC120-D5EC-4801-BF47-F2749A8EB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3600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5877" cy="1325563"/>
          </a:xfrm>
        </p:spPr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löst viele Problem von </a:t>
            </a:r>
            <a:r>
              <a:rPr lang="de-AT" dirty="0" err="1"/>
              <a:t>OAuth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AT" dirty="0" err="1"/>
              <a:t>OAuth</a:t>
            </a:r>
            <a:r>
              <a:rPr lang="de-AT" dirty="0"/>
              <a:t> war nur ein </a:t>
            </a:r>
            <a:r>
              <a:rPr lang="de-AT" dirty="0" err="1"/>
              <a:t>Authorisierungsprotokol</a:t>
            </a:r>
            <a:r>
              <a:rPr lang="en-US" dirty="0"/>
              <a:t>, OpenID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über </a:t>
            </a:r>
            <a:r>
              <a:rPr lang="en-US" dirty="0" err="1"/>
              <a:t>authentifzierten</a:t>
            </a:r>
            <a:r>
              <a:rPr lang="en-US" dirty="0"/>
              <a:t> </a:t>
            </a:r>
            <a:r>
              <a:rPr lang="en-US" dirty="0" err="1"/>
              <a:t>Benutzer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de-AT" dirty="0"/>
              <a:t>Standarisiertes </a:t>
            </a:r>
            <a:r>
              <a:rPr lang="de-AT" dirty="0" err="1"/>
              <a:t>Cryptoalgorithmen</a:t>
            </a:r>
            <a:r>
              <a:rPr lang="de-AT" dirty="0"/>
              <a:t> und </a:t>
            </a:r>
            <a:r>
              <a:rPr lang="de-AT" dirty="0" err="1"/>
              <a:t>Tokenformat</a:t>
            </a:r>
            <a:r>
              <a:rPr lang="de-AT" dirty="0"/>
              <a:t> mit JSON Web Token (JWT)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(PKCE)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1292413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31770"/>
            <a:ext cx="3696730" cy="335383"/>
            <a:chOff x="4164163" y="2983876"/>
            <a:chExt cx="3696730" cy="3353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046687" y="2983876"/>
              <a:ext cx="2142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Authentifizierung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Flow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Szenario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2900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max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geheim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erika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sicher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10081" y="3652042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Authentifizierung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67356" y="2866126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14739" y="2534881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13685" y="3644756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Kennworte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13684" y="4775707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554183" y="5879783"/>
            <a:ext cx="3235721" cy="767364"/>
            <a:chOff x="2512764" y="5490651"/>
            <a:chExt cx="4387478" cy="1040508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47529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644699" y="5559723"/>
              <a:ext cx="3255543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5" y="5490651"/>
              <a:ext cx="2320572" cy="10405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/>
                <a:t>SPA oder Native Applikation</a:t>
              </a:r>
              <a:endParaRPr lang="en-US" sz="1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013004" y="6100986"/>
            <a:ext cx="70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3760996" y="6100987"/>
            <a:ext cx="461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14739" y="1425489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789904" y="5911533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156" y="4779715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790620" y="364789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216651" y="5911711"/>
            <a:ext cx="1357394" cy="6638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Implicit</a:t>
            </a:r>
            <a:endParaRPr lang="en-US" sz="14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59" y="5840398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14739" y="2502656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790621" y="2532623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D9A98486-BC8D-4811-ABC4-5FD3926F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059" y="3498459"/>
            <a:ext cx="1839800" cy="101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BF2C0AF7-A29A-4B65-B3C3-E3004F2AA144}"/>
              </a:ext>
            </a:extLst>
          </p:cNvPr>
          <p:cNvSpPr txBox="1"/>
          <p:nvPr/>
        </p:nvSpPr>
        <p:spPr>
          <a:xfrm>
            <a:off x="6091783" y="6275781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14739" y="2534881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313684" y="3647897"/>
            <a:ext cx="1679157" cy="1113016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13684" y="4775707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84269" y="5879783"/>
            <a:ext cx="1711399" cy="76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24C3A-A77F-468B-9598-B3C7848395DC}"/>
              </a:ext>
            </a:extLst>
          </p:cNvPr>
          <p:cNvGrpSpPr/>
          <p:nvPr/>
        </p:nvGrpSpPr>
        <p:grpSpPr>
          <a:xfrm>
            <a:off x="4314739" y="1425489"/>
            <a:ext cx="2503891" cy="1053407"/>
            <a:chOff x="3352800" y="2979420"/>
            <a:chExt cx="3970263" cy="1670323"/>
          </a:xfrm>
        </p:grpSpPr>
        <p:sp>
          <p:nvSpPr>
            <p:cNvPr id="5" name="Callout: Right Arrow 4">
              <a:extLst>
                <a:ext uri="{FF2B5EF4-FFF2-40B4-BE49-F238E27FC236}">
                  <a16:creationId xmlns:a16="http://schemas.microsoft.com/office/drawing/2014/main" id="{2B850AFE-A417-4A6C-B3F2-426421C036C4}"/>
                </a:ext>
              </a:extLst>
            </p:cNvPr>
            <p:cNvSpPr/>
            <p:nvPr/>
          </p:nvSpPr>
          <p:spPr>
            <a:xfrm>
              <a:off x="3352800" y="2979420"/>
              <a:ext cx="3970263" cy="106571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Callout: Down Arrow 5">
              <a:extLst>
                <a:ext uri="{FF2B5EF4-FFF2-40B4-BE49-F238E27FC236}">
                  <a16:creationId xmlns:a16="http://schemas.microsoft.com/office/drawing/2014/main" id="{A5F81615-3D2A-48D8-A067-838F144CBD40}"/>
                </a:ext>
              </a:extLst>
            </p:cNvPr>
            <p:cNvSpPr/>
            <p:nvPr/>
          </p:nvSpPr>
          <p:spPr>
            <a:xfrm>
              <a:off x="3352800" y="2979420"/>
              <a:ext cx="2660861" cy="1670323"/>
            </a:xfrm>
            <a:prstGeom prst="downArrowCallout">
              <a:avLst>
                <a:gd name="adj1" fmla="val 17836"/>
                <a:gd name="adj2" fmla="val 17388"/>
                <a:gd name="adj3" fmla="val 13806"/>
                <a:gd name="adj4" fmla="val 64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200" i="1" dirty="0"/>
                <a:t>Client </a:t>
              </a:r>
              <a:r>
                <a:rPr lang="de-AT" sz="1200" dirty="0"/>
                <a:t>ist </a:t>
              </a:r>
              <a:r>
                <a:rPr lang="de-AT" sz="1200" i="1" dirty="0" err="1"/>
                <a:t>Resource</a:t>
              </a:r>
              <a:r>
                <a:rPr lang="de-AT" sz="1200" dirty="0"/>
                <a:t> </a:t>
              </a:r>
              <a:r>
                <a:rPr lang="de-AT" sz="1200" i="1" dirty="0" err="1"/>
                <a:t>Owner</a:t>
              </a:r>
              <a:endParaRPr lang="en-US" sz="12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6A4CCDF-0DC6-4954-9DFB-37FF552661C0}"/>
              </a:ext>
            </a:extLst>
          </p:cNvPr>
          <p:cNvSpPr txBox="1"/>
          <p:nvPr/>
        </p:nvSpPr>
        <p:spPr>
          <a:xfrm>
            <a:off x="6169778" y="1607653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18630" y="1433159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Client </a:t>
            </a:r>
            <a:r>
              <a:rPr lang="de-AT" sz="1400" i="1" dirty="0" err="1"/>
              <a:t>Credentials</a:t>
            </a:r>
            <a:endParaRPr lang="en-US" sz="1400" i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789904" y="5911533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156" y="4779715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790620" y="3647897"/>
            <a:ext cx="1469606" cy="718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14739" y="2502656"/>
            <a:ext cx="1678102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790621" y="2532623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C68D8BE-F54C-4DBE-905E-6CF2421A8D43}"/>
              </a:ext>
            </a:extLst>
          </p:cNvPr>
          <p:cNvSpPr/>
          <p:nvPr/>
        </p:nvSpPr>
        <p:spPr>
          <a:xfrm>
            <a:off x="5995668" y="5945010"/>
            <a:ext cx="794236" cy="319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Native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1AEBED8E-98EC-4745-829A-5DB1A46F68A6}"/>
              </a:ext>
            </a:extLst>
          </p:cNvPr>
          <p:cNvSpPr/>
          <p:nvPr/>
        </p:nvSpPr>
        <p:spPr>
          <a:xfrm>
            <a:off x="5994613" y="6264039"/>
            <a:ext cx="794236" cy="319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23C17C2A-A286-411F-B29F-521DFB0401CA}"/>
              </a:ext>
            </a:extLst>
          </p:cNvPr>
          <p:cNvSpPr/>
          <p:nvPr/>
        </p:nvSpPr>
        <p:spPr>
          <a:xfrm>
            <a:off x="5994613" y="3824454"/>
            <a:ext cx="794236" cy="3190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Ja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74F8965-5667-425C-81D4-C1D85F14ED43}"/>
              </a:ext>
            </a:extLst>
          </p:cNvPr>
          <p:cNvSpPr/>
          <p:nvPr/>
        </p:nvSpPr>
        <p:spPr>
          <a:xfrm>
            <a:off x="8609707" y="3644756"/>
            <a:ext cx="1469605" cy="612648"/>
          </a:xfrm>
          <a:prstGeom prst="wedgeRoundRectCallout">
            <a:avLst>
              <a:gd name="adj1" fmla="val -73721"/>
              <a:gd name="adj2" fmla="val -12127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First Party Clients</a:t>
            </a:r>
          </a:p>
        </p:txBody>
      </p:sp>
    </p:spTree>
    <p:extLst>
      <p:ext uri="{BB962C8B-B14F-4D97-AF65-F5344CB8AC3E}">
        <p14:creationId xmlns:p14="http://schemas.microsoft.com/office/powerpoint/2010/main" val="2599305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llout: Right Arrow 47">
            <a:extLst>
              <a:ext uri="{FF2B5EF4-FFF2-40B4-BE49-F238E27FC236}">
                <a16:creationId xmlns:a16="http://schemas.microsoft.com/office/drawing/2014/main" id="{785B1D0E-0317-426C-A33A-E094FFBF4E97}"/>
              </a:ext>
            </a:extLst>
          </p:cNvPr>
          <p:cNvSpPr/>
          <p:nvPr/>
        </p:nvSpPr>
        <p:spPr>
          <a:xfrm>
            <a:off x="4432117" y="5900041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3C4ECB00-C356-4FCF-82D6-C85E1F65B379}"/>
              </a:ext>
            </a:extLst>
          </p:cNvPr>
          <p:cNvSpPr/>
          <p:nvPr/>
        </p:nvSpPr>
        <p:spPr>
          <a:xfrm>
            <a:off x="4432117" y="6161218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71889" y="2565505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70835" y="3675380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Kennwort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70834" y="4806331"/>
            <a:ext cx="2513472" cy="1085642"/>
            <a:chOff x="4917987" y="2743854"/>
            <a:chExt cx="3408144" cy="14720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4"/>
              <a:ext cx="3408144" cy="1472078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1858130" y="5558475"/>
            <a:ext cx="1711399" cy="76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71889" y="1456113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47054" y="5942157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84306" y="4810339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47770" y="3678521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71889" y="2533280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86314" y="2735609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47771" y="256324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C6D6AC-DAF4-4DF5-8AE8-4CA7F2C0070B}"/>
              </a:ext>
            </a:extLst>
          </p:cNvPr>
          <p:cNvSpPr txBox="1"/>
          <p:nvPr/>
        </p:nvSpPr>
        <p:spPr>
          <a:xfrm>
            <a:off x="6157292" y="6268967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74F15C-038C-4D73-9524-DC47FE41E5B6}"/>
              </a:ext>
            </a:extLst>
          </p:cNvPr>
          <p:cNvSpPr txBox="1"/>
          <p:nvPr/>
        </p:nvSpPr>
        <p:spPr>
          <a:xfrm>
            <a:off x="6070004" y="6007328"/>
            <a:ext cx="657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28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72097" y="1687653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4926" y="3983325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67351" y="3081886"/>
            <a:ext cx="14754" cy="205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20367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4704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409276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AD3EE3A-FFBF-497E-940E-E3CD5857BE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854" y="243488"/>
            <a:ext cx="1447200" cy="14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Beispiele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openid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341045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45B4D95-5B51-4944-A9EA-4950E7B17043}"/>
              </a:ext>
            </a:extLst>
          </p:cNvPr>
          <p:cNvSpPr/>
          <p:nvPr/>
        </p:nvSpPr>
        <p:spPr>
          <a:xfrm>
            <a:off x="7253207" y="44170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1782</Words>
  <Application>Microsoft Office PowerPoint</Application>
  <PresentationFormat>Widescreen</PresentationFormat>
  <Paragraphs>470</Paragraphs>
  <Slides>50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Bradley Hand ITC</vt:lpstr>
      <vt:lpstr>Calibri</vt:lpstr>
      <vt:lpstr>Calibri Light</vt:lpstr>
      <vt:lpstr>Consolas</vt:lpstr>
      <vt:lpstr>Office Theme</vt:lpstr>
      <vt:lpstr>Authentifizierung mit OpenID Connect &amp; OAuth 2.0</vt:lpstr>
      <vt:lpstr>Roadmap</vt:lpstr>
      <vt:lpstr>Identity vor dem Jahr 2010</vt:lpstr>
      <vt:lpstr>Beispiel Szenario</vt:lpstr>
      <vt:lpstr>Historie</vt:lpstr>
      <vt:lpstr>Historie</vt:lpstr>
      <vt:lpstr>Historie</vt:lpstr>
      <vt:lpstr>Ergebnis</vt:lpstr>
      <vt:lpstr>PowerPoint Presentation</vt:lpstr>
      <vt:lpstr>OAuth Probleme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Wer mit wem</vt:lpstr>
      <vt:lpstr>OpenID Connect Flows</vt:lpstr>
      <vt:lpstr>OAuth vs. OpenID vs. OpenID Connect</vt:lpstr>
      <vt:lpstr>OpenID Connect löst viele Problem von OAuth</vt:lpstr>
      <vt:lpstr>OpenID Connect Flows</vt:lpstr>
      <vt:lpstr>Client Credentials Flow</vt:lpstr>
      <vt:lpstr>Client Credentials Flow</vt:lpstr>
      <vt:lpstr>Resource Owner Password Flow</vt:lpstr>
      <vt:lpstr>Resource Owner Flow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Flow</vt:lpstr>
      <vt:lpstr>Device Flow</vt:lpstr>
      <vt:lpstr>Welche Flows soll man wann verwenden? </vt:lpstr>
      <vt:lpstr>Welche Flows soll man wann verwenden? </vt:lpstr>
      <vt:lpstr>Welche Flows soll man wann verwenden? </vt:lpstr>
      <vt:lpstr>Authorization Code Grant with Proof Key Code(PKCE)</vt:lpstr>
      <vt:lpstr>Authorization Code Grant with Proof Key Code(PKCE)</vt:lpstr>
      <vt:lpstr>Zusammenfassung Grant/Flow Features</vt:lpstr>
      <vt:lpstr>Zusammenfassung grant_types</vt:lpstr>
      <vt:lpstr>Assets</vt:lpstr>
      <vt:lpstr>Beispiele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Daniel Wagner</cp:lastModifiedBy>
  <cp:revision>85</cp:revision>
  <dcterms:created xsi:type="dcterms:W3CDTF">2018-11-11T10:28:14Z</dcterms:created>
  <dcterms:modified xsi:type="dcterms:W3CDTF">2021-11-21T09:54:10Z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