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ff25ee2c2_0_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ff25ee2c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50dac1de9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50dac1de9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50dac1de9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f50dac1de9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0ad2199cd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0ad2199c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ffc959bf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ffc959bf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ffc959bf5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ffc959bf5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ffc959bf5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ffc959bf5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ffc959bf5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ffc959bf5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ffc959bf5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effc959bf5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50dac1de9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50dac1de9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Liam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50dac1de9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50dac1de9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Jack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50dac1de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50dac1de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Jack/Dan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idx="2" type="body"/>
          </p:nvPr>
        </p:nvSpPr>
        <p:spPr>
          <a:xfrm>
            <a:off x="4713575" y="298850"/>
            <a:ext cx="4204500" cy="136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How Easy?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5518325" y="2534475"/>
            <a:ext cx="2595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Output:</a:t>
            </a:r>
            <a:endParaRPr b="1"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7665" y="3004050"/>
            <a:ext cx="1700400" cy="1738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4800" y="970050"/>
            <a:ext cx="3347700" cy="1601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0450" y="3004049"/>
            <a:ext cx="2273700" cy="1202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72" name="Google Shape;72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29825" y="857250"/>
            <a:ext cx="4571999" cy="342899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/>
          <p:nvPr/>
        </p:nvSpPr>
        <p:spPr>
          <a:xfrm>
            <a:off x="460100" y="3695550"/>
            <a:ext cx="1344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Dan Wilczak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Jack Nguyen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Liam Kehoe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Nathan Foster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226075" y="357800"/>
            <a:ext cx="2808000" cy="44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/>
              <a:t>Lessons Learned</a:t>
            </a:r>
            <a:endParaRPr b="1" sz="3900"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3482075" y="367650"/>
            <a:ext cx="5424600" cy="72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D1117"/>
                </a:solidFill>
              </a:rPr>
              <a:t>Scope reduction from last semester.</a:t>
            </a:r>
            <a:endParaRPr sz="1500">
              <a:solidFill>
                <a:srgbClr val="0D1117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D1117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D1117"/>
                </a:solidFill>
              </a:rPr>
              <a:t>Wiki documentation is the key to </a:t>
            </a:r>
            <a:r>
              <a:rPr lang="en" sz="1500">
                <a:solidFill>
                  <a:srgbClr val="0D1117"/>
                </a:solidFill>
              </a:rPr>
              <a:t>success</a:t>
            </a:r>
            <a:r>
              <a:rPr lang="en" sz="1500">
                <a:solidFill>
                  <a:srgbClr val="0D1117"/>
                </a:solidFill>
              </a:rPr>
              <a:t>  for a good user base.</a:t>
            </a:r>
            <a:endParaRPr sz="1500">
              <a:solidFill>
                <a:srgbClr val="0D1117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D1117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D1117"/>
                </a:solidFill>
              </a:rPr>
              <a:t>Work together to follow standards.</a:t>
            </a:r>
            <a:endParaRPr sz="1500">
              <a:solidFill>
                <a:srgbClr val="0D1117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D1117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D1117"/>
                </a:solidFill>
              </a:rPr>
              <a:t>Neural Networks are hard and take time for people to fully</a:t>
            </a:r>
            <a:endParaRPr sz="1500">
              <a:solidFill>
                <a:srgbClr val="0D1117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D1117"/>
                </a:solidFill>
              </a:rPr>
              <a:t> understand how they work.</a:t>
            </a:r>
            <a:endParaRPr sz="1500">
              <a:solidFill>
                <a:srgbClr val="0D1117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D1117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D1117"/>
                </a:solidFill>
              </a:rPr>
              <a:t>Finding a middle </a:t>
            </a:r>
            <a:r>
              <a:rPr lang="en" sz="1500">
                <a:solidFill>
                  <a:srgbClr val="0D1117"/>
                </a:solidFill>
              </a:rPr>
              <a:t>ground</a:t>
            </a:r>
            <a:r>
              <a:rPr lang="en" sz="1500">
                <a:solidFill>
                  <a:srgbClr val="0D1117"/>
                </a:solidFill>
              </a:rPr>
              <a:t> between: </a:t>
            </a:r>
            <a:endParaRPr sz="1500">
              <a:solidFill>
                <a:srgbClr val="0D1117"/>
              </a:solidFill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D1117"/>
                </a:solidFill>
              </a:rPr>
              <a:t>TensorFlow’s:</a:t>
            </a:r>
            <a:r>
              <a:rPr lang="en" sz="1500">
                <a:solidFill>
                  <a:srgbClr val="0D1117"/>
                </a:solidFill>
              </a:rPr>
              <a:t> general complexity for all problems.</a:t>
            </a:r>
            <a:endParaRPr sz="1500">
              <a:solidFill>
                <a:srgbClr val="0D1117"/>
              </a:solidFill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D1117"/>
                </a:solidFill>
              </a:rPr>
              <a:t>Books/Beginner:</a:t>
            </a:r>
            <a:r>
              <a:rPr lang="en" sz="1500">
                <a:solidFill>
                  <a:srgbClr val="0D1117"/>
                </a:solidFill>
              </a:rPr>
              <a:t> tutorials lack </a:t>
            </a:r>
            <a:r>
              <a:rPr lang="en" sz="1500">
                <a:solidFill>
                  <a:srgbClr val="0D1117"/>
                </a:solidFill>
              </a:rPr>
              <a:t>usability</a:t>
            </a:r>
            <a:r>
              <a:rPr lang="en" sz="1500">
                <a:solidFill>
                  <a:srgbClr val="0D1117"/>
                </a:solidFill>
              </a:rPr>
              <a:t> for new problems.</a:t>
            </a:r>
            <a:endParaRPr sz="1500">
              <a:solidFill>
                <a:srgbClr val="0D1117"/>
              </a:solidFill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D1117"/>
              </a:solidFill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D1117"/>
                </a:solidFill>
              </a:rPr>
              <a:t>EasyNN</a:t>
            </a:r>
            <a:r>
              <a:rPr lang="en" sz="1500">
                <a:solidFill>
                  <a:srgbClr val="0D1117"/>
                </a:solidFill>
              </a:rPr>
              <a:t> bridging the middle ground.</a:t>
            </a:r>
            <a:endParaRPr sz="1500">
              <a:solidFill>
                <a:srgbClr val="0D1117"/>
              </a:solidFill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D1117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D1117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D1117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D1117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D1117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D1117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D1117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D1117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D1117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D1117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D1117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226075" y="357800"/>
            <a:ext cx="2808000" cy="44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/>
              <a:t>Project Timeline</a:t>
            </a:r>
            <a:endParaRPr b="1" sz="3900"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3482075" y="367650"/>
            <a:ext cx="5424600" cy="44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D1117"/>
                </a:solidFill>
              </a:rPr>
              <a:t>Sprint 1: </a:t>
            </a:r>
            <a:endParaRPr b="1" sz="1700">
              <a:solidFill>
                <a:srgbClr val="0D1117"/>
              </a:solidFill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D1117"/>
                </a:solidFill>
              </a:rPr>
              <a:t>Working NN:</a:t>
            </a:r>
            <a:endParaRPr sz="1700">
              <a:solidFill>
                <a:srgbClr val="0D1117"/>
              </a:solidFill>
            </a:endParaRPr>
          </a:p>
          <a:p>
            <a:pPr indent="-33655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1700"/>
              <a:buChar char="-"/>
            </a:pPr>
            <a:r>
              <a:rPr lang="en" sz="1700">
                <a:solidFill>
                  <a:srgbClr val="0D1117"/>
                </a:solidFill>
              </a:rPr>
              <a:t>Test version 1 of base code</a:t>
            </a:r>
            <a:endParaRPr sz="1700">
              <a:solidFill>
                <a:srgbClr val="0D1117"/>
              </a:solidFill>
            </a:endParaRPr>
          </a:p>
          <a:p>
            <a:pPr indent="-33655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1700"/>
              <a:buChar char="-"/>
            </a:pPr>
            <a:r>
              <a:rPr lang="en" sz="1700">
                <a:solidFill>
                  <a:srgbClr val="0D1117"/>
                </a:solidFill>
              </a:rPr>
              <a:t>Datasets:</a:t>
            </a:r>
            <a:endParaRPr sz="1700">
              <a:solidFill>
                <a:srgbClr val="0D1117"/>
              </a:solidFill>
            </a:endParaRPr>
          </a:p>
          <a:p>
            <a:pPr indent="-336550" lvl="2" marL="13716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1700"/>
              <a:buChar char="-"/>
            </a:pPr>
            <a:r>
              <a:rPr lang="en" sz="1700">
                <a:solidFill>
                  <a:srgbClr val="0D1117"/>
                </a:solidFill>
              </a:rPr>
              <a:t>Number MNIST</a:t>
            </a:r>
            <a:endParaRPr sz="1700">
              <a:solidFill>
                <a:srgbClr val="0D1117"/>
              </a:solidFill>
            </a:endParaRPr>
          </a:p>
          <a:p>
            <a:pPr indent="-336550" lvl="2" marL="13716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1700"/>
              <a:buChar char="-"/>
            </a:pPr>
            <a:r>
              <a:rPr lang="en" sz="1700">
                <a:solidFill>
                  <a:srgbClr val="0D1117"/>
                </a:solidFill>
              </a:rPr>
              <a:t>Fashion MNIST</a:t>
            </a:r>
            <a:endParaRPr sz="1700">
              <a:solidFill>
                <a:srgbClr val="0D1117"/>
              </a:solidFill>
            </a:endParaRPr>
          </a:p>
          <a:p>
            <a:pPr indent="-336550" lvl="2" marL="13716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1700"/>
              <a:buChar char="-"/>
            </a:pPr>
            <a:r>
              <a:rPr lang="en" sz="1700">
                <a:solidFill>
                  <a:srgbClr val="0D1117"/>
                </a:solidFill>
              </a:rPr>
              <a:t>CIFAR10</a:t>
            </a:r>
            <a:endParaRPr sz="1700">
              <a:solidFill>
                <a:srgbClr val="0D1117"/>
              </a:solidFill>
            </a:endParaRPr>
          </a:p>
          <a:p>
            <a:pPr indent="-3302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1600"/>
              <a:buChar char="-"/>
            </a:pPr>
            <a:r>
              <a:rPr lang="en" sz="1600">
                <a:solidFill>
                  <a:srgbClr val="0D1117"/>
                </a:solidFill>
              </a:rPr>
              <a:t>Wiki documentation of datasets and how to use them.</a:t>
            </a:r>
            <a:endParaRPr sz="1600">
              <a:solidFill>
                <a:srgbClr val="0D1117"/>
              </a:solidFill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D1117"/>
              </a:solidFill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D1117"/>
                </a:solidFill>
              </a:rPr>
              <a:t>Sprint 2: </a:t>
            </a:r>
            <a:endParaRPr b="1" sz="1700">
              <a:solidFill>
                <a:srgbClr val="0D1117"/>
              </a:solidFill>
            </a:endParaRPr>
          </a:p>
          <a:p>
            <a:pPr indent="-33655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1700"/>
              <a:buChar char="-"/>
            </a:pPr>
            <a:r>
              <a:rPr lang="en" sz="1700">
                <a:solidFill>
                  <a:srgbClr val="0D1117"/>
                </a:solidFill>
              </a:rPr>
              <a:t>Swap to Version 2 of base code </a:t>
            </a:r>
            <a:endParaRPr sz="1700">
              <a:solidFill>
                <a:srgbClr val="0D1117"/>
              </a:solidFill>
            </a:endParaRPr>
          </a:p>
          <a:p>
            <a:pPr indent="-33655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1700"/>
              <a:buChar char="-"/>
            </a:pPr>
            <a:r>
              <a:rPr lang="en" sz="1700">
                <a:solidFill>
                  <a:srgbClr val="0D1117"/>
                </a:solidFill>
              </a:rPr>
              <a:t>Allow users to create </a:t>
            </a:r>
            <a:r>
              <a:rPr lang="en" sz="1700">
                <a:solidFill>
                  <a:srgbClr val="0D1117"/>
                </a:solidFill>
              </a:rPr>
              <a:t>custom</a:t>
            </a:r>
            <a:r>
              <a:rPr lang="en" sz="1700">
                <a:solidFill>
                  <a:srgbClr val="0D1117"/>
                </a:solidFill>
              </a:rPr>
              <a:t> structured NN’s</a:t>
            </a:r>
            <a:endParaRPr sz="1700">
              <a:solidFill>
                <a:srgbClr val="0D1117"/>
              </a:solidFill>
            </a:endParaRPr>
          </a:p>
          <a:p>
            <a:pPr indent="-33655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1700"/>
              <a:buChar char="-"/>
            </a:pPr>
            <a:r>
              <a:rPr lang="en" sz="1700">
                <a:solidFill>
                  <a:srgbClr val="0D1117"/>
                </a:solidFill>
              </a:rPr>
              <a:t>Add Sqlite3 database to record training progress</a:t>
            </a:r>
            <a:endParaRPr sz="1700">
              <a:solidFill>
                <a:srgbClr val="0D1117"/>
              </a:solidFill>
            </a:endParaRPr>
          </a:p>
          <a:p>
            <a:pPr indent="-33655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1700"/>
              <a:buChar char="-"/>
            </a:pPr>
            <a:r>
              <a:rPr lang="en" sz="1700">
                <a:solidFill>
                  <a:srgbClr val="0D1117"/>
                </a:solidFill>
              </a:rPr>
              <a:t>Add matplotlib support to database data</a:t>
            </a:r>
            <a:endParaRPr sz="1700">
              <a:solidFill>
                <a:srgbClr val="0D1117"/>
              </a:solidFill>
            </a:endParaRPr>
          </a:p>
          <a:p>
            <a:pPr indent="-33655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1700"/>
              <a:buChar char="-"/>
            </a:pPr>
            <a:r>
              <a:rPr lang="en" sz="1700">
                <a:solidFill>
                  <a:srgbClr val="0D1117"/>
                </a:solidFill>
              </a:rPr>
              <a:t>Add documentation throughout</a:t>
            </a:r>
            <a:endParaRPr sz="1700">
              <a:solidFill>
                <a:srgbClr val="0D1117"/>
              </a:solidFill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D1117"/>
              </a:solidFill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D1117"/>
                </a:solidFill>
              </a:rPr>
              <a:t>Sprint 3: </a:t>
            </a:r>
            <a:r>
              <a:rPr lang="en" sz="1700">
                <a:solidFill>
                  <a:srgbClr val="0D1117"/>
                </a:solidFill>
              </a:rPr>
              <a:t>Provide examples to </a:t>
            </a:r>
            <a:r>
              <a:rPr lang="en" sz="1700">
                <a:solidFill>
                  <a:srgbClr val="0D1117"/>
                </a:solidFill>
              </a:rPr>
              <a:t>users</a:t>
            </a:r>
            <a:r>
              <a:rPr lang="en" sz="1700">
                <a:solidFill>
                  <a:srgbClr val="0D1117"/>
                </a:solidFill>
              </a:rPr>
              <a:t> and allow for</a:t>
            </a:r>
            <a:endParaRPr sz="1700">
              <a:solidFill>
                <a:srgbClr val="0D1117"/>
              </a:solidFill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D1117"/>
                </a:solidFill>
              </a:rPr>
              <a:t>saving and loading models from previous executions of</a:t>
            </a:r>
            <a:endParaRPr sz="1700">
              <a:solidFill>
                <a:srgbClr val="0D1117"/>
              </a:solidFill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D1117"/>
                </a:solidFill>
              </a:rPr>
              <a:t>custom model.</a:t>
            </a:r>
            <a:endParaRPr sz="1700">
              <a:solidFill>
                <a:srgbClr val="0D1117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26075" y="357800"/>
            <a:ext cx="2808000" cy="13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Documentation</a:t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is key.</a:t>
            </a:r>
            <a:endParaRPr b="1" sz="3000"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3482075" y="367650"/>
            <a:ext cx="5424600" cy="44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D1117"/>
                </a:solidFill>
              </a:rPr>
              <a:t>Documentation makes our software SO easy:</a:t>
            </a:r>
            <a:endParaRPr b="1" sz="1600">
              <a:solidFill>
                <a:srgbClr val="0D1117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D1117"/>
                </a:solidFill>
              </a:rPr>
              <a:t> </a:t>
            </a:r>
            <a:endParaRPr sz="1600">
              <a:solidFill>
                <a:srgbClr val="0D1117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D1117"/>
                </a:solidFill>
              </a:rPr>
              <a:t> </a:t>
            </a:r>
            <a:endParaRPr sz="1800">
              <a:solidFill>
                <a:srgbClr val="0D1117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D1117"/>
              </a:solidFill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 rotWithShape="1">
          <a:blip r:embed="rId3">
            <a:alphaModFix/>
          </a:blip>
          <a:srcRect b="0" l="0" r="4625" t="0"/>
          <a:stretch/>
        </p:blipFill>
        <p:spPr>
          <a:xfrm>
            <a:off x="336225" y="1836850"/>
            <a:ext cx="2511300" cy="1947300"/>
          </a:xfrm>
          <a:prstGeom prst="roundRect">
            <a:avLst>
              <a:gd fmla="val 10660" name="adj"/>
            </a:avLst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8275" y="826875"/>
            <a:ext cx="4467000" cy="4161900"/>
          </a:xfrm>
          <a:prstGeom prst="roundRect">
            <a:avLst>
              <a:gd fmla="val 4225" name="adj"/>
            </a:avLst>
          </a:prstGeom>
          <a:noFill/>
          <a:ln>
            <a:noFill/>
          </a:ln>
        </p:spPr>
      </p:pic>
      <p:sp>
        <p:nvSpPr>
          <p:cNvPr id="82" name="Google Shape;82;p14"/>
          <p:cNvSpPr/>
          <p:nvPr/>
        </p:nvSpPr>
        <p:spPr>
          <a:xfrm>
            <a:off x="513600" y="3323250"/>
            <a:ext cx="204000" cy="11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 txBox="1"/>
          <p:nvPr>
            <p:ph type="title"/>
          </p:nvPr>
        </p:nvSpPr>
        <p:spPr>
          <a:xfrm>
            <a:off x="-192025" y="3624375"/>
            <a:ext cx="3469800" cy="13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Try it:</a:t>
            </a:r>
            <a:r>
              <a:rPr b="1" lang="en" sz="1500"/>
              <a:t> pip3 install EasyNN</a:t>
            </a:r>
            <a:endParaRPr b="1"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Requires: </a:t>
            </a:r>
            <a:r>
              <a:rPr b="1" lang="en" sz="1500"/>
              <a:t>Python version &gt;= 3.9.7 </a:t>
            </a:r>
            <a:endParaRPr b="1"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title"/>
          </p:nvPr>
        </p:nvSpPr>
        <p:spPr>
          <a:xfrm>
            <a:off x="226075" y="357800"/>
            <a:ext cx="2808000" cy="13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Documentation</a:t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is key.</a:t>
            </a:r>
            <a:endParaRPr b="1" sz="3000"/>
          </a:p>
        </p:txBody>
      </p:sp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3482075" y="367650"/>
            <a:ext cx="5424600" cy="44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D1117"/>
                </a:solidFill>
              </a:rPr>
              <a:t>Documentation makes your software easy:</a:t>
            </a:r>
            <a:endParaRPr b="1" sz="1600">
              <a:solidFill>
                <a:srgbClr val="0D1117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D1117"/>
                </a:solidFill>
              </a:rPr>
              <a:t> </a:t>
            </a:r>
            <a:endParaRPr sz="1600">
              <a:solidFill>
                <a:srgbClr val="0D1117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D1117"/>
                </a:solidFill>
              </a:rPr>
              <a:t> </a:t>
            </a:r>
            <a:endParaRPr sz="1800">
              <a:solidFill>
                <a:srgbClr val="0D1117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D1117"/>
              </a:solidFill>
            </a:endParaRPr>
          </a:p>
        </p:txBody>
      </p:sp>
      <p:pic>
        <p:nvPicPr>
          <p:cNvPr id="90" name="Google Shape;90;p15"/>
          <p:cNvPicPr preferRelativeResize="0"/>
          <p:nvPr/>
        </p:nvPicPr>
        <p:blipFill rotWithShape="1">
          <a:blip r:embed="rId3">
            <a:alphaModFix/>
          </a:blip>
          <a:srcRect b="0" l="0" r="4625" t="0"/>
          <a:stretch/>
        </p:blipFill>
        <p:spPr>
          <a:xfrm>
            <a:off x="336225" y="1836850"/>
            <a:ext cx="2511300" cy="1947300"/>
          </a:xfrm>
          <a:prstGeom prst="roundRect">
            <a:avLst>
              <a:gd fmla="val 10660" name="adj"/>
            </a:avLst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7225" y="838375"/>
            <a:ext cx="5094300" cy="3874500"/>
          </a:xfrm>
          <a:prstGeom prst="roundRect">
            <a:avLst>
              <a:gd fmla="val 6088" name="adj"/>
            </a:avLst>
          </a:prstGeom>
          <a:noFill/>
          <a:ln>
            <a:noFill/>
          </a:ln>
        </p:spPr>
      </p:pic>
      <p:sp>
        <p:nvSpPr>
          <p:cNvPr id="92" name="Google Shape;92;p15"/>
          <p:cNvSpPr/>
          <p:nvPr/>
        </p:nvSpPr>
        <p:spPr>
          <a:xfrm>
            <a:off x="513600" y="3323250"/>
            <a:ext cx="204000" cy="11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 txBox="1"/>
          <p:nvPr>
            <p:ph type="title"/>
          </p:nvPr>
        </p:nvSpPr>
        <p:spPr>
          <a:xfrm>
            <a:off x="-192025" y="3624375"/>
            <a:ext cx="3469800" cy="13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Try it:</a:t>
            </a:r>
            <a:r>
              <a:rPr b="1" lang="en" sz="1500"/>
              <a:t> pip3 install EasyNN</a:t>
            </a:r>
            <a:endParaRPr b="1"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Requires: </a:t>
            </a:r>
            <a:r>
              <a:rPr b="1" lang="en" sz="1500"/>
              <a:t>Python version &gt;= 3.9.7 </a:t>
            </a:r>
            <a:endParaRPr b="1"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226075" y="357800"/>
            <a:ext cx="2808000" cy="13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Documentation</a:t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is key.</a:t>
            </a:r>
            <a:endParaRPr b="1" sz="3000"/>
          </a:p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3482075" y="367650"/>
            <a:ext cx="5424600" cy="44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D1117"/>
                </a:solidFill>
              </a:rPr>
              <a:t>Documentation makes your software easy:</a:t>
            </a:r>
            <a:endParaRPr b="1" sz="1600">
              <a:solidFill>
                <a:srgbClr val="0D1117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D1117"/>
                </a:solidFill>
              </a:rPr>
              <a:t> </a:t>
            </a:r>
            <a:endParaRPr sz="1600">
              <a:solidFill>
                <a:srgbClr val="0D1117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D1117"/>
                </a:solidFill>
              </a:rPr>
              <a:t> </a:t>
            </a:r>
            <a:endParaRPr sz="1800">
              <a:solidFill>
                <a:srgbClr val="0D1117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D1117"/>
              </a:solidFill>
            </a:endParaRPr>
          </a:p>
        </p:txBody>
      </p:sp>
      <p:pic>
        <p:nvPicPr>
          <p:cNvPr id="100" name="Google Shape;100;p16"/>
          <p:cNvPicPr preferRelativeResize="0"/>
          <p:nvPr/>
        </p:nvPicPr>
        <p:blipFill rotWithShape="1">
          <a:blip r:embed="rId3">
            <a:alphaModFix/>
          </a:blip>
          <a:srcRect b="0" l="0" r="4625" t="0"/>
          <a:stretch/>
        </p:blipFill>
        <p:spPr>
          <a:xfrm>
            <a:off x="336225" y="1836850"/>
            <a:ext cx="2511300" cy="1947300"/>
          </a:xfrm>
          <a:prstGeom prst="roundRect">
            <a:avLst>
              <a:gd fmla="val 10660" name="adj"/>
            </a:avLst>
          </a:prstGeom>
          <a:noFill/>
          <a:ln>
            <a:noFill/>
          </a:ln>
        </p:spPr>
      </p:pic>
      <p:pic>
        <p:nvPicPr>
          <p:cNvPr id="101" name="Google Shape;10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7089" y="944150"/>
            <a:ext cx="4834500" cy="3925800"/>
          </a:xfrm>
          <a:prstGeom prst="roundRect">
            <a:avLst>
              <a:gd fmla="val 7102" name="adj"/>
            </a:avLst>
          </a:prstGeom>
          <a:noFill/>
          <a:ln>
            <a:noFill/>
          </a:ln>
        </p:spPr>
      </p:pic>
      <p:sp>
        <p:nvSpPr>
          <p:cNvPr id="102" name="Google Shape;102;p16"/>
          <p:cNvSpPr/>
          <p:nvPr/>
        </p:nvSpPr>
        <p:spPr>
          <a:xfrm>
            <a:off x="513600" y="3504525"/>
            <a:ext cx="204000" cy="11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 txBox="1"/>
          <p:nvPr>
            <p:ph type="title"/>
          </p:nvPr>
        </p:nvSpPr>
        <p:spPr>
          <a:xfrm>
            <a:off x="-192025" y="3624375"/>
            <a:ext cx="3469800" cy="13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Try it:</a:t>
            </a:r>
            <a:r>
              <a:rPr b="1" lang="en" sz="1500"/>
              <a:t> pip3 install EasyNN</a:t>
            </a:r>
            <a:endParaRPr b="1"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Requires: </a:t>
            </a:r>
            <a:r>
              <a:rPr b="1" lang="en" sz="1500"/>
              <a:t>Python version &gt;= 3.9.7 </a:t>
            </a:r>
            <a:endParaRPr b="1"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226075" y="357800"/>
            <a:ext cx="2808000" cy="13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Documentation</a:t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is key.</a:t>
            </a:r>
            <a:endParaRPr b="1" sz="3000"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482075" y="367650"/>
            <a:ext cx="5424600" cy="44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D1117"/>
                </a:solidFill>
              </a:rPr>
              <a:t>Documentation makes your software easy:</a:t>
            </a:r>
            <a:endParaRPr b="1" sz="1600">
              <a:solidFill>
                <a:srgbClr val="0D1117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D1117"/>
                </a:solidFill>
              </a:rPr>
              <a:t> </a:t>
            </a:r>
            <a:endParaRPr sz="1600">
              <a:solidFill>
                <a:srgbClr val="0D1117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D1117"/>
                </a:solidFill>
              </a:rPr>
              <a:t> </a:t>
            </a:r>
            <a:endParaRPr sz="1800">
              <a:solidFill>
                <a:srgbClr val="0D1117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D1117"/>
              </a:solidFill>
            </a:endParaRPr>
          </a:p>
        </p:txBody>
      </p:sp>
      <p:pic>
        <p:nvPicPr>
          <p:cNvPr id="110" name="Google Shape;110;p17"/>
          <p:cNvPicPr preferRelativeResize="0"/>
          <p:nvPr/>
        </p:nvPicPr>
        <p:blipFill rotWithShape="1">
          <a:blip r:embed="rId3">
            <a:alphaModFix/>
          </a:blip>
          <a:srcRect b="0" l="0" r="4625" t="0"/>
          <a:stretch/>
        </p:blipFill>
        <p:spPr>
          <a:xfrm>
            <a:off x="336225" y="1836850"/>
            <a:ext cx="2511300" cy="1947300"/>
          </a:xfrm>
          <a:prstGeom prst="roundRect">
            <a:avLst>
              <a:gd fmla="val 10660" name="adj"/>
            </a:avLst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5750" y="841600"/>
            <a:ext cx="4892100" cy="4101900"/>
          </a:xfrm>
          <a:prstGeom prst="roundRect">
            <a:avLst>
              <a:gd fmla="val 3261" name="adj"/>
            </a:avLst>
          </a:prstGeom>
          <a:noFill/>
          <a:ln>
            <a:noFill/>
          </a:ln>
        </p:spPr>
      </p:pic>
      <p:sp>
        <p:nvSpPr>
          <p:cNvPr id="112" name="Google Shape;112;p17"/>
          <p:cNvSpPr/>
          <p:nvPr/>
        </p:nvSpPr>
        <p:spPr>
          <a:xfrm>
            <a:off x="513600" y="3504525"/>
            <a:ext cx="204000" cy="11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 txBox="1"/>
          <p:nvPr>
            <p:ph type="title"/>
          </p:nvPr>
        </p:nvSpPr>
        <p:spPr>
          <a:xfrm>
            <a:off x="-192025" y="3624375"/>
            <a:ext cx="3469800" cy="13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Try it:</a:t>
            </a:r>
            <a:r>
              <a:rPr b="1" lang="en" sz="1500"/>
              <a:t> pip3 install EasyNN</a:t>
            </a:r>
            <a:endParaRPr b="1"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Requires: </a:t>
            </a:r>
            <a:r>
              <a:rPr b="1" lang="en" sz="1500"/>
              <a:t>Python version &gt;= 3.9.7 </a:t>
            </a:r>
            <a:endParaRPr b="1"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226075" y="357800"/>
            <a:ext cx="2808000" cy="44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User input</a:t>
            </a:r>
            <a:r>
              <a:rPr b="1" lang="en" sz="3000"/>
              <a:t> Considerations</a:t>
            </a:r>
            <a:endParaRPr b="1" sz="3000"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482075" y="367650"/>
            <a:ext cx="5424600" cy="44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D1117"/>
                </a:solidFill>
              </a:rPr>
              <a:t>Images</a:t>
            </a:r>
            <a:r>
              <a:rPr b="1" lang="en" sz="1600">
                <a:solidFill>
                  <a:srgbClr val="0D1117"/>
                </a:solidFill>
              </a:rPr>
              <a:t>: </a:t>
            </a:r>
            <a:r>
              <a:rPr lang="en" sz="1600">
                <a:solidFill>
                  <a:srgbClr val="0D1117"/>
                </a:solidFill>
              </a:rPr>
              <a:t>We assume very little of the users knowledge</a:t>
            </a:r>
            <a:endParaRPr sz="1600">
              <a:solidFill>
                <a:srgbClr val="0D1117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D1117"/>
                </a:solidFill>
              </a:rPr>
              <a:t>of how images in the dataset work or even their own images.</a:t>
            </a:r>
            <a:endParaRPr sz="1600">
              <a:solidFill>
                <a:srgbClr val="0D1117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D1117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D1117"/>
                </a:solidFill>
              </a:rPr>
              <a:t>Showing</a:t>
            </a:r>
            <a:r>
              <a:rPr b="1" lang="en" sz="1600">
                <a:solidFill>
                  <a:srgbClr val="0D1117"/>
                </a:solidFill>
              </a:rPr>
              <a:t>:</a:t>
            </a:r>
            <a:r>
              <a:rPr lang="en" sz="1600">
                <a:solidFill>
                  <a:srgbClr val="0D1117"/>
                </a:solidFill>
              </a:rPr>
              <a:t> Images can be shown as typical image or </a:t>
            </a:r>
            <a:endParaRPr sz="1600">
              <a:solidFill>
                <a:srgbClr val="0D1117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D1117"/>
                </a:solidFill>
              </a:rPr>
              <a:t>b</a:t>
            </a:r>
            <a:r>
              <a:rPr lang="en" sz="1600">
                <a:solidFill>
                  <a:srgbClr val="0D1117"/>
                </a:solidFill>
              </a:rPr>
              <a:t>y seeing the data in the background as a numpy array.</a:t>
            </a:r>
            <a:endParaRPr sz="1600">
              <a:solidFill>
                <a:srgbClr val="0D1117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D1117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D1117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D1117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D1117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D1117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D1117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D1117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D1117"/>
                </a:solidFill>
              </a:rPr>
              <a:t>User Success</a:t>
            </a:r>
            <a:r>
              <a:rPr b="1" lang="en" sz="1600">
                <a:solidFill>
                  <a:srgbClr val="0D1117"/>
                </a:solidFill>
              </a:rPr>
              <a:t>:</a:t>
            </a:r>
            <a:endParaRPr b="1" sz="1600">
              <a:solidFill>
                <a:srgbClr val="0D1117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D1117"/>
                </a:solidFill>
              </a:rPr>
              <a:t>User success will be critical on whether or not a user can easily access </a:t>
            </a:r>
            <a:endParaRPr sz="1300">
              <a:solidFill>
                <a:srgbClr val="0D1117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D1117"/>
                </a:solidFill>
              </a:rPr>
              <a:t>and display the data they are using.</a:t>
            </a:r>
            <a:endParaRPr sz="1300">
              <a:solidFill>
                <a:srgbClr val="0D1117"/>
              </a:solidFill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6326" y="1926432"/>
            <a:ext cx="1705775" cy="197762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/>
          <p:nvPr/>
        </p:nvSpPr>
        <p:spPr>
          <a:xfrm>
            <a:off x="5910475" y="2818300"/>
            <a:ext cx="388800" cy="35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 txBox="1"/>
          <p:nvPr/>
        </p:nvSpPr>
        <p:spPr>
          <a:xfrm>
            <a:off x="6299275" y="2095125"/>
            <a:ext cx="2379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latin typeface="Roboto"/>
                <a:ea typeface="Roboto"/>
                <a:cs typeface="Roboto"/>
                <a:sym typeface="Roboto"/>
              </a:rPr>
              <a:t>[  0   0   0   0   0   0   0   0   0   0   0   0   0   0   0   0   0   0   0   0   0   0   0   0   0   0   0   0</a:t>
            </a:r>
            <a:endParaRPr sz="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latin typeface="Roboto"/>
                <a:ea typeface="Roboto"/>
                <a:cs typeface="Roboto"/>
                <a:sym typeface="Roboto"/>
              </a:rPr>
              <a:t>   0   0   0   0   0   0   0   0   0   0   0   0   0   0   0   0   0   0   0   0   0   0   0   0   0   0   0   0</a:t>
            </a:r>
            <a:endParaRPr sz="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latin typeface="Roboto"/>
                <a:ea typeface="Roboto"/>
                <a:cs typeface="Roboto"/>
                <a:sym typeface="Roboto"/>
              </a:rPr>
              <a:t>   0   0   0   0   0   0   0   0   0   0   0   0   0   0   0   0   0   0   0   0   0   0   0   0   0   0   0   0</a:t>
            </a:r>
            <a:endParaRPr sz="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latin typeface="Roboto"/>
                <a:ea typeface="Roboto"/>
                <a:cs typeface="Roboto"/>
                <a:sym typeface="Roboto"/>
              </a:rPr>
              <a:t>   0   0   0   0   0   0   0   0   0   0   0   0   0   0   0   0   0   0   0   0   0   0   0   0   0   0   0   0</a:t>
            </a:r>
            <a:endParaRPr sz="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latin typeface="Roboto"/>
                <a:ea typeface="Roboto"/>
                <a:cs typeface="Roboto"/>
                <a:sym typeface="Roboto"/>
              </a:rPr>
              <a:t>   0   0   0   0   0   0   0   0   0   0   0   0   0   0   0   0   0   0   0   0   0   0   0   0   0   0   0   0</a:t>
            </a:r>
            <a:endParaRPr sz="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latin typeface="Roboto"/>
                <a:ea typeface="Roboto"/>
                <a:cs typeface="Roboto"/>
                <a:sym typeface="Roboto"/>
              </a:rPr>
              <a:t>   0   0   0   0   0   0   0   0   0   0   0   0   0   0   0   0   0   0   0   0   0   0   0   0   0   0   0   0</a:t>
            </a:r>
            <a:endParaRPr sz="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latin typeface="Roboto"/>
                <a:ea typeface="Roboto"/>
                <a:cs typeface="Roboto"/>
                <a:sym typeface="Roboto"/>
              </a:rPr>
              <a:t>   0   0   0   0   0   0   0   0   0   0   0   0   0   0   0   0   0   0   0   0   0   0   0   0   0   0   0   0</a:t>
            </a:r>
            <a:endParaRPr sz="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latin typeface="Roboto"/>
                <a:ea typeface="Roboto"/>
                <a:cs typeface="Roboto"/>
                <a:sym typeface="Roboto"/>
              </a:rPr>
              <a:t>   0   0   0   0   0   0  84 185 159 151  60  36   0   0   0   0   0   0   0   0   0   0   0   0   0   0   0 </a:t>
            </a:r>
            <a:endParaRPr sz="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latin typeface="Roboto"/>
                <a:ea typeface="Roboto"/>
                <a:cs typeface="Roboto"/>
                <a:sym typeface="Roboto"/>
              </a:rPr>
              <a:t>   0   0   0   0   0   0 222 254 254 254 254 241 198 198 198 198 198 198 198 198 170  52   </a:t>
            </a:r>
            <a:endParaRPr sz="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latin typeface="Roboto"/>
                <a:ea typeface="Roboto"/>
                <a:cs typeface="Roboto"/>
                <a:sym typeface="Roboto"/>
              </a:rPr>
              <a:t>   0   0   0   0   0   0  67 114  72 114 163 227 254 225 254 254 254 250 229 254 254 140  </a:t>
            </a:r>
            <a:endParaRPr sz="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latin typeface="Roboto"/>
                <a:ea typeface="Roboto"/>
                <a:cs typeface="Roboto"/>
                <a:sym typeface="Roboto"/>
              </a:rPr>
              <a:t>   0   0   0   0   0   0   0   0   0   0   0  17  66  14  67  67  67  59  21 236 254 106   0   0   0   0  </a:t>
            </a:r>
            <a:endParaRPr sz="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latin typeface="Roboto"/>
                <a:ea typeface="Roboto"/>
                <a:cs typeface="Roboto"/>
                <a:sym typeface="Roboto"/>
              </a:rPr>
              <a:t>   0   0   0   0   0   0   0   0   0   0   0   0   0   0   0   0   0   0  83 253 209  18   0   0   0   0   0   0</a:t>
            </a:r>
            <a:endParaRPr sz="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latin typeface="Roboto"/>
                <a:ea typeface="Roboto"/>
                <a:cs typeface="Roboto"/>
                <a:sym typeface="Roboto"/>
              </a:rPr>
              <a:t>   0   0   0   0   0   0   0   0   0   0   0   0   0   0   0   0   0  22 233 255  83   0   0   0   0   0   0   0</a:t>
            </a:r>
            <a:endParaRPr sz="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latin typeface="Roboto"/>
                <a:ea typeface="Roboto"/>
                <a:cs typeface="Roboto"/>
                <a:sym typeface="Roboto"/>
              </a:rPr>
              <a:t>   0   0   0   0   0   0   0   0   0   0   0   0   0   0   0   0   0 129 254 238  44   0   0   0   0   0   0   0</a:t>
            </a:r>
            <a:endParaRPr sz="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latin typeface="Roboto"/>
                <a:ea typeface="Roboto"/>
                <a:cs typeface="Roboto"/>
                <a:sym typeface="Roboto"/>
              </a:rPr>
              <a:t>   0   0   0   0   0   0   0   0   0   0   0   0   0   0   0   0  59 249 254  62   0   0   0   0   0   0   0   0</a:t>
            </a:r>
            <a:endParaRPr sz="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latin typeface="Roboto"/>
                <a:ea typeface="Roboto"/>
                <a:cs typeface="Roboto"/>
                <a:sym typeface="Roboto"/>
              </a:rPr>
              <a:t>   0   0   0   0   0   0   0   0   0   0   0   0   0   0   0   0 133 254 187   5   0   0   0   0   0   0   0   0</a:t>
            </a:r>
            <a:endParaRPr sz="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latin typeface="Roboto"/>
                <a:ea typeface="Roboto"/>
                <a:cs typeface="Roboto"/>
                <a:sym typeface="Roboto"/>
              </a:rPr>
              <a:t>   0   0   0   0   0   0   0   0   0   0   0   0   0   0   0   9 205 248  58   0   0   0   0   0   0   0   0   0</a:t>
            </a:r>
            <a:endParaRPr sz="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latin typeface="Roboto"/>
                <a:ea typeface="Roboto"/>
                <a:cs typeface="Roboto"/>
                <a:sym typeface="Roboto"/>
              </a:rPr>
              <a:t>   0   0   0   0   0   0   0   0   0   0   0   0   0   0   0 126 254 182   0   0   0   0   0   0   0   0   0   0</a:t>
            </a:r>
            <a:endParaRPr sz="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latin typeface="Roboto"/>
                <a:ea typeface="Roboto"/>
                <a:cs typeface="Roboto"/>
                <a:sym typeface="Roboto"/>
              </a:rPr>
              <a:t>   0   0   0   0   0   0   0   0   0   0   0   0   0   0  75 251 240  57   0   0   0   0   0   0   0   0   0   0</a:t>
            </a:r>
            <a:endParaRPr sz="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latin typeface="Roboto"/>
                <a:ea typeface="Roboto"/>
                <a:cs typeface="Roboto"/>
                <a:sym typeface="Roboto"/>
              </a:rPr>
              <a:t>   0   0   0   0   0   0   0   0   0   0   0   0   0  19 221 254 166   0   0   0   0   0   0   0   0   0   0   0</a:t>
            </a:r>
            <a:endParaRPr sz="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latin typeface="Roboto"/>
                <a:ea typeface="Roboto"/>
                <a:cs typeface="Roboto"/>
                <a:sym typeface="Roboto"/>
              </a:rPr>
              <a:t>   0   0   0   0   0   0   0   0   0   0   0   0   3 203 254 219  35   0   0   0   0   0   0   0   0   0   0   0</a:t>
            </a:r>
            <a:endParaRPr sz="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latin typeface="Roboto"/>
                <a:ea typeface="Roboto"/>
                <a:cs typeface="Roboto"/>
                <a:sym typeface="Roboto"/>
              </a:rPr>
              <a:t>   0   0   0   0   0   0   0   0   0   0   0   0  38 254 254  77   0   0   0   0   0   0   0   0   0   0   0   0</a:t>
            </a:r>
            <a:endParaRPr sz="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latin typeface="Roboto"/>
                <a:ea typeface="Roboto"/>
                <a:cs typeface="Roboto"/>
                <a:sym typeface="Roboto"/>
              </a:rPr>
              <a:t>   0   0   0   0   0   0   0   0   0   0   0  31 224 254 115   1   0   0   0   0   0   0   0   0   0   0   0   0</a:t>
            </a:r>
            <a:endParaRPr sz="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latin typeface="Roboto"/>
                <a:ea typeface="Roboto"/>
                <a:cs typeface="Roboto"/>
                <a:sym typeface="Roboto"/>
              </a:rPr>
              <a:t>   0   0   0   0   0   0   0   0   0   0   0 133 254 254  52   0   0   0   0   0   0   0   0   0   0   0   0   0</a:t>
            </a:r>
            <a:endParaRPr sz="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latin typeface="Roboto"/>
                <a:ea typeface="Roboto"/>
                <a:cs typeface="Roboto"/>
                <a:sym typeface="Roboto"/>
              </a:rPr>
              <a:t>   0   0   0   0   0   0   0   0   0   0  61 242 254 254  52   0   0   0   0   0   0   0   0   0   0   0   0   0</a:t>
            </a:r>
            <a:endParaRPr sz="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latin typeface="Roboto"/>
                <a:ea typeface="Roboto"/>
                <a:cs typeface="Roboto"/>
                <a:sym typeface="Roboto"/>
              </a:rPr>
              <a:t>   0   0   0   0   0   0   0   0   0   0 121 254 254 219  40   0   0   0   0   0   0   0   0   0   0   0   0   0</a:t>
            </a:r>
            <a:endParaRPr sz="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latin typeface="Roboto"/>
                <a:ea typeface="Roboto"/>
                <a:cs typeface="Roboto"/>
                <a:sym typeface="Roboto"/>
              </a:rPr>
              <a:t>   0   0   0   0   0   0   0   0   0   0 121 254 207  18   0   0   0   0   0   0   0   0   0   0   0   0   0   0</a:t>
            </a:r>
            <a:endParaRPr sz="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latin typeface="Roboto"/>
                <a:ea typeface="Roboto"/>
                <a:cs typeface="Roboto"/>
                <a:sym typeface="Roboto"/>
              </a:rPr>
              <a:t>   0   0   0   0   0   0   0   0   0   0   0   0   0   0   0   0   0   0   0   0   0   0   0   0   0   0   0   0]</a:t>
            </a:r>
            <a:endParaRPr sz="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226075" y="357800"/>
            <a:ext cx="2808000" cy="44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Design Considerations</a:t>
            </a:r>
            <a:endParaRPr b="1" sz="3000"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3482075" y="367650"/>
            <a:ext cx="5424600" cy="44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D1117"/>
                </a:solidFill>
              </a:rPr>
              <a:t>Assumptions: </a:t>
            </a:r>
            <a:r>
              <a:rPr lang="en" sz="1800">
                <a:solidFill>
                  <a:srgbClr val="0D1117"/>
                </a:solidFill>
              </a:rPr>
              <a:t>We assume very little. The user</a:t>
            </a:r>
            <a:endParaRPr sz="1800">
              <a:solidFill>
                <a:srgbClr val="0D1117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D1117"/>
                </a:solidFill>
              </a:rPr>
              <a:t>s</a:t>
            </a:r>
            <a:r>
              <a:rPr lang="en" sz="1800">
                <a:solidFill>
                  <a:srgbClr val="0D1117"/>
                </a:solidFill>
              </a:rPr>
              <a:t>hould know basic Python syntax.</a:t>
            </a:r>
            <a:endParaRPr sz="1800">
              <a:solidFill>
                <a:srgbClr val="0D1117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D1117"/>
                </a:solidFill>
              </a:rPr>
              <a:t> </a:t>
            </a:r>
            <a:endParaRPr sz="1800">
              <a:solidFill>
                <a:srgbClr val="0D1117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D1117"/>
                </a:solidFill>
              </a:rPr>
              <a:t>Dependencies:</a:t>
            </a:r>
            <a:r>
              <a:rPr lang="en" sz="1800">
                <a:solidFill>
                  <a:srgbClr val="0D1117"/>
                </a:solidFill>
              </a:rPr>
              <a:t> Numpy, Matplotlib, PIL </a:t>
            </a:r>
            <a:endParaRPr sz="1800">
              <a:solidFill>
                <a:srgbClr val="0D1117"/>
              </a:solidFill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D1117"/>
                </a:solidFill>
              </a:rPr>
              <a:t>- </a:t>
            </a:r>
            <a:r>
              <a:rPr lang="en" sz="1800">
                <a:solidFill>
                  <a:srgbClr val="0D1117"/>
                </a:solidFill>
              </a:rPr>
              <a:t> </a:t>
            </a:r>
            <a:r>
              <a:rPr b="1" lang="en" sz="1100">
                <a:solidFill>
                  <a:srgbClr val="0D1117"/>
                </a:solidFill>
              </a:rPr>
              <a:t>Handled by pip install</a:t>
            </a:r>
            <a:endParaRPr b="1" sz="1100">
              <a:solidFill>
                <a:srgbClr val="0D1117"/>
              </a:solidFill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D1117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D1117"/>
                </a:solidFill>
              </a:rPr>
              <a:t>General Constraints/ Core Values:</a:t>
            </a:r>
            <a:r>
              <a:rPr lang="en" sz="1800">
                <a:solidFill>
                  <a:srgbClr val="0D1117"/>
                </a:solidFill>
              </a:rPr>
              <a:t> </a:t>
            </a:r>
            <a:endParaRPr sz="1800">
              <a:solidFill>
                <a:srgbClr val="0D1117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D1117"/>
                </a:solidFill>
              </a:rPr>
              <a:t>All users will understand.</a:t>
            </a:r>
            <a:endParaRPr sz="1800">
              <a:solidFill>
                <a:srgbClr val="0D1117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D1117"/>
                </a:solidFill>
              </a:rPr>
              <a:t>All users can use.</a:t>
            </a:r>
            <a:endParaRPr sz="1800">
              <a:solidFill>
                <a:srgbClr val="0D1117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D1117"/>
                </a:solidFill>
              </a:rPr>
              <a:t>(No fancy GPU acceleration).</a:t>
            </a:r>
            <a:endParaRPr sz="1800">
              <a:solidFill>
                <a:srgbClr val="0D1117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D1117"/>
                </a:solidFill>
              </a:rPr>
              <a:t>(No big dependencies i.e Keras, Open CV etc)</a:t>
            </a:r>
            <a:endParaRPr sz="1800">
              <a:solidFill>
                <a:srgbClr val="0D1117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D1117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D1117"/>
                </a:solidFill>
              </a:rPr>
              <a:t>Industrial Standards Followed:</a:t>
            </a:r>
            <a:endParaRPr b="1" sz="1800">
              <a:solidFill>
                <a:srgbClr val="0D1117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D1117"/>
                </a:solidFill>
              </a:rPr>
              <a:t>Python PEP 8 </a:t>
            </a:r>
            <a:r>
              <a:rPr lang="en" sz="1500">
                <a:solidFill>
                  <a:srgbClr val="0D1117"/>
                </a:solidFill>
              </a:rPr>
              <a:t>formatting</a:t>
            </a:r>
            <a:r>
              <a:rPr lang="en" sz="1500">
                <a:solidFill>
                  <a:srgbClr val="0D1117"/>
                </a:solidFill>
              </a:rPr>
              <a:t> standards.</a:t>
            </a:r>
            <a:endParaRPr sz="1500">
              <a:solidFill>
                <a:srgbClr val="0D1117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D1117"/>
                </a:solidFill>
              </a:rPr>
              <a:t>Following Google/Numpy in code documentation standards.</a:t>
            </a:r>
            <a:endParaRPr sz="1500">
              <a:solidFill>
                <a:srgbClr val="0D1117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226075" y="357800"/>
            <a:ext cx="2808000" cy="44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/>
              <a:t>System Architecture</a:t>
            </a:r>
            <a:endParaRPr b="1" sz="3700"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3482075" y="367650"/>
            <a:ext cx="5424600" cy="11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D1117"/>
                </a:solidFill>
              </a:rPr>
              <a:t> </a:t>
            </a:r>
            <a:endParaRPr sz="1800">
              <a:solidFill>
                <a:srgbClr val="0D1117"/>
              </a:solidFill>
            </a:endParaRPr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4000" y="484650"/>
            <a:ext cx="5780875" cy="417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226075" y="357800"/>
            <a:ext cx="2808000" cy="44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/>
              <a:t>Sub-System Design</a:t>
            </a:r>
            <a:endParaRPr b="1" sz="3700"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3482075" y="120275"/>
            <a:ext cx="2976300" cy="16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620">
                <a:solidFill>
                  <a:srgbClr val="0D1117"/>
                </a:solidFill>
              </a:rPr>
              <a:t>The class diagram is currently a work in progress,</a:t>
            </a:r>
            <a:endParaRPr sz="6620">
              <a:solidFill>
                <a:srgbClr val="0D1117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620">
                <a:solidFill>
                  <a:srgbClr val="0D1117"/>
                </a:solidFill>
              </a:rPr>
              <a:t>b</a:t>
            </a:r>
            <a:r>
              <a:rPr lang="en" sz="6620">
                <a:solidFill>
                  <a:srgbClr val="0D1117"/>
                </a:solidFill>
              </a:rPr>
              <a:t>ut it is partially laid out by the file structure.</a:t>
            </a:r>
            <a:endParaRPr sz="6620">
              <a:solidFill>
                <a:srgbClr val="0D1117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620">
              <a:solidFill>
                <a:srgbClr val="0D1117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620">
                <a:solidFill>
                  <a:srgbClr val="0D1117"/>
                </a:solidFill>
              </a:rPr>
              <a:t>The main interactions between classes are </a:t>
            </a:r>
            <a:r>
              <a:rPr lang="en" sz="6620">
                <a:solidFill>
                  <a:srgbClr val="0D1117"/>
                </a:solidFill>
              </a:rPr>
              <a:t>s</a:t>
            </a:r>
            <a:r>
              <a:rPr lang="en" sz="6620">
                <a:solidFill>
                  <a:srgbClr val="0D1117"/>
                </a:solidFill>
              </a:rPr>
              <a:t>hown</a:t>
            </a:r>
            <a:endParaRPr sz="6620">
              <a:solidFill>
                <a:srgbClr val="0D1117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620">
                <a:solidFill>
                  <a:srgbClr val="0D1117"/>
                </a:solidFill>
              </a:rPr>
              <a:t>on the data flow diagram.</a:t>
            </a:r>
            <a:endParaRPr sz="6620">
              <a:solidFill>
                <a:srgbClr val="0D1117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D1117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D1117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D1117"/>
              </a:solidFill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3613425" y="1779800"/>
            <a:ext cx="28080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EasyNN</a:t>
            </a:r>
            <a:endParaRPr sz="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│       	├── __init__.py</a:t>
            </a:r>
            <a:endParaRPr sz="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│       	├── accuracy</a:t>
            </a:r>
            <a:endParaRPr sz="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│       	│   ├── __init__.py</a:t>
            </a:r>
            <a:endParaRPr sz="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│       	│   ├── accuracy.py</a:t>
            </a:r>
            <a:endParaRPr sz="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│       	│   ├── categorical.py</a:t>
            </a:r>
            <a:endParaRPr sz="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│       	│   └── regression.py</a:t>
            </a:r>
            <a:endParaRPr sz="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│       	├── dataset</a:t>
            </a:r>
            <a:endParaRPr sz="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│       	│   ├── __init__.py</a:t>
            </a:r>
            <a:endParaRPr sz="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│       	│   ├── common.py</a:t>
            </a:r>
            <a:endParaRPr sz="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│       	│   └── mnist</a:t>
            </a:r>
            <a:endParaRPr sz="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│       	│   	├── __init__.py</a:t>
            </a:r>
            <a:endParaRPr sz="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│       	│   	├── fashion.py</a:t>
            </a:r>
            <a:endParaRPr sz="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│       	│   	├── fashion_</a:t>
            </a:r>
            <a:endParaRPr sz="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│       	│   	│   ├── __init__.py</a:t>
            </a:r>
            <a:endParaRPr sz="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│       	│   	│   ├── data</a:t>
            </a:r>
            <a:endParaRPr sz="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│       	│   	│   │   └── __init__.py</a:t>
            </a:r>
            <a:endParaRPr sz="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│       	│   	│   └── trained_models</a:t>
            </a:r>
            <a:endParaRPr sz="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│       	│   	│   	└── __init__.py</a:t>
            </a:r>
            <a:endParaRPr sz="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│       	│   	├── number.py</a:t>
            </a:r>
            <a:endParaRPr sz="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│       	│   	└── number_</a:t>
            </a:r>
            <a:endParaRPr sz="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│       	│       	├── __init__.py</a:t>
            </a:r>
            <a:endParaRPr sz="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│       	│       	├── data</a:t>
            </a:r>
            <a:endParaRPr sz="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│       	│       	│   └── __init__.py</a:t>
            </a:r>
            <a:endParaRPr sz="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│       	│       	└── trained_models</a:t>
            </a:r>
            <a:endParaRPr sz="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│       	│           	└── __init__.py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6315400" y="1255000"/>
            <a:ext cx="2164500" cy="41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├── loss</a:t>
            </a:r>
            <a:endParaRPr sz="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│       	│   ├── __init__.py</a:t>
            </a:r>
            <a:endParaRPr sz="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│       	│   ├── cross_entropy</a:t>
            </a:r>
            <a:endParaRPr sz="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│       	│   │   ├── __init__.py</a:t>
            </a:r>
            <a:endParaRPr sz="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│       	│   │   ├── binary.py</a:t>
            </a:r>
            <a:endParaRPr sz="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│       	│   │   └── categorical.py</a:t>
            </a:r>
            <a:endParaRPr sz="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│       	│   ├── loss.py</a:t>
            </a:r>
            <a:endParaRPr sz="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│       	│   └── mean_error</a:t>
            </a:r>
            <a:endParaRPr sz="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│       	│   	├── __init__.py</a:t>
            </a:r>
            <a:endParaRPr sz="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│       	│   	├── absolute.py</a:t>
            </a:r>
            <a:endParaRPr sz="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│       	│   	└── squared.py</a:t>
            </a:r>
            <a:endParaRPr sz="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│       	├── model</a:t>
            </a:r>
            <a:endParaRPr sz="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│       	│   ├── __init__.py</a:t>
            </a:r>
            <a:endParaRPr sz="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│       	│   ├── activation</a:t>
            </a:r>
            <a:endParaRPr sz="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│       	│   │   ├── __init__.py</a:t>
            </a:r>
            <a:endParaRPr sz="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│       	│   │   ├── linear.py</a:t>
            </a:r>
            <a:endParaRPr sz="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│       	│   │   ├── relu.py</a:t>
            </a:r>
            <a:endParaRPr sz="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│       	│   │   ├── sigmoid.py</a:t>
            </a:r>
            <a:endParaRPr sz="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│       	│   │   └── softmax</a:t>
            </a:r>
            <a:endParaRPr sz="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│       	│   │   	├── __init__.py</a:t>
            </a:r>
            <a:endParaRPr sz="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│       	│   │   	├── loss_categorical_crossentropy.py</a:t>
            </a:r>
            <a:endParaRPr sz="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│       	│   │   	└── softmax.py</a:t>
            </a:r>
            <a:endParaRPr sz="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│       	│   ├── layer</a:t>
            </a:r>
            <a:endParaRPr sz="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│       	│   │   ├── __init__.py</a:t>
            </a:r>
            <a:endParaRPr sz="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│       	│   │   ├── dense.py</a:t>
            </a:r>
            <a:endParaRPr sz="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│       	│   │   ├── dropout.py</a:t>
            </a:r>
            <a:endParaRPr sz="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│       	│   │   └── input.py</a:t>
            </a:r>
            <a:endParaRPr sz="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│       	│   └── network.py</a:t>
            </a:r>
            <a:endParaRPr sz="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│       	└── optimizer</a:t>
            </a:r>
            <a:endParaRPr sz="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│           	├── RMSprop.py</a:t>
            </a:r>
            <a:endParaRPr sz="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│           	├── SGD.py</a:t>
            </a:r>
            <a:endParaRPr sz="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│           	├── __init__.py</a:t>
            </a:r>
            <a:endParaRPr sz="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│           	├── adagrad.py</a:t>
            </a:r>
            <a:endParaRPr sz="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│           	└── adam.py</a:t>
            </a:r>
            <a:endParaRPr sz="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