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3" r:id="rId10"/>
    <p:sldId id="268" r:id="rId11"/>
    <p:sldId id="269" r:id="rId12"/>
    <p:sldId id="270" r:id="rId13"/>
    <p:sldId id="266" r:id="rId14"/>
    <p:sldId id="265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Sense of Belonging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Neither Agree or Disagree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0.05</c:v>
                </c:pt>
                <c:pt idx="1">
                  <c:v>0.09</c:v>
                </c:pt>
                <c:pt idx="2">
                  <c:v>0.19</c:v>
                </c:pt>
                <c:pt idx="3">
                  <c:v>0.4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25-428C-9306-9F5DC142F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66976"/>
        <c:axId val="1587336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Member of Community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Strongly Disagree</c:v>
                      </c:pt>
                      <c:pt idx="1">
                        <c:v>Disagree</c:v>
                      </c:pt>
                      <c:pt idx="2">
                        <c:v>Neither Agree or Disagree</c:v>
                      </c:pt>
                      <c:pt idx="3">
                        <c:v>Agree</c:v>
                      </c:pt>
                      <c:pt idx="4">
                        <c:v>Strongly Agree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Sheet1!$B$2:$B$6</c15:sqref>
                        </c15:formulaRef>
                      </c:ext>
                    </c:extLst>
                    <c:numCache>
                      <c:formatCode>0%</c:formatCode>
                      <c:ptCount val="5"/>
                      <c:pt idx="0">
                        <c:v>5.2999999999999999E-2</c:v>
                      </c:pt>
                      <c:pt idx="1">
                        <c:v>6.5000000000000002E-2</c:v>
                      </c:pt>
                      <c:pt idx="2">
                        <c:v>0.18</c:v>
                      </c:pt>
                      <c:pt idx="3">
                        <c:v>0.4</c:v>
                      </c:pt>
                      <c:pt idx="4">
                        <c:v>0.3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F25-428C-9306-9F5DC142FA75}"/>
                  </c:ext>
                </c:extLst>
              </c15:ser>
            </c15:filteredBarSeries>
          </c:ext>
        </c:extLst>
      </c:barChart>
      <c:catAx>
        <c:axId val="15856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33616"/>
        <c:crosses val="autoZero"/>
        <c:auto val="1"/>
        <c:lblAlgn val="ctr"/>
        <c:lblOffset val="100"/>
        <c:noMultiLvlLbl val="0"/>
      </c:catAx>
      <c:valAx>
        <c:axId val="15873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6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802177505589582E-2"/>
          <c:y val="2.5492751042974767E-2"/>
          <c:w val="0.92013609409934871"/>
          <c:h val="0.771895423346510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Never</c:v>
                </c:pt>
                <c:pt idx="1">
                  <c:v>Less than 2x year</c:v>
                </c:pt>
                <c:pt idx="2">
                  <c:v>About 1X Semester</c:v>
                </c:pt>
                <c:pt idx="3">
                  <c:v>Monthly</c:v>
                </c:pt>
                <c:pt idx="4">
                  <c:v>Weekly</c:v>
                </c:pt>
                <c:pt idx="5">
                  <c:v>Daily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0.44</c:v>
                </c:pt>
                <c:pt idx="1">
                  <c:v>0.01</c:v>
                </c:pt>
                <c:pt idx="2">
                  <c:v>0.11</c:v>
                </c:pt>
                <c:pt idx="3">
                  <c:v>0.25</c:v>
                </c:pt>
                <c:pt idx="4">
                  <c:v>0.18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6-4B1D-A9B3-F1ABA697FA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Undergrad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Never</c:v>
                </c:pt>
                <c:pt idx="1">
                  <c:v>Less than 2x year</c:v>
                </c:pt>
                <c:pt idx="2">
                  <c:v>About 1X Semester</c:v>
                </c:pt>
                <c:pt idx="3">
                  <c:v>Monthly</c:v>
                </c:pt>
                <c:pt idx="4">
                  <c:v>Weekly</c:v>
                </c:pt>
                <c:pt idx="5">
                  <c:v>Daily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0.14000000000000001</c:v>
                </c:pt>
                <c:pt idx="1">
                  <c:v>0.01</c:v>
                </c:pt>
                <c:pt idx="2">
                  <c:v>0.05</c:v>
                </c:pt>
                <c:pt idx="3">
                  <c:v>0.23</c:v>
                </c:pt>
                <c:pt idx="4">
                  <c:v>0.44</c:v>
                </c:pt>
                <c:pt idx="5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6-4B1D-A9B3-F1ABA697F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33920"/>
        <c:axId val="157834304"/>
      </c:barChart>
      <c:catAx>
        <c:axId val="15783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34304"/>
        <c:crosses val="autoZero"/>
        <c:auto val="1"/>
        <c:lblAlgn val="ctr"/>
        <c:lblOffset val="100"/>
        <c:noMultiLvlLbl val="0"/>
      </c:catAx>
      <c:valAx>
        <c:axId val="15783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3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0.01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0.51</c:v>
                </c:pt>
                <c:pt idx="4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D-4A52-93C1-392114CF6B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 of Class Experiences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0.02</c:v>
                </c:pt>
                <c:pt idx="1">
                  <c:v>0.06</c:v>
                </c:pt>
                <c:pt idx="2">
                  <c:v>0.12</c:v>
                </c:pt>
                <c:pt idx="3">
                  <c:v>0.42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FD-4A52-93C1-392114CF6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88464"/>
        <c:axId val="95788072"/>
      </c:barChart>
      <c:catAx>
        <c:axId val="9578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072"/>
        <c:crosses val="autoZero"/>
        <c:auto val="1"/>
        <c:lblAlgn val="ctr"/>
        <c:lblOffset val="100"/>
        <c:noMultiLvlLbl val="0"/>
      </c:catAx>
      <c:valAx>
        <c:axId val="95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0.08333</cdr:x>
      <cdr:y>0.05612</cdr:y>
    </cdr:from>
    <cdr:to>
      <cdr:x>0.64352</cdr:x>
      <cdr:y>0.6061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278946"/>
          <a:ext cx="4610100" cy="27336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40000"/>
            <a:lumOff val="60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80% Satisfied with Out of Class Experiences</a:t>
          </a:r>
        </a:p>
        <a:p xmlns:a="http://schemas.openxmlformats.org/drawingml/2006/main">
          <a:endParaRPr lang="en-US" sz="2800" dirty="0"/>
        </a:p>
        <a:p xmlns:a="http://schemas.openxmlformats.org/drawingml/2006/main">
          <a:r>
            <a:rPr lang="en-US" sz="2800" dirty="0" smtClean="0"/>
            <a:t>84% Satisfied with Education</a:t>
          </a:r>
          <a:endParaRPr lang="en-US" sz="2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2147-BCC7-411E-92E1-C4FEEB4EB362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14BB5-6E9B-45D5-860F-EAEBAAD2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– confidential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4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81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Engaged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Engaged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High Engagement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More than attending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In more than one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88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9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91713"/>
            <a:ext cx="10363200" cy="1470025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7487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FE1EE089-491B-4D57-B91C-7AFD57E20009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4C4C4C"/>
                </a:solidFill>
                <a:latin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C4C4C"/>
                </a:solidFill>
                <a:latin typeface="Helvetica"/>
              </a:defRPr>
            </a:lvl1pPr>
            <a:lvl2pPr>
              <a:defRPr>
                <a:solidFill>
                  <a:srgbClr val="4C4C4C"/>
                </a:solidFill>
                <a:latin typeface="Helvetica"/>
              </a:defRPr>
            </a:lvl2pPr>
            <a:lvl3pPr>
              <a:defRPr>
                <a:solidFill>
                  <a:srgbClr val="4C4C4C"/>
                </a:solidFill>
                <a:latin typeface="Helvetica"/>
              </a:defRPr>
            </a:lvl3pPr>
            <a:lvl4pPr>
              <a:defRPr>
                <a:solidFill>
                  <a:srgbClr val="4C4C4C"/>
                </a:solidFill>
                <a:latin typeface="Helvetica"/>
              </a:defRPr>
            </a:lvl4pPr>
            <a:lvl5pPr>
              <a:defRPr>
                <a:solidFill>
                  <a:srgbClr val="4C4C4C"/>
                </a:solidFill>
                <a:latin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3E6C14A-C1C9-468A-84A1-A5431EACEFB5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3472F1-3952-4503-8344-FC01477074DF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1141425-65D8-4D1D-BC00-745F272508EF}" type="datetime1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3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09C56CB-397B-4C9B-9EFC-CBF534F53E4B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2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2D23DDF-99F2-4AA4-8FD7-366F3FD78F85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2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084F7C-E9E8-4111-A001-546D804B477A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0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F7E1E2-FB75-4C59-AED5-B3E200865E63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7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582A41-123F-4622-BE64-6791A77FF33B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D710422-FBD7-4A61-AA13-A87D99296692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4C4C4C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400" kern="1200">
          <a:solidFill>
            <a:srgbClr val="666666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2000" kern="1200">
          <a:solidFill>
            <a:srgbClr val="666666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800" kern="1200">
          <a:solidFill>
            <a:srgbClr val="666666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600" kern="1200">
          <a:solidFill>
            <a:srgbClr val="666666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666666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Affairs </a:t>
            </a:r>
            <a:br>
              <a:rPr lang="en-US" dirty="0" smtClean="0"/>
            </a:br>
            <a:r>
              <a:rPr lang="en-US" dirty="0" smtClean="0"/>
              <a:t>Key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Sense of Belonging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921000" y="1739899"/>
          <a:ext cx="6629400" cy="36195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1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Sense of Belonging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25700" y="1417637"/>
          <a:ext cx="7785100" cy="4271965"/>
        </p:xfrm>
        <a:graphic>
          <a:graphicData uri="http://schemas.openxmlformats.org/drawingml/2006/table">
            <a:tbl>
              <a:tblPr/>
              <a:tblGrid>
                <a:gridCol w="505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16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Advising 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7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7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7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7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7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Level of Engagement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30500" y="1727199"/>
          <a:ext cx="6832600" cy="3771900"/>
        </p:xfrm>
        <a:graphic>
          <a:graphicData uri="http://schemas.openxmlformats.org/drawingml/2006/table">
            <a:tbl>
              <a:tblPr/>
              <a:tblGrid>
                <a:gridCol w="456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2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Undergraduate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Students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Engaged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Highly Engaged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Involvement Frequency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01263"/>
          <a:ext cx="8229600" cy="482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Engagement and Outcomes (UG)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00250" y="1417639"/>
          <a:ext cx="8191500" cy="4450556"/>
        </p:xfrm>
        <a:graphic>
          <a:graphicData uri="http://schemas.openxmlformats.org/drawingml/2006/table">
            <a:tbl>
              <a:tblPr/>
              <a:tblGrid>
                <a:gridCol w="50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Transferring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Discontinuing College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 Education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out of classroom experience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 - Member of community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- Sense of belonging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 - Able to adapt to change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- Tend to bounce back after hardship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 - Make difference on campus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different interests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similar interests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Drinking  - Number of drinks when typically drink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 - Level of stress in past two weeks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 (SIS data)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Thought of Transferring from Mizzou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2333" y="1557868"/>
          <a:ext cx="7205134" cy="2551835"/>
        </p:xfrm>
        <a:graphic>
          <a:graphicData uri="http://schemas.openxmlformats.org/drawingml/2006/table">
            <a:tbl>
              <a:tblPr/>
              <a:tblGrid>
                <a:gridCol w="372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0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Satisfaction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155701"/>
          <a:ext cx="8229600" cy="497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94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84" y="2612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3" name="Up Arrow 2"/>
          <p:cNvSpPr/>
          <p:nvPr/>
        </p:nvSpPr>
        <p:spPr>
          <a:xfrm>
            <a:off x="4075611" y="561703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529045" y="1933303"/>
            <a:ext cx="986246" cy="444137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3012195">
            <a:off x="4075611" y="2855303"/>
            <a:ext cx="431074" cy="705394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0800000">
            <a:off x="4075611" y="4019003"/>
            <a:ext cx="431074" cy="70539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3012195">
            <a:off x="4425769" y="5040620"/>
            <a:ext cx="431074" cy="705394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694"/>
            <a:ext cx="10364451" cy="1596177"/>
          </a:xfrm>
        </p:spPr>
        <p:txBody>
          <a:bodyPr/>
          <a:lstStyle/>
          <a:p>
            <a:r>
              <a:rPr lang="en-US" dirty="0" smtClean="0"/>
              <a:t>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727012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cap="none" dirty="0" smtClean="0"/>
              <a:t>Large turnover in leadership</a:t>
            </a:r>
          </a:p>
          <a:p>
            <a:pPr marL="0" indent="0">
              <a:buNone/>
            </a:pPr>
            <a:r>
              <a:rPr lang="en-US" sz="3200" cap="none" dirty="0" smtClean="0"/>
              <a:t>Outside agency brought in to review and make recommendations</a:t>
            </a:r>
          </a:p>
          <a:p>
            <a:pPr marL="0" indent="0">
              <a:buNone/>
            </a:pPr>
            <a:r>
              <a:rPr lang="en-US" sz="3200" cap="none" dirty="0" smtClean="0"/>
              <a:t>Division does not currently have well defined understanding of which of their key performance measures contribute to student success.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450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87442"/>
            <a:ext cx="10364451" cy="1596177"/>
          </a:xfrm>
        </p:spPr>
        <p:txBody>
          <a:bodyPr/>
          <a:lstStyle/>
          <a:p>
            <a:r>
              <a:rPr lang="en-US" dirty="0" smtClean="0"/>
              <a:t>Key 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531069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Sense of Belonging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Level of University </a:t>
            </a:r>
            <a:r>
              <a:rPr lang="en-US" sz="4000" cap="none" dirty="0"/>
              <a:t>E</a:t>
            </a:r>
            <a:r>
              <a:rPr lang="en-US" sz="4000" cap="none" dirty="0" smtClean="0"/>
              <a:t>ngagement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Thoughts of Leaving </a:t>
            </a:r>
            <a:r>
              <a:rPr lang="en-US" sz="4000" cap="none" dirty="0"/>
              <a:t>S</a:t>
            </a:r>
            <a:r>
              <a:rPr lang="en-US" sz="4000" cap="none" dirty="0" smtClean="0"/>
              <a:t>chool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Resiliency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Satisfaction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74924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 smtClean="0"/>
              <a:t>Proposed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596177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cap="none" dirty="0" smtClean="0"/>
              <a:t>Academic 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cap="none" dirty="0" smtClean="0"/>
              <a:t>Retention</a:t>
            </a:r>
          </a:p>
          <a:p>
            <a:pPr lvl="1"/>
            <a:r>
              <a:rPr lang="en-US" sz="2800" cap="none" dirty="0" smtClean="0"/>
              <a:t>2</a:t>
            </a:r>
            <a:r>
              <a:rPr lang="en-US" sz="2800" cap="none" baseline="30000" dirty="0" smtClean="0"/>
              <a:t>nd</a:t>
            </a:r>
            <a:r>
              <a:rPr lang="en-US" sz="2800" cap="none" dirty="0" smtClean="0"/>
              <a:t> semester</a:t>
            </a:r>
          </a:p>
          <a:p>
            <a:pPr lvl="1"/>
            <a:r>
              <a:rPr lang="en-US" sz="2800" cap="none" dirty="0" smtClean="0"/>
              <a:t>Ongoing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cap="none" dirty="0" smtClean="0"/>
              <a:t>Graduation</a:t>
            </a:r>
          </a:p>
          <a:p>
            <a:pPr lvl="1"/>
            <a:r>
              <a:rPr lang="en-US" sz="2800" cap="none" dirty="0" smtClean="0"/>
              <a:t>Any </a:t>
            </a:r>
          </a:p>
          <a:p>
            <a:pPr lvl="1"/>
            <a:r>
              <a:rPr lang="en-US" sz="2800" cap="none" dirty="0" smtClean="0"/>
              <a:t>4 year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3155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cap="none" dirty="0" smtClean="0"/>
              <a:t>Student Information System</a:t>
            </a:r>
          </a:p>
          <a:p>
            <a:pPr marL="457200" lvl="1" indent="0">
              <a:buNone/>
            </a:pPr>
            <a:r>
              <a:rPr lang="en-US" sz="3600" cap="none" dirty="0" smtClean="0"/>
              <a:t>Retention Table</a:t>
            </a:r>
          </a:p>
          <a:p>
            <a:pPr marL="457200" lvl="1" indent="0">
              <a:buNone/>
            </a:pPr>
            <a:r>
              <a:rPr lang="en-US" sz="3600" cap="none" dirty="0" smtClean="0"/>
              <a:t>Census Data</a:t>
            </a:r>
          </a:p>
          <a:p>
            <a:pPr marL="0" indent="0">
              <a:buNone/>
            </a:pPr>
            <a:r>
              <a:rPr lang="en-US" sz="3600" cap="none" dirty="0" smtClean="0"/>
              <a:t>OrgSync – Campus Involvement</a:t>
            </a:r>
          </a:p>
          <a:p>
            <a:pPr marL="0" indent="0">
              <a:buNone/>
            </a:pPr>
            <a:r>
              <a:rPr lang="en-US" sz="3600" cap="none" dirty="0" smtClean="0"/>
              <a:t>Student Experience Survey – 2 years</a:t>
            </a:r>
          </a:p>
        </p:txBody>
      </p:sp>
    </p:spTree>
    <p:extLst>
      <p:ext uri="{BB962C8B-B14F-4D97-AF65-F5344CB8AC3E}">
        <p14:creationId xmlns:p14="http://schemas.microsoft.com/office/powerpoint/2010/main" val="35859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2017 Student Life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Implemented April of 2017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1,247 Responses from 7,000 randomly sampled students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5,000 Undergraduates		(N = 877)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2,000 Graduates			</a:t>
            </a:r>
            <a:r>
              <a:rPr lang="en-US" dirty="0"/>
              <a:t>	(N = 370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18% Overall Response Rate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17.5%		Undergraduate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18.5%		Graduate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36920"/>
            <a:ext cx="6949439" cy="67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10" y="7184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5334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Sense of Belonging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75467" y="1752602"/>
            <a:ext cx="327660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Arial"/>
              </a:rPr>
              <a:t>66% </a:t>
            </a:r>
          </a:p>
          <a:p>
            <a:pPr algn="ctr"/>
            <a:r>
              <a:rPr lang="en-US" sz="4400" dirty="0">
                <a:solidFill>
                  <a:srgbClr val="0070C0"/>
                </a:solidFill>
                <a:latin typeface="Arial"/>
              </a:rPr>
              <a:t>Agree or Strongly Agree</a:t>
            </a:r>
          </a:p>
        </p:txBody>
      </p:sp>
    </p:spTree>
    <p:extLst>
      <p:ext uri="{BB962C8B-B14F-4D97-AF65-F5344CB8AC3E}">
        <p14:creationId xmlns:p14="http://schemas.microsoft.com/office/powerpoint/2010/main" val="26395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C4C4C"/>
      </a:dk2>
      <a:lt2>
        <a:srgbClr val="F1B82D"/>
      </a:lt2>
      <a:accent1>
        <a:srgbClr val="66666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759</TotalTime>
  <Words>369</Words>
  <Application>Microsoft Office PowerPoint</Application>
  <PresentationFormat>Widescreen</PresentationFormat>
  <Paragraphs>157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</vt:lpstr>
      <vt:lpstr>Tw Cen MT</vt:lpstr>
      <vt:lpstr>Wingdings</vt:lpstr>
      <vt:lpstr>Droplet</vt:lpstr>
      <vt:lpstr>Office Theme</vt:lpstr>
      <vt:lpstr>Student Affairs  Key Performance</vt:lpstr>
      <vt:lpstr>Disruption</vt:lpstr>
      <vt:lpstr>Key performance Measures</vt:lpstr>
      <vt:lpstr>Proposed Outcome</vt:lpstr>
      <vt:lpstr>Data Sources</vt:lpstr>
      <vt:lpstr>2017 Student Life Survey</vt:lpstr>
      <vt:lpstr>PowerPoint Presentation</vt:lpstr>
      <vt:lpstr>PowerPoint Presentation</vt:lpstr>
      <vt:lpstr>Sense of Belonging</vt:lpstr>
      <vt:lpstr>Sense of Belonging</vt:lpstr>
      <vt:lpstr>Sense of Belonging</vt:lpstr>
      <vt:lpstr>Level of Engagement</vt:lpstr>
      <vt:lpstr>Involvement Frequency </vt:lpstr>
      <vt:lpstr>Engagement and Outcomes (UG)</vt:lpstr>
      <vt:lpstr>Thought of Transferring from Mizzou</vt:lpstr>
      <vt:lpstr>Satisfaction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 Key Performance</dc:title>
  <dc:creator>Reilly, Daniel W.</dc:creator>
  <cp:lastModifiedBy>Reilly, Daniel W.</cp:lastModifiedBy>
  <cp:revision>12</cp:revision>
  <dcterms:created xsi:type="dcterms:W3CDTF">2018-04-17T03:48:10Z</dcterms:created>
  <dcterms:modified xsi:type="dcterms:W3CDTF">2018-04-27T04:19:26Z</dcterms:modified>
</cp:coreProperties>
</file>