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77" r:id="rId10"/>
    <p:sldId id="267" r:id="rId11"/>
    <p:sldId id="272" r:id="rId12"/>
    <p:sldId id="278" r:id="rId13"/>
    <p:sldId id="279" r:id="rId14"/>
    <p:sldId id="280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0.01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0.51</c:v>
                </c:pt>
                <c:pt idx="4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D-4A52-93C1-392114CF6B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 of Class Experiences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Very Dissatisfied</c:v>
                </c:pt>
                <c:pt idx="1">
                  <c:v>Moderately Dissatisfied</c:v>
                </c:pt>
                <c:pt idx="2">
                  <c:v>Neither</c:v>
                </c:pt>
                <c:pt idx="3">
                  <c:v>Moderately Satiisfied</c:v>
                </c:pt>
                <c:pt idx="4">
                  <c:v>Very Satisfied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0.06</c:v>
                </c:pt>
                <c:pt idx="2">
                  <c:v>0.12</c:v>
                </c:pt>
                <c:pt idx="3">
                  <c:v>0.42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D-4A52-93C1-392114CF6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88464"/>
        <c:axId val="95788072"/>
      </c:barChart>
      <c:catAx>
        <c:axId val="9578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072"/>
        <c:crosses val="autoZero"/>
        <c:auto val="1"/>
        <c:lblAlgn val="ctr"/>
        <c:lblOffset val="100"/>
        <c:noMultiLvlLbl val="0"/>
      </c:catAx>
      <c:valAx>
        <c:axId val="95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0.05612</cdr:y>
    </cdr:from>
    <cdr:to>
      <cdr:x>0.64352</cdr:x>
      <cdr:y>0.6061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78946"/>
          <a:ext cx="4610100" cy="27336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80% Satisfied with Out of Class Experiences</a:t>
          </a:r>
        </a:p>
        <a:p xmlns:a="http://schemas.openxmlformats.org/drawingml/2006/main">
          <a:endParaRPr lang="en-US" sz="2800" dirty="0"/>
        </a:p>
        <a:p xmlns:a="http://schemas.openxmlformats.org/drawingml/2006/main">
          <a:r>
            <a:rPr lang="en-US" sz="2800" dirty="0" smtClean="0"/>
            <a:t>84% Satisfied with Education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2147-BCC7-411E-92E1-C4FEEB4EB362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14BB5-6E9B-45D5-860F-EAEBAAD2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– confidential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4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071E1-6A39-44E2-849E-B0D8D331E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1713"/>
            <a:ext cx="10363200" cy="1470025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748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E1EE089-491B-4D57-B91C-7AFD57E20009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4C4C4C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C4C4C"/>
                </a:solidFill>
                <a:latin typeface="Helvetica"/>
              </a:defRPr>
            </a:lvl1pPr>
            <a:lvl2pPr>
              <a:defRPr>
                <a:solidFill>
                  <a:srgbClr val="4C4C4C"/>
                </a:solidFill>
                <a:latin typeface="Helvetica"/>
              </a:defRPr>
            </a:lvl2pPr>
            <a:lvl3pPr>
              <a:defRPr>
                <a:solidFill>
                  <a:srgbClr val="4C4C4C"/>
                </a:solidFill>
                <a:latin typeface="Helvetica"/>
              </a:defRPr>
            </a:lvl3pPr>
            <a:lvl4pPr>
              <a:defRPr>
                <a:solidFill>
                  <a:srgbClr val="4C4C4C"/>
                </a:solidFill>
                <a:latin typeface="Helvetica"/>
              </a:defRPr>
            </a:lvl4pPr>
            <a:lvl5pPr>
              <a:defRPr>
                <a:solidFill>
                  <a:srgbClr val="4C4C4C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3E6C14A-C1C9-468A-84A1-A5431EACEFB5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3472F1-3952-4503-8344-FC01477074DF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141425-65D8-4D1D-BC00-745F272508EF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3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9C56CB-397B-4C9B-9EFC-CBF534F53E4B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2D23DDF-99F2-4AA4-8FD7-366F3FD78F85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084F7C-E9E8-4111-A001-546D804B477A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0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F7E1E2-FB75-4C59-AED5-B3E200865E63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7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582A41-123F-4622-BE64-6791A77FF33B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710422-FBD7-4A61-AA13-A87D99296692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rgbClr val="666666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rgbClr val="666666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rgbClr val="666666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rgbClr val="666666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666666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Affairs </a:t>
            </a:r>
            <a:br>
              <a:rPr lang="en-US" dirty="0" smtClean="0"/>
            </a:br>
            <a:r>
              <a:rPr lang="en-US" dirty="0" smtClean="0"/>
              <a:t>Key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Satisfaction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155701"/>
          <a:ext cx="8229600" cy="497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94816"/>
            <a:ext cx="10364451" cy="944276"/>
          </a:xfrm>
        </p:spPr>
        <p:txBody>
          <a:bodyPr/>
          <a:lstStyle/>
          <a:p>
            <a:r>
              <a:rPr lang="en-US" dirty="0" smtClean="0"/>
              <a:t>Data Science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236561"/>
            <a:ext cx="103638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Extensive data process of obtaining, cleaning, merging &amp; carpentry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cap="none" dirty="0" smtClean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Load and review, imputation of missing values, balance data, split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Review regression and correlation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cap="none" dirty="0" smtClean="0"/>
              <a:t>Run Machine Learn Algorithms</a:t>
            </a:r>
          </a:p>
          <a:p>
            <a:pPr marL="457200" lvl="1" indent="0">
              <a:buNone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5308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-69461"/>
            <a:ext cx="9292671" cy="1596177"/>
          </a:xfrm>
        </p:spPr>
        <p:txBody>
          <a:bodyPr/>
          <a:lstStyle/>
          <a:p>
            <a:r>
              <a:rPr lang="en-US" cap="none" dirty="0" smtClean="0"/>
              <a:t>REVIEW REGRESSION AND CORRELATION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3" y="1422292"/>
            <a:ext cx="4922558" cy="251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23" y="2623633"/>
            <a:ext cx="6542857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66949"/>
          </a:xfrm>
        </p:spPr>
        <p:txBody>
          <a:bodyPr/>
          <a:lstStyle/>
          <a:p>
            <a:r>
              <a:rPr lang="en-US" dirty="0" smtClean="0"/>
              <a:t>Machine Learning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6949"/>
            <a:ext cx="10363826" cy="5190307"/>
          </a:xfrm>
        </p:spPr>
        <p:txBody>
          <a:bodyPr>
            <a:normAutofit lnSpcReduction="10000"/>
          </a:bodyPr>
          <a:lstStyle/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LogisticRegression 			train = .69  	test = 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(C=110)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.70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LogisticRegression</a:t>
            </a:r>
            <a:r>
              <a:rPr lang="en-US" kern="0" cap="none" dirty="0" smtClean="0"/>
              <a:t>(C=001) 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.67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.57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DescisionTree</a:t>
            </a:r>
            <a:r>
              <a:rPr lang="en-US" kern="0" cap="none" dirty="0" smtClean="0"/>
              <a:t>	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DescisionTree</a:t>
            </a:r>
            <a:r>
              <a:rPr lang="en-US" kern="0" cap="none" dirty="0"/>
              <a:t>	</a:t>
            </a:r>
            <a:r>
              <a:rPr lang="en-US" kern="0" cap="none" dirty="0" smtClean="0"/>
              <a:t>(Depth = 4)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.74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Random Forest	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.81  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.53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Gradient Boost			train = .79	test = .58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</a:t>
            </a:r>
            <a:r>
              <a:rPr lang="en-US" kern="0" cap="none" dirty="0" smtClean="0"/>
              <a:t>Boost (Depth =1</a:t>
            </a:r>
            <a:r>
              <a:rPr lang="en-US" kern="0" cap="none" dirty="0"/>
              <a:t>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.72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Gradient Boost </a:t>
            </a:r>
            <a:r>
              <a:rPr lang="en-US" kern="0" cap="none" dirty="0" smtClean="0"/>
              <a:t>(Learn rate </a:t>
            </a:r>
            <a:r>
              <a:rPr lang="en-US" kern="0" cap="none" dirty="0"/>
              <a:t>=</a:t>
            </a:r>
            <a:r>
              <a:rPr lang="en-US" kern="0" cap="none" dirty="0" smtClean="0"/>
              <a:t>1)		train </a:t>
            </a:r>
            <a:r>
              <a:rPr lang="en-US" kern="0" cap="none" dirty="0"/>
              <a:t>= .72	test = .</a:t>
            </a:r>
            <a:r>
              <a:rPr lang="en-US" kern="0" cap="none" dirty="0" smtClean="0"/>
              <a:t>60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smtClean="0"/>
              <a:t>SVC					train = .69	test = .62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/>
              <a:t>SVC	</a:t>
            </a:r>
            <a:r>
              <a:rPr lang="en-US" kern="0" cap="none" dirty="0" smtClean="0"/>
              <a:t> (C=1000)</a:t>
            </a:r>
            <a:r>
              <a:rPr lang="en-US" kern="0" cap="none" dirty="0"/>
              <a:t>		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</a:t>
            </a:r>
            <a:r>
              <a:rPr lang="en-US" kern="0" cap="none" dirty="0" smtClean="0"/>
              <a:t>.80</a:t>
            </a:r>
            <a:r>
              <a:rPr lang="en-US" kern="0" cap="none" dirty="0"/>
              <a:t>	test = </a:t>
            </a:r>
            <a:r>
              <a:rPr lang="en-US" kern="0" cap="none" dirty="0" smtClean="0"/>
              <a:t>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 smtClean="0"/>
              <a:t>MLPClassifier</a:t>
            </a:r>
            <a:r>
              <a:rPr lang="en-US" kern="0" cap="none" dirty="0"/>
              <a:t>	</a:t>
            </a:r>
            <a:r>
              <a:rPr lang="en-US" kern="0" cap="none" dirty="0" smtClean="0"/>
              <a:t> </a:t>
            </a:r>
            <a:r>
              <a:rPr lang="en-US" kern="0" cap="none" dirty="0"/>
              <a:t>		</a:t>
            </a:r>
            <a:r>
              <a:rPr lang="en-US" kern="0" cap="none" dirty="0" smtClean="0"/>
              <a:t>	train </a:t>
            </a:r>
            <a:r>
              <a:rPr lang="en-US" kern="0" cap="none" dirty="0"/>
              <a:t>= .80	test = .</a:t>
            </a:r>
            <a:r>
              <a:rPr lang="en-US" kern="0" cap="none" dirty="0" smtClean="0"/>
              <a:t>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</a:t>
            </a:r>
            <a:r>
              <a:rPr lang="en-US" kern="0" cap="none" dirty="0" err="1" smtClean="0"/>
              <a:t>max_iter</a:t>
            </a:r>
            <a:r>
              <a:rPr lang="en-US" kern="0" cap="none" dirty="0" smtClean="0"/>
              <a:t> = 1000)</a:t>
            </a:r>
            <a:r>
              <a:rPr lang="en-US" kern="0" cap="none" dirty="0"/>
              <a:t>	</a:t>
            </a:r>
            <a:r>
              <a:rPr lang="en-US" kern="0" cap="none" dirty="0" smtClean="0"/>
              <a:t>train </a:t>
            </a:r>
            <a:r>
              <a:rPr lang="en-US" kern="0" cap="none" dirty="0"/>
              <a:t>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r>
              <a:rPr lang="en-US" kern="0" cap="none" dirty="0" err="1"/>
              <a:t>MLPClassifier</a:t>
            </a:r>
            <a:r>
              <a:rPr lang="en-US" kern="0" cap="none" dirty="0"/>
              <a:t>	 </a:t>
            </a:r>
            <a:r>
              <a:rPr lang="en-US" kern="0" cap="none" dirty="0" smtClean="0"/>
              <a:t>(alpha = 1)</a:t>
            </a:r>
            <a:r>
              <a:rPr lang="en-US" kern="0" cap="none" dirty="0"/>
              <a:t>		train = .80	test = .55</a:t>
            </a:r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0" indent="-457200">
              <a:spcBef>
                <a:spcPts val="0"/>
              </a:spcBef>
              <a:buFont typeface="+mj-lt"/>
              <a:buAutoNum type="arabicPeriod"/>
            </a:pPr>
            <a:endParaRPr lang="en-US" kern="0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7692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1886" y="261258"/>
            <a:ext cx="4807131" cy="58869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84" y="2612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Up Arrow 2"/>
          <p:cNvSpPr/>
          <p:nvPr/>
        </p:nvSpPr>
        <p:spPr>
          <a:xfrm rot="2658010">
            <a:off x="818599" y="1805804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711925" y="5259977"/>
            <a:ext cx="986246" cy="44413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 Equal 10"/>
          <p:cNvSpPr/>
          <p:nvPr/>
        </p:nvSpPr>
        <p:spPr>
          <a:xfrm>
            <a:off x="5978436" y="3688077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7356" y="2158501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Not Equal 13"/>
          <p:cNvSpPr/>
          <p:nvPr/>
        </p:nvSpPr>
        <p:spPr>
          <a:xfrm>
            <a:off x="6130836" y="1932729"/>
            <a:ext cx="2342606" cy="1036320"/>
          </a:xfrm>
          <a:prstGeom prst="mathNotEqual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0266" y="3913849"/>
            <a:ext cx="202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Yet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3962400" y="2865120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2658010">
            <a:off x="3914496" y="643210"/>
            <a:ext cx="431074" cy="705394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&quot;No&quot; Symbol 17"/>
          <p:cNvSpPr/>
          <p:nvPr/>
        </p:nvSpPr>
        <p:spPr>
          <a:xfrm>
            <a:off x="3962399" y="3913849"/>
            <a:ext cx="783771" cy="740229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6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5398" y="0"/>
            <a:ext cx="10364451" cy="159617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245326"/>
            <a:ext cx="10363826" cy="4545873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Student Affairs Key Performance Measures relate to each other, but not to intended outcomes</a:t>
            </a:r>
          </a:p>
          <a:p>
            <a:pPr lvl="1"/>
            <a:r>
              <a:rPr lang="en-US" sz="2000" cap="none" dirty="0" smtClean="0"/>
              <a:t>SOB – Engagement - Satisfaction</a:t>
            </a:r>
          </a:p>
          <a:p>
            <a:pPr lvl="1"/>
            <a:r>
              <a:rPr lang="en-US" sz="2000" cap="none" dirty="0" smtClean="0"/>
              <a:t>Resiliency and Thoughts of Leaving do not predict much</a:t>
            </a:r>
          </a:p>
          <a:p>
            <a:r>
              <a:rPr lang="en-US" sz="2400" cap="none" dirty="0" smtClean="0"/>
              <a:t>When comparing intend outcome proxies in the survey, things look good, but…..</a:t>
            </a:r>
          </a:p>
          <a:p>
            <a:r>
              <a:rPr lang="en-US" sz="2400" cap="none" dirty="0" smtClean="0"/>
              <a:t>When compared to System Level data, Student </a:t>
            </a:r>
            <a:r>
              <a:rPr lang="en-US" sz="2400" cap="none" dirty="0"/>
              <a:t>Affairs Key Performance Measures </a:t>
            </a:r>
            <a:r>
              <a:rPr lang="en-US" sz="2400" cap="none" dirty="0" smtClean="0"/>
              <a:t>do not predict SIS measures of Intended Outcomes </a:t>
            </a:r>
          </a:p>
          <a:p>
            <a:pPr lvl="1"/>
            <a:r>
              <a:rPr lang="en-US" sz="2000" cap="none" dirty="0" smtClean="0"/>
              <a:t>Academic Success</a:t>
            </a:r>
          </a:p>
          <a:p>
            <a:pPr lvl="1"/>
            <a:r>
              <a:rPr lang="en-US" sz="2000" cap="none" dirty="0" smtClean="0"/>
              <a:t>Retention </a:t>
            </a:r>
          </a:p>
          <a:p>
            <a:pPr lvl="1"/>
            <a:r>
              <a:rPr lang="en-US" sz="2000" cap="none" dirty="0" smtClean="0"/>
              <a:t>Graduation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27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61" y="0"/>
            <a:ext cx="10364451" cy="1596177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6" cy="4380410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Student perceptions and intentions are gathered in Spring, rather than Fall Semester</a:t>
            </a:r>
          </a:p>
          <a:p>
            <a:r>
              <a:rPr lang="en-US" sz="2400" cap="none" dirty="0" smtClean="0"/>
              <a:t>Appears to be a strong Selection Bias among survey respondents compared to non respondents</a:t>
            </a:r>
          </a:p>
          <a:p>
            <a:r>
              <a:rPr lang="en-US" sz="2400" cap="none" dirty="0" smtClean="0"/>
              <a:t>Access to data is only recently becoming available.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9900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44" y="0"/>
            <a:ext cx="10364451" cy="1596177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3040"/>
            <a:ext cx="10363826" cy="4328159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Fall collection of Key Performance Measures</a:t>
            </a:r>
          </a:p>
          <a:p>
            <a:r>
              <a:rPr lang="en-US" sz="2800" cap="none" dirty="0" smtClean="0"/>
              <a:t>Summer collection of Intended Outcomes</a:t>
            </a:r>
          </a:p>
          <a:p>
            <a:r>
              <a:rPr lang="en-US" sz="2800" cap="none" dirty="0" smtClean="0"/>
              <a:t>Continue improvement in data access and sharing</a:t>
            </a:r>
          </a:p>
          <a:p>
            <a:r>
              <a:rPr lang="en-US" sz="2800" cap="none" dirty="0" smtClean="0"/>
              <a:t>Allocation of resources to Student Affairs Assessment Team of Data Scientist 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2976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694"/>
            <a:ext cx="10364451" cy="1596177"/>
          </a:xfrm>
        </p:spPr>
        <p:txBody>
          <a:bodyPr/>
          <a:lstStyle/>
          <a:p>
            <a:r>
              <a:rPr lang="en-US" dirty="0" smtClean="0"/>
              <a:t>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2701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 smtClean="0"/>
              <a:t>Division </a:t>
            </a:r>
            <a:r>
              <a:rPr lang="en-US" sz="3200" cap="none" dirty="0" smtClean="0"/>
              <a:t>does not currently have well defined understanding of which of their key performance measures contribute to student success.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450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87442"/>
            <a:ext cx="10364451" cy="1596177"/>
          </a:xfrm>
        </p:spPr>
        <p:txBody>
          <a:bodyPr/>
          <a:lstStyle/>
          <a:p>
            <a:r>
              <a:rPr lang="en-US" dirty="0" smtClean="0"/>
              <a:t>Key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31069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Sense of Belonging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Level of University </a:t>
            </a:r>
            <a:r>
              <a:rPr lang="en-US" sz="4000" cap="none" dirty="0"/>
              <a:t>E</a:t>
            </a:r>
            <a:r>
              <a:rPr lang="en-US" sz="4000" cap="none" dirty="0" smtClean="0"/>
              <a:t>ngagement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Thoughts of Leaving </a:t>
            </a:r>
            <a:r>
              <a:rPr lang="en-US" sz="4000" cap="none" dirty="0"/>
              <a:t>S</a:t>
            </a:r>
            <a:r>
              <a:rPr lang="en-US" sz="4000" cap="none" dirty="0" smtClean="0"/>
              <a:t>chool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Resiliency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cap="none" dirty="0" smtClean="0"/>
              <a:t>Satisfaction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74924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45" y="0"/>
            <a:ext cx="9157855" cy="159617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Proposed </a:t>
            </a:r>
            <a:r>
              <a:rPr lang="en-US" sz="6600" dirty="0" smtClean="0"/>
              <a:t>Outcomes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Academic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Retention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cap="none" dirty="0" smtClean="0"/>
              <a:t>Graduation</a:t>
            </a:r>
            <a:endParaRPr lang="en-US" sz="60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3155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Data Sources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1321855"/>
            <a:ext cx="10363826" cy="4197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cap="none" dirty="0"/>
              <a:t>Student Experience Survey </a:t>
            </a:r>
            <a:r>
              <a:rPr lang="en-US" sz="3600" cap="none" dirty="0" smtClean="0"/>
              <a:t>(CampusLabs – SPSS)</a:t>
            </a:r>
            <a:endParaRPr lang="en-US" sz="3600" cap="none" dirty="0"/>
          </a:p>
          <a:p>
            <a:pPr marL="0" indent="0">
              <a:buNone/>
            </a:pPr>
            <a:r>
              <a:rPr lang="en-US" sz="3600" cap="none" dirty="0" smtClean="0"/>
              <a:t>Student </a:t>
            </a:r>
            <a:r>
              <a:rPr lang="en-US" sz="3600" cap="none" dirty="0" smtClean="0"/>
              <a:t>Information </a:t>
            </a:r>
            <a:r>
              <a:rPr lang="en-US" sz="3600" cap="none" dirty="0" smtClean="0"/>
              <a:t>System (SQL &amp; Tableau)</a:t>
            </a:r>
            <a:endParaRPr lang="en-US" sz="3600" cap="none" dirty="0" smtClean="0"/>
          </a:p>
          <a:p>
            <a:pPr marL="457200" lvl="1" indent="0">
              <a:buNone/>
            </a:pPr>
            <a:r>
              <a:rPr lang="en-US" sz="3600" cap="none" dirty="0" smtClean="0"/>
              <a:t>Retention Table</a:t>
            </a:r>
          </a:p>
          <a:p>
            <a:pPr marL="457200" lvl="1" indent="0">
              <a:buNone/>
            </a:pPr>
            <a:r>
              <a:rPr lang="en-US" sz="3600" cap="none" dirty="0" smtClean="0"/>
              <a:t>Census Data</a:t>
            </a:r>
          </a:p>
          <a:p>
            <a:pPr marL="0" indent="0">
              <a:buNone/>
            </a:pPr>
            <a:r>
              <a:rPr lang="en-US" sz="3600" cap="none" dirty="0" smtClean="0"/>
              <a:t>OrgSync – Campus </a:t>
            </a:r>
            <a:r>
              <a:rPr lang="en-US" sz="3600" cap="none" dirty="0" smtClean="0"/>
              <a:t>Involvement (API to Excel)</a:t>
            </a:r>
          </a:p>
          <a:p>
            <a:pPr marL="0" indent="0">
              <a:buNone/>
            </a:pPr>
            <a:r>
              <a:rPr lang="en-US" sz="3600" cap="none" dirty="0" smtClean="0"/>
              <a:t>MU Connect – Predictive Analytic Module (API to CSV)</a:t>
            </a:r>
            <a:endParaRPr lang="en-US" sz="3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5859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2017 Student Life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Implemented </a:t>
            </a:r>
            <a:r>
              <a:rPr lang="en-US" dirty="0" smtClean="0">
                <a:solidFill>
                  <a:srgbClr val="FF0000"/>
                </a:solidFill>
              </a:rPr>
              <a:t>Spring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2017 – related to Outcomes measure in Spring 2018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1,247 Responses from 7,000 randomly sampled students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5,000 Undergraduates		(N = 877)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2,000 Graduates			</a:t>
            </a:r>
            <a:r>
              <a:rPr lang="en-US" dirty="0"/>
              <a:t>	(N = 370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18% Overall Response Rate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17.5%		Undergraduate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18.5%		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10" y="718458"/>
            <a:ext cx="11843723" cy="64530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53343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5" y="249382"/>
            <a:ext cx="4802665" cy="3091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249382"/>
            <a:ext cx="4780996" cy="307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3507971"/>
            <a:ext cx="4798865" cy="327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13" y="3603789"/>
            <a:ext cx="4780996" cy="30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274638"/>
            <a:ext cx="94543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Engagement and </a:t>
            </a:r>
            <a:r>
              <a:rPr lang="en-US" dirty="0" smtClean="0"/>
              <a:t>Outcomes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0250" y="1417639"/>
          <a:ext cx="8191500" cy="4450556"/>
        </p:xfrm>
        <a:graphic>
          <a:graphicData uri="http://schemas.openxmlformats.org/drawingml/2006/table">
            <a:tbl>
              <a:tblPr/>
              <a:tblGrid>
                <a:gridCol w="50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Engaged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Transferring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Thought of Discontinuing College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 Education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with out of classroom experience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 - Member of community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of Belonging - Sense of belonging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 - Able to adapt to change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Resiliency - Tend to bounce back after hardship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 - Make difference on campus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different interests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outcomes - Met individuals with similar interests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Drinking  - Number of drinks when typically 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- Level of stress in past two weeks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 (SIS data)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856</TotalTime>
  <Words>461</Words>
  <Application>Microsoft Office PowerPoint</Application>
  <PresentationFormat>Widescreen</PresentationFormat>
  <Paragraphs>152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Tw Cen MT</vt:lpstr>
      <vt:lpstr>Droplet</vt:lpstr>
      <vt:lpstr>Office Theme</vt:lpstr>
      <vt:lpstr>Student Affairs  Key Performance</vt:lpstr>
      <vt:lpstr>Disruption</vt:lpstr>
      <vt:lpstr>Key performance Measures</vt:lpstr>
      <vt:lpstr>Proposed Outcomes</vt:lpstr>
      <vt:lpstr>Data Sources</vt:lpstr>
      <vt:lpstr>2017 Student Life Survey</vt:lpstr>
      <vt:lpstr>PowerPoint Presentation</vt:lpstr>
      <vt:lpstr>PowerPoint Presentation</vt:lpstr>
      <vt:lpstr>Engagement and Outcomes</vt:lpstr>
      <vt:lpstr>Satisfaction</vt:lpstr>
      <vt:lpstr>Data Science Process</vt:lpstr>
      <vt:lpstr>REVIEW REGRESSION AND CORRELATION</vt:lpstr>
      <vt:lpstr>Machine Learning Results</vt:lpstr>
      <vt:lpstr>PowerPoint Presentation</vt:lpstr>
      <vt:lpstr>Results</vt:lpstr>
      <vt:lpstr>Limitations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 Key Performance</dc:title>
  <dc:creator>Reilly, Daniel W.</dc:creator>
  <cp:lastModifiedBy>Reilly, Daniel W.</cp:lastModifiedBy>
  <cp:revision>23</cp:revision>
  <dcterms:created xsi:type="dcterms:W3CDTF">2018-04-17T03:48:10Z</dcterms:created>
  <dcterms:modified xsi:type="dcterms:W3CDTF">2018-04-27T04:19:19Z</dcterms:modified>
</cp:coreProperties>
</file>