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86" r:id="rId7"/>
    <p:sldId id="263" r:id="rId8"/>
    <p:sldId id="260" r:id="rId9"/>
    <p:sldId id="264" r:id="rId10"/>
    <p:sldId id="277" r:id="rId11"/>
    <p:sldId id="267" r:id="rId12"/>
    <p:sldId id="272" r:id="rId13"/>
    <p:sldId id="285" r:id="rId14"/>
    <p:sldId id="278" r:id="rId15"/>
    <p:sldId id="279" r:id="rId16"/>
    <p:sldId id="280" r:id="rId17"/>
    <p:sldId id="273" r:id="rId18"/>
    <p:sldId id="281" r:id="rId19"/>
    <p:sldId id="282" r:id="rId20"/>
    <p:sldId id="283" r:id="rId21"/>
    <p:sldId id="284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4138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2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Very Dissatisfied</c:v>
                </c:pt>
                <c:pt idx="1">
                  <c:v>Moderately Dissatisfied</c:v>
                </c:pt>
                <c:pt idx="2">
                  <c:v>Neither</c:v>
                </c:pt>
                <c:pt idx="3">
                  <c:v>Moderately Satiisfied</c:v>
                </c:pt>
                <c:pt idx="4">
                  <c:v>Very Satisfied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0.01</c:v>
                </c:pt>
                <c:pt idx="1">
                  <c:v>7.0000000000000007E-2</c:v>
                </c:pt>
                <c:pt idx="2">
                  <c:v>0.08</c:v>
                </c:pt>
                <c:pt idx="3">
                  <c:v>0.51</c:v>
                </c:pt>
                <c:pt idx="4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FD-4A52-93C1-392114CF6B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 of Class Experiences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Very Dissatisfied</c:v>
                </c:pt>
                <c:pt idx="1">
                  <c:v>Moderately Dissatisfied</c:v>
                </c:pt>
                <c:pt idx="2">
                  <c:v>Neither</c:v>
                </c:pt>
                <c:pt idx="3">
                  <c:v>Moderately Satiisfied</c:v>
                </c:pt>
                <c:pt idx="4">
                  <c:v>Very Satisfied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0.02</c:v>
                </c:pt>
                <c:pt idx="1">
                  <c:v>0.06</c:v>
                </c:pt>
                <c:pt idx="2">
                  <c:v>0.12</c:v>
                </c:pt>
                <c:pt idx="3">
                  <c:v>0.42</c:v>
                </c:pt>
                <c:pt idx="4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FD-4A52-93C1-392114CF6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788464"/>
        <c:axId val="95788072"/>
      </c:barChart>
      <c:catAx>
        <c:axId val="9578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88072"/>
        <c:crosses val="autoZero"/>
        <c:auto val="1"/>
        <c:lblAlgn val="ctr"/>
        <c:lblOffset val="100"/>
        <c:noMultiLvlLbl val="0"/>
      </c:catAx>
      <c:valAx>
        <c:axId val="9578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8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0.08333</cdr:x>
      <cdr:y>0.05612</cdr:y>
    </cdr:from>
    <cdr:to>
      <cdr:x>0.64352</cdr:x>
      <cdr:y>0.6061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5800" y="278946"/>
          <a:ext cx="4610100" cy="273366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40000"/>
            <a:lumOff val="60000"/>
          </a:schemeClr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80% Satisfied with Out of Class Experiences</a:t>
          </a:r>
        </a:p>
        <a:p xmlns:a="http://schemas.openxmlformats.org/drawingml/2006/main">
          <a:endParaRPr lang="en-US" sz="2800" dirty="0"/>
        </a:p>
        <a:p xmlns:a="http://schemas.openxmlformats.org/drawingml/2006/main">
          <a:r>
            <a:rPr lang="en-US" sz="2800" dirty="0" smtClean="0"/>
            <a:t>84% Satisfied with Education</a:t>
          </a:r>
          <a:endParaRPr lang="en-US" sz="2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2147-BCC7-411E-92E1-C4FEEB4EB362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14BB5-6E9B-45D5-860F-EAEBAAD2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– confidential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43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0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9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91713"/>
            <a:ext cx="10363200" cy="1470025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7487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FE1EE089-491B-4D57-B91C-7AFD57E20009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1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aseline="0">
                <a:solidFill>
                  <a:srgbClr val="4C4C4C"/>
                </a:solidFill>
                <a:latin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C4C4C"/>
                </a:solidFill>
                <a:latin typeface="Helvetica"/>
              </a:defRPr>
            </a:lvl1pPr>
            <a:lvl2pPr>
              <a:defRPr>
                <a:solidFill>
                  <a:srgbClr val="4C4C4C"/>
                </a:solidFill>
                <a:latin typeface="Helvetica"/>
              </a:defRPr>
            </a:lvl2pPr>
            <a:lvl3pPr>
              <a:defRPr>
                <a:solidFill>
                  <a:srgbClr val="4C4C4C"/>
                </a:solidFill>
                <a:latin typeface="Helvetica"/>
              </a:defRPr>
            </a:lvl3pPr>
            <a:lvl4pPr>
              <a:defRPr>
                <a:solidFill>
                  <a:srgbClr val="4C4C4C"/>
                </a:solidFill>
                <a:latin typeface="Helvetica"/>
              </a:defRPr>
            </a:lvl4pPr>
            <a:lvl5pPr>
              <a:defRPr>
                <a:solidFill>
                  <a:srgbClr val="4C4C4C"/>
                </a:solidFill>
                <a:latin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3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3E6C14A-C1C9-468A-84A1-A5431EACEFB5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3472F1-3952-4503-8344-FC01477074DF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7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1141425-65D8-4D1D-BC00-745F272508EF}" type="datetime1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3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09C56CB-397B-4C9B-9EFC-CBF534F53E4B}" type="datetime1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2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2D23DDF-99F2-4AA4-8FD7-366F3FD78F85}" type="datetime1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2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084F7C-E9E8-4111-A001-546D804B477A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0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F7E1E2-FB75-4C59-AED5-B3E200865E63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7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A582A41-123F-4622-BE64-6791A77FF33B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0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D710422-FBD7-4A61-AA13-A87D99296692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4C4C4C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2400" kern="1200">
          <a:solidFill>
            <a:srgbClr val="666666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2000" kern="1200">
          <a:solidFill>
            <a:srgbClr val="666666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1800" kern="1200">
          <a:solidFill>
            <a:srgbClr val="666666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600" kern="1200">
          <a:solidFill>
            <a:srgbClr val="666666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400" kern="1200">
          <a:solidFill>
            <a:srgbClr val="666666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Affairs </a:t>
            </a:r>
            <a:br>
              <a:rPr lang="en-US" dirty="0" smtClean="0"/>
            </a:br>
            <a:r>
              <a:rPr lang="en-US" dirty="0" smtClean="0"/>
              <a:t>Key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058" y="274638"/>
            <a:ext cx="94543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Engagement and Outcomes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00250" y="1417639"/>
          <a:ext cx="8191500" cy="4450556"/>
        </p:xfrm>
        <a:graphic>
          <a:graphicData uri="http://schemas.openxmlformats.org/drawingml/2006/table">
            <a:tbl>
              <a:tblPr/>
              <a:tblGrid>
                <a:gridCol w="50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Engaged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Engaged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Thought of Transferring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Thought of Discontinuing College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 with  Education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 with out of classroom experience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of Belonging  - Member of community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of Belonging - Sense of belonging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Resiliency  - Able to adapt to change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Resiliency - Tend to bounce back after hardship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outcomes  - Make difference on campus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outcomes - Met individuals with different interests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outcomes - Met individuals with similar interests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Drinking  - Number of drinks when typically drink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Stress - Level of stress in past two weeks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 (SIS data)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Satisfaction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155701"/>
          <a:ext cx="8229600" cy="497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29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5987" y="740229"/>
            <a:ext cx="107376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latin typeface="Bradley Hand ITC" panose="03070402050302030203" pitchFamily="66" charset="0"/>
              </a:rPr>
              <a:t>Parent:		How is School son?</a:t>
            </a:r>
          </a:p>
          <a:p>
            <a:endParaRPr lang="en-US" sz="3800" b="1" dirty="0">
              <a:latin typeface="Bradley Hand ITC" panose="03070402050302030203" pitchFamily="66" charset="0"/>
            </a:endParaRPr>
          </a:p>
          <a:p>
            <a:r>
              <a:rPr lang="en-US" sz="3800" b="1" dirty="0" smtClean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  <a:t>Student:		It is great, there is so much to do, </a:t>
            </a:r>
            <a:br>
              <a:rPr lang="en-US" sz="3800" b="1" dirty="0" smtClean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sz="3800" b="1" dirty="0" smtClean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  <a:t>					I love it!</a:t>
            </a:r>
          </a:p>
          <a:p>
            <a:endParaRPr lang="en-US" sz="3800" b="1" dirty="0">
              <a:latin typeface="Bradley Hand ITC" panose="03070402050302030203" pitchFamily="66" charset="0"/>
            </a:endParaRPr>
          </a:p>
          <a:p>
            <a:r>
              <a:rPr lang="en-US" sz="3800" b="1" dirty="0" smtClean="0">
                <a:latin typeface="Bradley Hand ITC" panose="03070402050302030203" pitchFamily="66" charset="0"/>
              </a:rPr>
              <a:t>Parent:		How are your classes?</a:t>
            </a:r>
          </a:p>
          <a:p>
            <a:endParaRPr lang="en-US" sz="3800" b="1" dirty="0">
              <a:latin typeface="Bradley Hand ITC" panose="03070402050302030203" pitchFamily="66" charset="0"/>
            </a:endParaRPr>
          </a:p>
          <a:p>
            <a:r>
              <a:rPr lang="en-US" sz="3800" b="1" dirty="0" smtClean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  <a:t>Student:		Not sure, there has been so much </a:t>
            </a:r>
          </a:p>
          <a:p>
            <a:r>
              <a:rPr lang="en-US" sz="3800" b="1" dirty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  <a:t>	</a:t>
            </a:r>
            <a:r>
              <a:rPr lang="en-US" sz="3800" b="1" dirty="0" smtClean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  <a:t>				other stuff to do…..</a:t>
            </a:r>
          </a:p>
          <a:p>
            <a:endParaRPr lang="en-US" sz="36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9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4" y="94816"/>
            <a:ext cx="10364451" cy="944276"/>
          </a:xfrm>
        </p:spPr>
        <p:txBody>
          <a:bodyPr/>
          <a:lstStyle/>
          <a:p>
            <a:r>
              <a:rPr lang="en-US" dirty="0" smtClean="0"/>
              <a:t>Data Science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1236561"/>
            <a:ext cx="10363826" cy="3424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cap="none" dirty="0" smtClean="0"/>
              <a:t>Extensive data process of obtaining, cleaning, merging &amp; carpentry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cap="none" dirty="0" smtClean="0"/>
              <a:t>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cap="none" dirty="0" smtClean="0"/>
              <a:t>Load and review, imputation of missing values, balance data, split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cap="none" dirty="0" smtClean="0"/>
              <a:t>Review regression and correlation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cap="none" dirty="0" smtClean="0"/>
              <a:t>Run Machine Learn Algorithms</a:t>
            </a:r>
          </a:p>
          <a:p>
            <a:pPr marL="457200" lvl="1" indent="0">
              <a:buNone/>
            </a:pP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5308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554" y="-69461"/>
            <a:ext cx="9292671" cy="1596177"/>
          </a:xfrm>
        </p:spPr>
        <p:txBody>
          <a:bodyPr/>
          <a:lstStyle/>
          <a:p>
            <a:r>
              <a:rPr lang="en-US" cap="none" dirty="0" smtClean="0"/>
              <a:t>REVIEW REGRESSION AND CORRELATION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43" y="1422292"/>
            <a:ext cx="4922558" cy="2513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23" y="2623633"/>
            <a:ext cx="6542857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166949"/>
          </a:xfrm>
        </p:spPr>
        <p:txBody>
          <a:bodyPr/>
          <a:lstStyle/>
          <a:p>
            <a:r>
              <a:rPr lang="en-US" dirty="0" smtClean="0"/>
              <a:t>Machine Learning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66949"/>
            <a:ext cx="10363826" cy="5190307"/>
          </a:xfrm>
        </p:spPr>
        <p:txBody>
          <a:bodyPr>
            <a:normAutofit lnSpcReduction="10000"/>
          </a:bodyPr>
          <a:lstStyle/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smtClean="0"/>
              <a:t>LogisticRegression 			train = .69  	test = .60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 smtClean="0"/>
              <a:t>LogisticRegression</a:t>
            </a:r>
            <a:r>
              <a:rPr lang="en-US" kern="0" cap="none" dirty="0" smtClean="0"/>
              <a:t>(C=110) 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.70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.62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 smtClean="0"/>
              <a:t>LogisticRegression</a:t>
            </a:r>
            <a:r>
              <a:rPr lang="en-US" kern="0" cap="none" dirty="0" smtClean="0"/>
              <a:t>(C=001) 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.67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.57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 smtClean="0"/>
              <a:t>DescisionTree</a:t>
            </a:r>
            <a:r>
              <a:rPr lang="en-US" kern="0" cap="none" dirty="0" smtClean="0"/>
              <a:t>		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.81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.53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/>
              <a:t>DescisionTree</a:t>
            </a:r>
            <a:r>
              <a:rPr lang="en-US" kern="0" cap="none" dirty="0"/>
              <a:t>	</a:t>
            </a:r>
            <a:r>
              <a:rPr lang="en-US" kern="0" cap="none" dirty="0" smtClean="0"/>
              <a:t>(Depth = 4)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.74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.58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smtClean="0"/>
              <a:t>Random Forest	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.81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.53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smtClean="0"/>
              <a:t>Gradient Boost			train = .79	test = .58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/>
              <a:t>Gradient </a:t>
            </a:r>
            <a:r>
              <a:rPr lang="en-US" kern="0" cap="none" dirty="0" smtClean="0"/>
              <a:t>Boost (Depth =1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.72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.60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/>
              <a:t>Gradient Boost </a:t>
            </a:r>
            <a:r>
              <a:rPr lang="en-US" kern="0" cap="none" dirty="0" smtClean="0"/>
              <a:t>(Learn rate </a:t>
            </a:r>
            <a:r>
              <a:rPr lang="en-US" kern="0" cap="none" dirty="0"/>
              <a:t>=</a:t>
            </a:r>
            <a:r>
              <a:rPr lang="en-US" kern="0" cap="none" dirty="0" smtClean="0"/>
              <a:t>1)		train </a:t>
            </a:r>
            <a:r>
              <a:rPr lang="en-US" kern="0" cap="none" dirty="0"/>
              <a:t>= .72	test = .</a:t>
            </a:r>
            <a:r>
              <a:rPr lang="en-US" kern="0" cap="none" dirty="0" smtClean="0"/>
              <a:t>60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smtClean="0"/>
              <a:t>SVC					train = .69	test = .62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/>
              <a:t>SVC	</a:t>
            </a:r>
            <a:r>
              <a:rPr lang="en-US" kern="0" cap="none" dirty="0" smtClean="0"/>
              <a:t> (C=1000)</a:t>
            </a:r>
            <a:r>
              <a:rPr lang="en-US" kern="0" cap="none" dirty="0"/>
              <a:t>			</a:t>
            </a:r>
            <a:r>
              <a:rPr lang="en-US" kern="0" cap="none" dirty="0" smtClean="0"/>
              <a:t>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.80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.55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 smtClean="0"/>
              <a:t>MLPClassifier</a:t>
            </a:r>
            <a:r>
              <a:rPr lang="en-US" kern="0" cap="none" dirty="0"/>
              <a:t>	</a:t>
            </a:r>
            <a:r>
              <a:rPr lang="en-US" kern="0" cap="none" dirty="0" smtClean="0"/>
              <a:t> </a:t>
            </a:r>
            <a:r>
              <a:rPr lang="en-US" kern="0" cap="none" dirty="0"/>
              <a:t>	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.80	test = .</a:t>
            </a:r>
            <a:r>
              <a:rPr lang="en-US" kern="0" cap="none" dirty="0" smtClean="0"/>
              <a:t>55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/>
              <a:t>MLPClassifier</a:t>
            </a:r>
            <a:r>
              <a:rPr lang="en-US" kern="0" cap="none" dirty="0"/>
              <a:t>	 </a:t>
            </a:r>
            <a:r>
              <a:rPr lang="en-US" kern="0" cap="none" dirty="0" smtClean="0"/>
              <a:t>(</a:t>
            </a:r>
            <a:r>
              <a:rPr lang="en-US" kern="0" cap="none" dirty="0" err="1" smtClean="0"/>
              <a:t>max_iter</a:t>
            </a:r>
            <a:r>
              <a:rPr lang="en-US" kern="0" cap="none" dirty="0" smtClean="0"/>
              <a:t> = 1000)</a:t>
            </a:r>
            <a:r>
              <a:rPr lang="en-US" kern="0" cap="none" dirty="0"/>
              <a:t>	</a:t>
            </a:r>
            <a:r>
              <a:rPr lang="en-US" kern="0" cap="none" dirty="0" smtClean="0"/>
              <a:t>train </a:t>
            </a:r>
            <a:r>
              <a:rPr lang="en-US" kern="0" cap="none" dirty="0"/>
              <a:t>= .80	test = .55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/>
              <a:t>MLPClassifier</a:t>
            </a:r>
            <a:r>
              <a:rPr lang="en-US" kern="0" cap="none" dirty="0"/>
              <a:t>	 </a:t>
            </a:r>
            <a:r>
              <a:rPr lang="en-US" kern="0" cap="none" dirty="0" smtClean="0"/>
              <a:t>(alpha = 1)</a:t>
            </a:r>
            <a:r>
              <a:rPr lang="en-US" kern="0" cap="none" dirty="0"/>
              <a:t>		train = .80	test = .55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endParaRPr lang="en-US" kern="0" cap="none" dirty="0"/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endParaRPr lang="en-US" kern="0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7692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91886" y="261258"/>
            <a:ext cx="4807131" cy="58869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584" y="261258"/>
            <a:ext cx="11843723" cy="64530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sp>
        <p:nvSpPr>
          <p:cNvPr id="3" name="Up Arrow 2"/>
          <p:cNvSpPr/>
          <p:nvPr/>
        </p:nvSpPr>
        <p:spPr>
          <a:xfrm rot="2658010">
            <a:off x="818599" y="1805804"/>
            <a:ext cx="431074" cy="705394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711925" y="5259977"/>
            <a:ext cx="986246" cy="444137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 Equal 10"/>
          <p:cNvSpPr/>
          <p:nvPr/>
        </p:nvSpPr>
        <p:spPr>
          <a:xfrm>
            <a:off x="5978436" y="3688077"/>
            <a:ext cx="2342606" cy="1036320"/>
          </a:xfrm>
          <a:prstGeom prst="mathNotEqual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7356" y="2158501"/>
            <a:ext cx="202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Yet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Not Equal 13"/>
          <p:cNvSpPr/>
          <p:nvPr/>
        </p:nvSpPr>
        <p:spPr>
          <a:xfrm>
            <a:off x="6130836" y="1932729"/>
            <a:ext cx="2342606" cy="1036320"/>
          </a:xfrm>
          <a:prstGeom prst="mathNotEqual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90266" y="3913849"/>
            <a:ext cx="202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Yet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&quot;No&quot; Symbol 15"/>
          <p:cNvSpPr/>
          <p:nvPr/>
        </p:nvSpPr>
        <p:spPr>
          <a:xfrm>
            <a:off x="3962400" y="2865120"/>
            <a:ext cx="783771" cy="740229"/>
          </a:xfrm>
          <a:prstGeom prst="noSmoking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 rot="2658010">
            <a:off x="3914496" y="643210"/>
            <a:ext cx="431074" cy="705394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&quot;No&quot; Symbol 17"/>
          <p:cNvSpPr/>
          <p:nvPr/>
        </p:nvSpPr>
        <p:spPr>
          <a:xfrm>
            <a:off x="3962399" y="3913849"/>
            <a:ext cx="783771" cy="740229"/>
          </a:xfrm>
          <a:prstGeom prst="noSmoking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46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1159460"/>
            <a:ext cx="9457507" cy="53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109" y="722811"/>
            <a:ext cx="3648891" cy="566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4434" y="3372785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Retention Score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55520" y="940525"/>
            <a:ext cx="34834" cy="523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11146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2411" y="581553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0%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96440" y="940525"/>
            <a:ext cx="552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979023" y="6184870"/>
            <a:ext cx="552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252755" y="1797975"/>
            <a:ext cx="4572626" cy="3518949"/>
          </a:xfrm>
        </p:spPr>
        <p:txBody>
          <a:bodyPr/>
          <a:lstStyle/>
          <a:p>
            <a:r>
              <a:rPr lang="en-US" dirty="0" smtClean="0"/>
              <a:t>Random </a:t>
            </a:r>
            <a:br>
              <a:rPr lang="en-US" dirty="0" smtClean="0"/>
            </a:br>
            <a:r>
              <a:rPr lang="en-US" dirty="0" smtClean="0"/>
              <a:t>Sample </a:t>
            </a:r>
            <a:br>
              <a:rPr lang="en-US" dirty="0" smtClean="0"/>
            </a:br>
            <a:r>
              <a:rPr lang="en-US" dirty="0" smtClean="0"/>
              <a:t>we </a:t>
            </a:r>
            <a:br>
              <a:rPr lang="en-US" dirty="0" smtClean="0"/>
            </a:b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976153" y="1367245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71554" y="1497873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23508" y="3290053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39737" y="2590800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81897" y="4450080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9554" y="4558936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47062" y="2590799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98419" y="5093731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76451" y="3659385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98122" y="3842265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97973" y="2425336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181600" y="1598022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3166" y="5338694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075611" y="5704113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45576" y="4628603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109" y="722811"/>
            <a:ext cx="3648891" cy="566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4434" y="3372785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Retention Score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55520" y="940525"/>
            <a:ext cx="34834" cy="523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11146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2411" y="581553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0%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96440" y="940525"/>
            <a:ext cx="552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979023" y="6184870"/>
            <a:ext cx="552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252755" y="1797975"/>
            <a:ext cx="4572626" cy="3518949"/>
          </a:xfrm>
        </p:spPr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Sample </a:t>
            </a:r>
            <a:br>
              <a:rPr lang="en-US" dirty="0" smtClean="0"/>
            </a:br>
            <a:r>
              <a:rPr lang="en-US" dirty="0" smtClean="0"/>
              <a:t>we </a:t>
            </a:r>
            <a:br>
              <a:rPr lang="en-US" dirty="0" smtClean="0"/>
            </a:br>
            <a:r>
              <a:rPr lang="en-US" dirty="0" smtClean="0"/>
              <a:t>Got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99955" y="1035537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45427" y="1118268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04507" y="1526787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28850" y="1466611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79816" y="2063932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92040" y="940525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92634" y="1278593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13166" y="1827670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92337" y="1673485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88080" y="949234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36273" y="1444056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9694"/>
            <a:ext cx="10364451" cy="1596177"/>
          </a:xfrm>
        </p:spPr>
        <p:txBody>
          <a:bodyPr/>
          <a:lstStyle/>
          <a:p>
            <a:r>
              <a:rPr lang="en-US" dirty="0" smtClean="0"/>
              <a:t>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727012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cap="none" dirty="0" smtClean="0"/>
              <a:t>Division does not currently have well defined understanding of which of their key performance measures contribute to student success.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4504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109" y="722811"/>
            <a:ext cx="3648891" cy="566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4434" y="3372785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Retention Score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55520" y="940525"/>
            <a:ext cx="34834" cy="523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11146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2411" y="581553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0%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96440" y="940525"/>
            <a:ext cx="552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979023" y="6184870"/>
            <a:ext cx="552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237511" y="722811"/>
            <a:ext cx="4572626" cy="1398071"/>
          </a:xfrm>
        </p:spPr>
        <p:txBody>
          <a:bodyPr>
            <a:normAutofit/>
          </a:bodyPr>
          <a:lstStyle/>
          <a:p>
            <a:r>
              <a:rPr lang="en-US" dirty="0" smtClean="0"/>
              <a:t>Have information from this group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99955" y="1035537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45427" y="1118268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04507" y="1526787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28850" y="1466611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62695" y="4631298"/>
            <a:ext cx="200297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92040" y="940525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92634" y="1278593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13166" y="1827670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92337" y="1673485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88080" y="949234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36273" y="1444056"/>
            <a:ext cx="200297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6"/>
          <p:cNvSpPr txBox="1">
            <a:spLocks/>
          </p:cNvSpPr>
          <p:nvPr/>
        </p:nvSpPr>
        <p:spPr>
          <a:xfrm>
            <a:off x="6372494" y="4158343"/>
            <a:ext cx="4572626" cy="13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Want to know about this Group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431024" y="4646709"/>
            <a:ext cx="200297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17471" y="5209290"/>
            <a:ext cx="200297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00103" y="5562459"/>
            <a:ext cx="200297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47008" y="4761926"/>
            <a:ext cx="200297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87235" y="5126559"/>
            <a:ext cx="200297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292634" y="4714720"/>
            <a:ext cx="200297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99410" y="5613018"/>
            <a:ext cx="200297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62843" y="5035937"/>
            <a:ext cx="200297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85952" y="5562459"/>
            <a:ext cx="200297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5398" y="0"/>
            <a:ext cx="10364451" cy="159617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1245326"/>
            <a:ext cx="10363826" cy="4545873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Student Affairs Key Performance Measures relate to each other, </a:t>
            </a:r>
            <a:r>
              <a:rPr lang="en-US" sz="2400" cap="none" dirty="0"/>
              <a:t/>
            </a:r>
            <a:br>
              <a:rPr lang="en-US" sz="2400" cap="none" dirty="0"/>
            </a:br>
            <a:r>
              <a:rPr lang="en-US" sz="2400" cap="none" dirty="0" smtClean="0"/>
              <a:t> </a:t>
            </a:r>
            <a:r>
              <a:rPr lang="en-US" sz="2400" cap="none" dirty="0" smtClean="0"/>
              <a:t>but </a:t>
            </a:r>
            <a:r>
              <a:rPr lang="en-US" sz="2400" cap="none" dirty="0" smtClean="0"/>
              <a:t>not to intended outcomes</a:t>
            </a:r>
          </a:p>
          <a:p>
            <a:pPr lvl="1"/>
            <a:r>
              <a:rPr lang="en-US" sz="2000" cap="none" dirty="0" smtClean="0"/>
              <a:t>SOB – Engagement - Satisfaction</a:t>
            </a:r>
          </a:p>
          <a:p>
            <a:pPr lvl="1"/>
            <a:r>
              <a:rPr lang="en-US" sz="2000" cap="none" dirty="0" smtClean="0"/>
              <a:t>Resiliency and Thoughts of Leaving do not predict much</a:t>
            </a:r>
          </a:p>
          <a:p>
            <a:r>
              <a:rPr lang="en-US" sz="2400" cap="none" dirty="0" smtClean="0"/>
              <a:t>When comparing intend outcome proxies in the survey, things look good, but…..</a:t>
            </a:r>
          </a:p>
          <a:p>
            <a:r>
              <a:rPr lang="en-US" sz="2400" cap="none" dirty="0" smtClean="0"/>
              <a:t>When compared to System Level </a:t>
            </a:r>
            <a:r>
              <a:rPr lang="en-US" sz="2400" cap="none" dirty="0" smtClean="0"/>
              <a:t>Data</a:t>
            </a:r>
            <a:r>
              <a:rPr lang="en-US" sz="2400" cap="none" dirty="0" smtClean="0"/>
              <a:t>, Student </a:t>
            </a:r>
            <a:r>
              <a:rPr lang="en-US" sz="2400" cap="none" dirty="0"/>
              <a:t>Affairs Key Performance Measures </a:t>
            </a:r>
            <a:r>
              <a:rPr lang="en-US" sz="2400" cap="none" dirty="0" smtClean="0"/>
              <a:t>do not predict </a:t>
            </a:r>
            <a:r>
              <a:rPr lang="en-US" sz="2400" cap="none" dirty="0" smtClean="0"/>
              <a:t>SIS/MU Connect </a:t>
            </a:r>
            <a:r>
              <a:rPr lang="en-US" sz="2400" cap="none" dirty="0" smtClean="0"/>
              <a:t>measures of Intended Outcomes </a:t>
            </a:r>
          </a:p>
          <a:p>
            <a:pPr lvl="1"/>
            <a:r>
              <a:rPr lang="en-US" sz="2000" cap="none" dirty="0" smtClean="0"/>
              <a:t>Academic Success</a:t>
            </a:r>
          </a:p>
          <a:p>
            <a:pPr lvl="1"/>
            <a:r>
              <a:rPr lang="en-US" sz="2000" cap="none" dirty="0" smtClean="0"/>
              <a:t>Retention </a:t>
            </a:r>
          </a:p>
          <a:p>
            <a:pPr lvl="1"/>
            <a:r>
              <a:rPr lang="en-US" sz="2000" cap="none" dirty="0" smtClean="0"/>
              <a:t>Graduation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32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861" y="0"/>
            <a:ext cx="10364451" cy="1596177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0790"/>
            <a:ext cx="10363826" cy="4380410"/>
          </a:xfrm>
        </p:spPr>
        <p:txBody>
          <a:bodyPr>
            <a:normAutofit/>
          </a:bodyPr>
          <a:lstStyle/>
          <a:p>
            <a:r>
              <a:rPr lang="en-US" sz="2400" cap="none" dirty="0" smtClean="0"/>
              <a:t>Student perceptions and intentions are gathered in Spring, rather than Fall Semester</a:t>
            </a:r>
          </a:p>
          <a:p>
            <a:r>
              <a:rPr lang="en-US" sz="2400" cap="none" dirty="0"/>
              <a:t>A</a:t>
            </a:r>
            <a:r>
              <a:rPr lang="en-US" sz="2400" cap="none" dirty="0" smtClean="0"/>
              <a:t> </a:t>
            </a:r>
            <a:r>
              <a:rPr lang="en-US" sz="2400" cap="none" dirty="0" smtClean="0"/>
              <a:t>strong Selection Bias among survey respondents compared to non </a:t>
            </a:r>
            <a:r>
              <a:rPr lang="en-US" sz="2400" cap="none" dirty="0" smtClean="0"/>
              <a:t>respondents</a:t>
            </a:r>
          </a:p>
          <a:p>
            <a:pPr lvl="1"/>
            <a:r>
              <a:rPr lang="en-US" sz="2200" cap="none" dirty="0" smtClean="0"/>
              <a:t>Respondents do not match type of students we want to know more about</a:t>
            </a:r>
            <a:endParaRPr lang="en-US" sz="2200" cap="none" dirty="0" smtClean="0"/>
          </a:p>
          <a:p>
            <a:r>
              <a:rPr lang="en-US" sz="2400" cap="none" dirty="0" smtClean="0"/>
              <a:t>Access to data is only recently becoming available.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9990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44" y="0"/>
            <a:ext cx="10364451" cy="1596177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63040"/>
            <a:ext cx="10363826" cy="4328159"/>
          </a:xfrm>
        </p:spPr>
        <p:txBody>
          <a:bodyPr>
            <a:normAutofit fontScale="92500"/>
          </a:bodyPr>
          <a:lstStyle/>
          <a:p>
            <a:r>
              <a:rPr lang="en-US" sz="2800" cap="none" dirty="0" smtClean="0"/>
              <a:t>Fall collection of Key Performance Measures</a:t>
            </a:r>
          </a:p>
          <a:p>
            <a:r>
              <a:rPr lang="en-US" sz="2800" cap="none" dirty="0" smtClean="0"/>
              <a:t>Summer collection of Intended </a:t>
            </a:r>
            <a:r>
              <a:rPr lang="en-US" sz="2800" cap="none" dirty="0" smtClean="0"/>
              <a:t>Outcomes</a:t>
            </a:r>
          </a:p>
          <a:p>
            <a:r>
              <a:rPr lang="en-US" sz="2800" cap="none" dirty="0" smtClean="0"/>
              <a:t>Devise mean of assuring data from type of students we want to know more about</a:t>
            </a:r>
            <a:endParaRPr lang="en-US" sz="2800" cap="none" dirty="0" smtClean="0"/>
          </a:p>
          <a:p>
            <a:r>
              <a:rPr lang="en-US" sz="2800" cap="none" dirty="0" smtClean="0"/>
              <a:t>Continue improvement in data access and sharing</a:t>
            </a:r>
          </a:p>
          <a:p>
            <a:r>
              <a:rPr lang="en-US" sz="2800" cap="none" dirty="0" smtClean="0"/>
              <a:t>Allocation of resources to Student Affairs Assessment Team of Data Scientist </a:t>
            </a:r>
            <a:endParaRPr lang="en-US" sz="2800" cap="none" dirty="0" smtClean="0"/>
          </a:p>
          <a:p>
            <a:r>
              <a:rPr lang="en-US" sz="2800" cap="none" dirty="0" smtClean="0"/>
              <a:t>Avatar databases for strategic planning?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2976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87442"/>
            <a:ext cx="10364451" cy="1596177"/>
          </a:xfrm>
        </p:spPr>
        <p:txBody>
          <a:bodyPr/>
          <a:lstStyle/>
          <a:p>
            <a:r>
              <a:rPr lang="en-US" dirty="0" smtClean="0"/>
              <a:t>Key 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531069"/>
            <a:ext cx="10363826" cy="34241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Sense of Belonging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Level of University </a:t>
            </a:r>
            <a:r>
              <a:rPr lang="en-US" sz="4000" cap="none" dirty="0"/>
              <a:t>E</a:t>
            </a:r>
            <a:r>
              <a:rPr lang="en-US" sz="4000" cap="none" dirty="0" smtClean="0"/>
              <a:t>ngagement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Thoughts of Leaving </a:t>
            </a:r>
            <a:r>
              <a:rPr lang="en-US" sz="4000" cap="none" dirty="0"/>
              <a:t>S</a:t>
            </a:r>
            <a:r>
              <a:rPr lang="en-US" sz="4000" cap="none" dirty="0" smtClean="0"/>
              <a:t>chool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Resiliency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Satisfaction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374924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745" y="0"/>
            <a:ext cx="9157855" cy="159617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Proposed Outcomes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596177"/>
            <a:ext cx="10363826" cy="34241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6000" cap="none" dirty="0" smtClean="0"/>
              <a:t>Academic Success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000" cap="none" dirty="0" smtClean="0"/>
              <a:t>Retention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000" cap="none" dirty="0" smtClean="0"/>
              <a:t>Graduation</a:t>
            </a:r>
          </a:p>
        </p:txBody>
      </p:sp>
    </p:spTree>
    <p:extLst>
      <p:ext uri="{BB962C8B-B14F-4D97-AF65-F5344CB8AC3E}">
        <p14:creationId xmlns:p14="http://schemas.microsoft.com/office/powerpoint/2010/main" val="331553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39" y="189781"/>
            <a:ext cx="10457143" cy="65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5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910" y="718458"/>
            <a:ext cx="11843723" cy="64530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53343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Data Sources</a:t>
            </a:r>
            <a:endParaRPr lang="en-US" sz="6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3774" y="1321855"/>
            <a:ext cx="10363826" cy="41977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cap="none" dirty="0"/>
              <a:t>Student Experience Survey </a:t>
            </a:r>
            <a:r>
              <a:rPr lang="en-US" sz="3600" cap="none" dirty="0" smtClean="0"/>
              <a:t>(CampusLabs – SPSS)</a:t>
            </a:r>
            <a:endParaRPr lang="en-US" sz="3600" cap="none" dirty="0"/>
          </a:p>
          <a:p>
            <a:pPr marL="0" indent="0">
              <a:buNone/>
            </a:pPr>
            <a:r>
              <a:rPr lang="en-US" sz="3600" cap="none" dirty="0" smtClean="0"/>
              <a:t>Student Information System (SQL &amp; Tableau)</a:t>
            </a:r>
          </a:p>
          <a:p>
            <a:pPr marL="457200" lvl="1" indent="0">
              <a:buNone/>
            </a:pPr>
            <a:r>
              <a:rPr lang="en-US" sz="3600" cap="none" dirty="0" smtClean="0"/>
              <a:t>Retention Table</a:t>
            </a:r>
          </a:p>
          <a:p>
            <a:pPr marL="457200" lvl="1" indent="0">
              <a:buNone/>
            </a:pPr>
            <a:r>
              <a:rPr lang="en-US" sz="3600" cap="none" dirty="0" smtClean="0"/>
              <a:t>Census Data</a:t>
            </a:r>
          </a:p>
          <a:p>
            <a:pPr marL="0" indent="0">
              <a:buNone/>
            </a:pPr>
            <a:r>
              <a:rPr lang="en-US" sz="3600" cap="none" dirty="0" smtClean="0"/>
              <a:t>OrgSync – Campus Involvement (API to Excel)</a:t>
            </a:r>
          </a:p>
          <a:p>
            <a:pPr marL="0" indent="0">
              <a:buNone/>
            </a:pPr>
            <a:r>
              <a:rPr lang="en-US" sz="3600" cap="none" dirty="0" smtClean="0"/>
              <a:t>MU Connect – Predictive Analytic Module (API to CSV)</a:t>
            </a:r>
          </a:p>
        </p:txBody>
      </p:sp>
    </p:spTree>
    <p:extLst>
      <p:ext uri="{BB962C8B-B14F-4D97-AF65-F5344CB8AC3E}">
        <p14:creationId xmlns:p14="http://schemas.microsoft.com/office/powerpoint/2010/main" val="358591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2017 Student Life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Implemented </a:t>
            </a:r>
            <a:r>
              <a:rPr lang="en-US" dirty="0" smtClean="0">
                <a:solidFill>
                  <a:srgbClr val="FF0000"/>
                </a:solidFill>
              </a:rPr>
              <a:t>Spring</a:t>
            </a:r>
            <a:r>
              <a:rPr lang="en-US" dirty="0" smtClean="0"/>
              <a:t> of 2017 – related to Outcomes measure in Spring 2018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1,247 Responses from 7,000 randomly sampled students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5,000 Undergraduates		(N = 877)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2,000 Graduates			</a:t>
            </a:r>
            <a:r>
              <a:rPr lang="en-US" dirty="0"/>
              <a:t>	(N = 370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18% Overall Response Rate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17.5%		Undergraduate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18.5%		Graduate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5" y="249382"/>
            <a:ext cx="4802665" cy="3091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13" y="249382"/>
            <a:ext cx="4780996" cy="3079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75" y="3507971"/>
            <a:ext cx="4798865" cy="3279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13" y="3603789"/>
            <a:ext cx="4780996" cy="30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342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C4C4C"/>
      </a:dk2>
      <a:lt2>
        <a:srgbClr val="F1B82D"/>
      </a:lt2>
      <a:accent1>
        <a:srgbClr val="66666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932</TotalTime>
  <Words>469</Words>
  <Application>Microsoft Office PowerPoint</Application>
  <PresentationFormat>Widescreen</PresentationFormat>
  <Paragraphs>177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Bradley Hand ITC</vt:lpstr>
      <vt:lpstr>Calibri</vt:lpstr>
      <vt:lpstr>Helvetica</vt:lpstr>
      <vt:lpstr>Tw Cen MT</vt:lpstr>
      <vt:lpstr>Droplet</vt:lpstr>
      <vt:lpstr>Office Theme</vt:lpstr>
      <vt:lpstr>Student Affairs  Key Performance</vt:lpstr>
      <vt:lpstr>Disruption</vt:lpstr>
      <vt:lpstr>Key performance Measures</vt:lpstr>
      <vt:lpstr>Proposed Outcomes</vt:lpstr>
      <vt:lpstr>PowerPoint Presentation</vt:lpstr>
      <vt:lpstr>PowerPoint Presentation</vt:lpstr>
      <vt:lpstr>Data Sources</vt:lpstr>
      <vt:lpstr>2017 Student Life Survey</vt:lpstr>
      <vt:lpstr>PowerPoint Presentation</vt:lpstr>
      <vt:lpstr>Engagement and Outcomes</vt:lpstr>
      <vt:lpstr>Satisfaction</vt:lpstr>
      <vt:lpstr>PowerPoint Presentation</vt:lpstr>
      <vt:lpstr>Data Science Process</vt:lpstr>
      <vt:lpstr>REVIEW REGRESSION AND CORRELATION</vt:lpstr>
      <vt:lpstr>Machine Learning Results</vt:lpstr>
      <vt:lpstr>PowerPoint Presentation</vt:lpstr>
      <vt:lpstr>Why?</vt:lpstr>
      <vt:lpstr>Random  Sample  we  want</vt:lpstr>
      <vt:lpstr>  Sample  we  Got</vt:lpstr>
      <vt:lpstr>Have information from this group</vt:lpstr>
      <vt:lpstr>Results</vt:lpstr>
      <vt:lpstr>Limitations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Affairs  Key Performance</dc:title>
  <dc:creator>Reilly, Daniel W.</dc:creator>
  <cp:lastModifiedBy>Reilly, Daniel W.</cp:lastModifiedBy>
  <cp:revision>28</cp:revision>
  <dcterms:created xsi:type="dcterms:W3CDTF">2018-04-17T03:48:10Z</dcterms:created>
  <dcterms:modified xsi:type="dcterms:W3CDTF">2018-04-27T15:00:34Z</dcterms:modified>
</cp:coreProperties>
</file>