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64" r:id="rId3"/>
    <p:sldId id="265" r:id="rId4"/>
    <p:sldId id="266" r:id="rId5"/>
    <p:sldId id="267" r:id="rId6"/>
    <p:sldId id="257" r:id="rId7"/>
    <p:sldId id="258" r:id="rId8"/>
    <p:sldId id="261" r:id="rId9"/>
    <p:sldId id="262" r:id="rId10"/>
    <p:sldId id="263"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595"/>
  </p:normalViewPr>
  <p:slideViewPr>
    <p:cSldViewPr snapToGrid="0" snapToObjects="1">
      <p:cViewPr varScale="1">
        <p:scale>
          <a:sx n="128" d="100"/>
          <a:sy n="128" d="100"/>
        </p:scale>
        <p:origin x="62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80608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GB" sz="1000">
                <a:solidFill>
                  <a:schemeClr val="dk2"/>
                </a:solidFill>
              </a:rPr>
              <a:t>‹#›</a:t>
            </a:fld>
            <a:endParaRPr lang="en-GB"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aerocivil.gov.co/atencion/estadisticas-de-las-actividades-aeronauticas/bases-de-datos" TargetMode="External"/><Relationship Id="rId4" Type="http://schemas.openxmlformats.org/officeDocument/2006/relationships/hyperlink" Target="https://openflights.org/data.html)" TargetMode="External"/><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wrap="square" lIns="91425" tIns="91425" rIns="91425" bIns="91425" anchor="b" anchorCtr="0">
            <a:noAutofit/>
          </a:bodyPr>
          <a:lstStyle/>
          <a:p>
            <a:pPr lvl="0">
              <a:spcBef>
                <a:spcPts val="0"/>
              </a:spcBef>
              <a:buNone/>
            </a:pPr>
            <a:r>
              <a:rPr lang="en-GB" dirty="0" err="1"/>
              <a:t>Comportamiento</a:t>
            </a:r>
            <a:r>
              <a:rPr lang="en-GB" dirty="0"/>
              <a:t> de </a:t>
            </a:r>
            <a:r>
              <a:rPr lang="en-GB" dirty="0" err="1"/>
              <a:t>vuelos</a:t>
            </a:r>
            <a:r>
              <a:rPr lang="en-GB" dirty="0"/>
              <a:t> </a:t>
            </a:r>
            <a:r>
              <a:rPr lang="en-GB" dirty="0" err="1"/>
              <a:t>en</a:t>
            </a:r>
            <a:r>
              <a:rPr lang="en-GB" dirty="0"/>
              <a:t> Colombia </a:t>
            </a:r>
            <a:r>
              <a:rPr lang="en-GB" dirty="0" err="1" smtClean="0"/>
              <a:t>años</a:t>
            </a:r>
            <a:r>
              <a:rPr lang="en-GB" dirty="0" smtClean="0"/>
              <a:t/>
            </a:r>
            <a:br>
              <a:rPr lang="en-GB" dirty="0" smtClean="0"/>
            </a:br>
            <a:r>
              <a:rPr lang="en-GB" dirty="0" smtClean="0"/>
              <a:t> 2016-2017</a:t>
            </a:r>
            <a:endParaRPr lang="en-GB" dirty="0"/>
          </a:p>
        </p:txBody>
      </p:sp>
      <p:sp>
        <p:nvSpPr>
          <p:cNvPr id="55" name="Shape 55"/>
          <p:cNvSpPr txBox="1">
            <a:spLocks noGrp="1"/>
          </p:cNvSpPr>
          <p:nvPr>
            <p:ph type="subTitle" idx="1"/>
          </p:nvPr>
        </p:nvSpPr>
        <p:spPr>
          <a:xfrm>
            <a:off x="311700" y="2834125"/>
            <a:ext cx="8520600" cy="792600"/>
          </a:xfrm>
          <a:prstGeom prst="rect">
            <a:avLst/>
          </a:prstGeom>
        </p:spPr>
        <p:txBody>
          <a:bodyPr wrap="square" lIns="91425" tIns="91425" rIns="91425" bIns="91425" anchor="t" anchorCtr="0">
            <a:noAutofit/>
          </a:bodyPr>
          <a:lstStyle/>
          <a:p>
            <a:pPr lvl="0">
              <a:spcBef>
                <a:spcPts val="0"/>
              </a:spcBef>
              <a:buNone/>
            </a:pPr>
            <a:r>
              <a:rPr lang="en-GB"/>
              <a:t>José Daniel Ayala Barrera</a:t>
            </a:r>
          </a:p>
          <a:p>
            <a:pPr lvl="0">
              <a:spcBef>
                <a:spcPts val="0"/>
              </a:spcBef>
              <a:buNone/>
            </a:pPr>
            <a:endParaRPr/>
          </a:p>
          <a:p>
            <a:pPr lvl="0">
              <a:spcBef>
                <a:spcPts val="0"/>
              </a:spcBef>
              <a:buNone/>
            </a:pPr>
            <a:r>
              <a:rPr lang="en-GB"/>
              <a:t>https://danielxxi.github.io/Tarea4VA/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6200" y="0"/>
            <a:ext cx="6442157" cy="5143500"/>
          </a:xfrm>
          <a:prstGeom prst="rect">
            <a:avLst/>
          </a:prstGeom>
        </p:spPr>
      </p:pic>
    </p:spTree>
    <p:extLst>
      <p:ext uri="{BB962C8B-B14F-4D97-AF65-F5344CB8AC3E}">
        <p14:creationId xmlns:p14="http://schemas.microsoft.com/office/powerpoint/2010/main" val="262771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26165" y="822660"/>
            <a:ext cx="7851913" cy="3539430"/>
          </a:xfrm>
          <a:prstGeom prst="rect">
            <a:avLst/>
          </a:prstGeom>
        </p:spPr>
        <p:txBody>
          <a:bodyPr wrap="square">
            <a:spAutoFit/>
          </a:bodyPr>
          <a:lstStyle/>
          <a:p>
            <a:r>
              <a:rPr lang="en-US" sz="2800" dirty="0" smtClean="0"/>
              <a:t>Dataset:</a:t>
            </a:r>
          </a:p>
          <a:p>
            <a:endParaRPr lang="en-US" sz="2800" dirty="0" smtClean="0"/>
          </a:p>
          <a:p>
            <a:r>
              <a:rPr lang="en-US" sz="2800" dirty="0"/>
              <a:t>Para el </a:t>
            </a:r>
            <a:r>
              <a:rPr lang="en-US" sz="2800" dirty="0" err="1"/>
              <a:t>despliegue</a:t>
            </a:r>
            <a:r>
              <a:rPr lang="en-US" sz="2800" dirty="0"/>
              <a:t> de las </a:t>
            </a:r>
            <a:r>
              <a:rPr lang="en-US" sz="2800" dirty="0" err="1" smtClean="0"/>
              <a:t>visualizaciones</a:t>
            </a:r>
            <a:r>
              <a:rPr lang="en-US" sz="2800" dirty="0" smtClean="0"/>
              <a:t>, se </a:t>
            </a:r>
            <a:r>
              <a:rPr lang="en-US" sz="2800" dirty="0" err="1" smtClean="0"/>
              <a:t>toma</a:t>
            </a:r>
            <a:r>
              <a:rPr lang="en-US" sz="2800" dirty="0" smtClean="0"/>
              <a:t> </a:t>
            </a:r>
            <a:r>
              <a:rPr lang="en-US" sz="2800" dirty="0" err="1" smtClean="0"/>
              <a:t>como</a:t>
            </a:r>
            <a:r>
              <a:rPr lang="en-US" sz="2800" dirty="0" smtClean="0"/>
              <a:t> </a:t>
            </a:r>
            <a:r>
              <a:rPr lang="en-US" sz="2800" dirty="0" err="1" smtClean="0"/>
              <a:t>fuente</a:t>
            </a:r>
            <a:r>
              <a:rPr lang="en-US" sz="2800" dirty="0" smtClean="0"/>
              <a:t> de </a:t>
            </a:r>
            <a:r>
              <a:rPr lang="en-US" sz="2800" dirty="0" err="1" smtClean="0"/>
              <a:t>datos</a:t>
            </a:r>
            <a:r>
              <a:rPr lang="en-US" sz="2800" dirty="0" smtClean="0"/>
              <a:t> </a:t>
            </a:r>
            <a:r>
              <a:rPr lang="en-US" sz="2800" dirty="0" err="1" smtClean="0"/>
              <a:t>los</a:t>
            </a:r>
            <a:r>
              <a:rPr lang="en-US" sz="2800" dirty="0" smtClean="0"/>
              <a:t> datasets </a:t>
            </a:r>
            <a:r>
              <a:rPr lang="en-US" sz="2800" dirty="0" err="1"/>
              <a:t>disponibles</a:t>
            </a:r>
            <a:r>
              <a:rPr lang="en-US" sz="2800" dirty="0"/>
              <a:t> </a:t>
            </a:r>
            <a:r>
              <a:rPr lang="en-US" sz="2800" dirty="0" err="1"/>
              <a:t>en</a:t>
            </a:r>
            <a:r>
              <a:rPr lang="en-US" sz="2800" dirty="0"/>
              <a:t> el </a:t>
            </a:r>
            <a:r>
              <a:rPr lang="en-US" sz="2800" dirty="0" err="1"/>
              <a:t>sitio</a:t>
            </a:r>
            <a:r>
              <a:rPr lang="en-US" sz="2800" dirty="0"/>
              <a:t> de </a:t>
            </a:r>
            <a:r>
              <a:rPr lang="en-US" sz="2800" dirty="0" err="1"/>
              <a:t>Aerocivil</a:t>
            </a:r>
            <a:r>
              <a:rPr lang="en-US" sz="2800" dirty="0"/>
              <a:t> </a:t>
            </a:r>
            <a:r>
              <a:rPr lang="en-US" sz="2800" dirty="0"/>
              <a:t/>
            </a:r>
            <a:br>
              <a:rPr lang="en-US" sz="2800" dirty="0"/>
            </a:br>
            <a:r>
              <a:rPr lang="en-US" sz="2800" dirty="0"/>
              <a:t>(http://</a:t>
            </a:r>
            <a:r>
              <a:rPr lang="en-US" sz="2800" dirty="0" err="1"/>
              <a:t>www.aerocivil.gov.co</a:t>
            </a:r>
            <a:r>
              <a:rPr lang="en-US" sz="2800" dirty="0"/>
              <a:t>/</a:t>
            </a:r>
            <a:r>
              <a:rPr lang="en-US" sz="2800" dirty="0" err="1"/>
              <a:t>atencion</a:t>
            </a:r>
            <a:r>
              <a:rPr lang="en-US" sz="2800" dirty="0"/>
              <a:t>/</a:t>
            </a:r>
            <a:r>
              <a:rPr lang="en-US" sz="2800" dirty="0" err="1"/>
              <a:t>estadisticas</a:t>
            </a:r>
            <a:r>
              <a:rPr lang="en-US" sz="2800" dirty="0"/>
              <a:t>-de-las-</a:t>
            </a:r>
            <a:r>
              <a:rPr lang="en-US" sz="2800" dirty="0" err="1"/>
              <a:t>actividades</a:t>
            </a:r>
            <a:r>
              <a:rPr lang="en-US" sz="2800" dirty="0"/>
              <a:t>-</a:t>
            </a:r>
            <a:r>
              <a:rPr lang="en-US" sz="2800" dirty="0" err="1"/>
              <a:t>aeronauticas</a:t>
            </a:r>
            <a:r>
              <a:rPr lang="en-US" sz="2800" dirty="0"/>
              <a:t>/bases-de-</a:t>
            </a:r>
            <a:r>
              <a:rPr lang="en-US" sz="2800" dirty="0" err="1"/>
              <a:t>datos</a:t>
            </a:r>
            <a:r>
              <a:rPr lang="en-US" sz="2800" dirty="0"/>
              <a:t>) </a:t>
            </a:r>
            <a:r>
              <a:rPr lang="en-US" sz="2800" dirty="0" smtClean="0"/>
              <a:t>.</a:t>
            </a:r>
            <a:endParaRPr lang="en-US" sz="2800" dirty="0"/>
          </a:p>
        </p:txBody>
      </p:sp>
    </p:spTree>
    <p:extLst>
      <p:ext uri="{BB962C8B-B14F-4D97-AF65-F5344CB8AC3E}">
        <p14:creationId xmlns:p14="http://schemas.microsoft.com/office/powerpoint/2010/main" val="1609281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027854" y="2326301"/>
          <a:ext cx="4880113" cy="1714500"/>
        </p:xfrm>
        <a:graphic>
          <a:graphicData uri="http://schemas.openxmlformats.org/drawingml/2006/table">
            <a:tbl>
              <a:tblPr>
                <a:tableStyleId>{5C22544A-7EE6-4342-B048-85BDC9FD1C3A}</a:tableStyleId>
              </a:tblPr>
              <a:tblGrid>
                <a:gridCol w="1396611"/>
                <a:gridCol w="3483502"/>
              </a:tblGrid>
              <a:tr h="190500">
                <a:tc>
                  <a:txBody>
                    <a:bodyPr/>
                    <a:lstStyle/>
                    <a:p>
                      <a:pPr algn="l" fontAlgn="ctr"/>
                      <a:r>
                        <a:rPr lang="en-US" sz="1000" u="none" strike="noStrike">
                          <a:effectLst/>
                        </a:rPr>
                        <a:t>Fecha</a:t>
                      </a:r>
                      <a:endParaRPr lang="en-US" sz="1000" b="1" i="0" u="none" strike="noStrike">
                        <a:solidFill>
                          <a:srgbClr val="000000"/>
                        </a:solidFill>
                        <a:effectLst/>
                        <a:latin typeface="Calibri" charset="0"/>
                      </a:endParaRPr>
                    </a:p>
                  </a:txBody>
                  <a:tcPr marL="12700" marR="12700" marT="12700" marB="0" anchor="ctr"/>
                </a:tc>
                <a:tc>
                  <a:txBody>
                    <a:bodyPr/>
                    <a:lstStyle/>
                    <a:p>
                      <a:pPr algn="l" fontAlgn="b"/>
                      <a:r>
                        <a:rPr lang="en-US" sz="1100" u="none" strike="noStrike">
                          <a:effectLst/>
                        </a:rPr>
                        <a:t>Ordenado – Secuencial/Categorical</a:t>
                      </a:r>
                      <a:endParaRPr lang="en-US" sz="1100" b="0" i="0" u="none" strike="noStrike">
                        <a:solidFill>
                          <a:srgbClr val="000000"/>
                        </a:solidFill>
                        <a:effectLst/>
                        <a:latin typeface="Calibri" charset="0"/>
                      </a:endParaRPr>
                    </a:p>
                  </a:txBody>
                  <a:tcPr marL="12700" marR="12700" marT="12700" marB="0" anchor="b"/>
                </a:tc>
              </a:tr>
              <a:tr h="190500">
                <a:tc>
                  <a:txBody>
                    <a:bodyPr/>
                    <a:lstStyle/>
                    <a:p>
                      <a:pPr algn="l" fontAlgn="ctr"/>
                      <a:r>
                        <a:rPr lang="en-US" sz="1000" u="none" strike="noStrike">
                          <a:effectLst/>
                        </a:rPr>
                        <a:t>Origen</a:t>
                      </a:r>
                      <a:endParaRPr lang="en-US" sz="1000" b="1" i="0" u="none" strike="noStrike">
                        <a:solidFill>
                          <a:srgbClr val="000000"/>
                        </a:solidFill>
                        <a:effectLst/>
                        <a:latin typeface="Calibri" charset="0"/>
                      </a:endParaRPr>
                    </a:p>
                  </a:txBody>
                  <a:tcPr marL="12700" marR="12700" marT="12700" marB="0" anchor="ctr"/>
                </a:tc>
                <a:tc>
                  <a:txBody>
                    <a:bodyPr/>
                    <a:lstStyle/>
                    <a:p>
                      <a:pPr algn="l" fontAlgn="b"/>
                      <a:r>
                        <a:rPr lang="en-US" sz="1100" u="none" strike="noStrike" dirty="0">
                          <a:effectLst/>
                        </a:rPr>
                        <a:t>Categorical</a:t>
                      </a:r>
                      <a:endParaRPr lang="en-US" sz="1100" b="0" i="0" u="none" strike="noStrike" dirty="0">
                        <a:solidFill>
                          <a:srgbClr val="000000"/>
                        </a:solidFill>
                        <a:effectLst/>
                        <a:latin typeface="Calibri" charset="0"/>
                      </a:endParaRPr>
                    </a:p>
                  </a:txBody>
                  <a:tcPr marL="12700" marR="12700" marT="12700" marB="0" anchor="b"/>
                </a:tc>
              </a:tr>
              <a:tr h="190500">
                <a:tc>
                  <a:txBody>
                    <a:bodyPr/>
                    <a:lstStyle/>
                    <a:p>
                      <a:pPr algn="l" fontAlgn="ctr"/>
                      <a:r>
                        <a:rPr lang="en-US" sz="1000" u="none" strike="noStrike">
                          <a:effectLst/>
                        </a:rPr>
                        <a:t>Destino</a:t>
                      </a:r>
                      <a:endParaRPr lang="en-US" sz="1000" b="1" i="0" u="none" strike="noStrike">
                        <a:solidFill>
                          <a:srgbClr val="000000"/>
                        </a:solidFill>
                        <a:effectLst/>
                        <a:latin typeface="Calibri" charset="0"/>
                      </a:endParaRPr>
                    </a:p>
                  </a:txBody>
                  <a:tcPr marL="12700" marR="12700" marT="12700" marB="0" anchor="ctr"/>
                </a:tc>
                <a:tc>
                  <a:txBody>
                    <a:bodyPr/>
                    <a:lstStyle/>
                    <a:p>
                      <a:pPr algn="l" fontAlgn="b"/>
                      <a:r>
                        <a:rPr lang="en-US" sz="1100" u="none" strike="noStrike">
                          <a:effectLst/>
                        </a:rPr>
                        <a:t>Categorical</a:t>
                      </a:r>
                      <a:endParaRPr lang="en-US" sz="1100" b="0" i="0" u="none" strike="noStrike">
                        <a:solidFill>
                          <a:srgbClr val="000000"/>
                        </a:solidFill>
                        <a:effectLst/>
                        <a:latin typeface="Calibri" charset="0"/>
                      </a:endParaRPr>
                    </a:p>
                  </a:txBody>
                  <a:tcPr marL="12700" marR="12700" marT="12700" marB="0" anchor="b"/>
                </a:tc>
              </a:tr>
              <a:tr h="190500">
                <a:tc>
                  <a:txBody>
                    <a:bodyPr/>
                    <a:lstStyle/>
                    <a:p>
                      <a:pPr algn="l" fontAlgn="ctr"/>
                      <a:r>
                        <a:rPr lang="en-US" sz="1000" u="none" strike="noStrike">
                          <a:effectLst/>
                        </a:rPr>
                        <a:t>Pasajeros</a:t>
                      </a:r>
                      <a:endParaRPr lang="en-US" sz="1000" b="1" i="0" u="none" strike="noStrike">
                        <a:solidFill>
                          <a:srgbClr val="000000"/>
                        </a:solidFill>
                        <a:effectLst/>
                        <a:latin typeface="Calibri" charset="0"/>
                      </a:endParaRPr>
                    </a:p>
                  </a:txBody>
                  <a:tcPr marL="12700" marR="12700" marT="12700" marB="0" anchor="ctr"/>
                </a:tc>
                <a:tc>
                  <a:txBody>
                    <a:bodyPr/>
                    <a:lstStyle/>
                    <a:p>
                      <a:pPr algn="l" fontAlgn="b"/>
                      <a:r>
                        <a:rPr lang="en-US" sz="1100" u="none" strike="noStrike" dirty="0">
                          <a:effectLst/>
                        </a:rPr>
                        <a:t>Ordered quantitative</a:t>
                      </a:r>
                      <a:endParaRPr lang="en-US" sz="1100" b="0" i="0" u="none" strike="noStrike" dirty="0">
                        <a:solidFill>
                          <a:srgbClr val="000000"/>
                        </a:solidFill>
                        <a:effectLst/>
                        <a:latin typeface="Calibri" charset="0"/>
                      </a:endParaRPr>
                    </a:p>
                  </a:txBody>
                  <a:tcPr marL="12700" marR="12700" marT="12700" marB="0" anchor="b"/>
                </a:tc>
              </a:tr>
              <a:tr h="190500">
                <a:tc>
                  <a:txBody>
                    <a:bodyPr/>
                    <a:lstStyle/>
                    <a:p>
                      <a:pPr algn="l" fontAlgn="ctr"/>
                      <a:r>
                        <a:rPr lang="en-US" sz="1000" u="none" strike="noStrike">
                          <a:effectLst/>
                        </a:rPr>
                        <a:t>Trafico</a:t>
                      </a:r>
                      <a:endParaRPr lang="en-US" sz="1000" b="1" i="0" u="none" strike="noStrike">
                        <a:solidFill>
                          <a:srgbClr val="000000"/>
                        </a:solidFill>
                        <a:effectLst/>
                        <a:latin typeface="Calibri" charset="0"/>
                      </a:endParaRPr>
                    </a:p>
                  </a:txBody>
                  <a:tcPr marL="12700" marR="12700" marT="12700" marB="0" anchor="ctr"/>
                </a:tc>
                <a:tc>
                  <a:txBody>
                    <a:bodyPr/>
                    <a:lstStyle/>
                    <a:p>
                      <a:pPr algn="l" fontAlgn="b"/>
                      <a:r>
                        <a:rPr lang="en-US" sz="1100" u="none" strike="noStrike" dirty="0">
                          <a:effectLst/>
                        </a:rPr>
                        <a:t>Categorical</a:t>
                      </a:r>
                      <a:endParaRPr lang="en-US" sz="1100" b="0" i="0" u="none" strike="noStrike" dirty="0">
                        <a:solidFill>
                          <a:srgbClr val="000000"/>
                        </a:solidFill>
                        <a:effectLst/>
                        <a:latin typeface="Calibri" charset="0"/>
                      </a:endParaRPr>
                    </a:p>
                  </a:txBody>
                  <a:tcPr marL="12700" marR="12700" marT="12700" marB="0" anchor="b"/>
                </a:tc>
              </a:tr>
              <a:tr h="190500">
                <a:tc>
                  <a:txBody>
                    <a:bodyPr/>
                    <a:lstStyle/>
                    <a:p>
                      <a:pPr algn="l" fontAlgn="ctr"/>
                      <a:r>
                        <a:rPr lang="en-US" sz="1000" u="none" strike="noStrike">
                          <a:effectLst/>
                        </a:rPr>
                        <a:t>Ciudad Origen</a:t>
                      </a:r>
                      <a:endParaRPr lang="en-US" sz="1000" b="1" i="0" u="none" strike="noStrike">
                        <a:solidFill>
                          <a:srgbClr val="000000"/>
                        </a:solidFill>
                        <a:effectLst/>
                        <a:latin typeface="Calibri" charset="0"/>
                      </a:endParaRPr>
                    </a:p>
                  </a:txBody>
                  <a:tcPr marL="12700" marR="12700" marT="12700" marB="0" anchor="ctr"/>
                </a:tc>
                <a:tc>
                  <a:txBody>
                    <a:bodyPr/>
                    <a:lstStyle/>
                    <a:p>
                      <a:pPr algn="l" fontAlgn="b"/>
                      <a:r>
                        <a:rPr lang="en-US" sz="1100" u="none" strike="noStrike" dirty="0">
                          <a:effectLst/>
                        </a:rPr>
                        <a:t>Categorical</a:t>
                      </a:r>
                      <a:endParaRPr lang="en-US" sz="1100" b="0" i="0" u="none" strike="noStrike" dirty="0">
                        <a:solidFill>
                          <a:srgbClr val="000000"/>
                        </a:solidFill>
                        <a:effectLst/>
                        <a:latin typeface="Calibri" charset="0"/>
                      </a:endParaRPr>
                    </a:p>
                  </a:txBody>
                  <a:tcPr marL="12700" marR="12700" marT="12700" marB="0" anchor="b"/>
                </a:tc>
              </a:tr>
              <a:tr h="190500">
                <a:tc>
                  <a:txBody>
                    <a:bodyPr/>
                    <a:lstStyle/>
                    <a:p>
                      <a:pPr algn="l" fontAlgn="ctr"/>
                      <a:r>
                        <a:rPr lang="en-US" sz="1000" u="none" strike="noStrike">
                          <a:effectLst/>
                        </a:rPr>
                        <a:t>Ciudad Destino</a:t>
                      </a:r>
                      <a:endParaRPr lang="en-US" sz="1000" b="1" i="0" u="none" strike="noStrike">
                        <a:solidFill>
                          <a:srgbClr val="000000"/>
                        </a:solidFill>
                        <a:effectLst/>
                        <a:latin typeface="Calibri" charset="0"/>
                      </a:endParaRPr>
                    </a:p>
                  </a:txBody>
                  <a:tcPr marL="12700" marR="12700" marT="12700" marB="0" anchor="ctr"/>
                </a:tc>
                <a:tc>
                  <a:txBody>
                    <a:bodyPr/>
                    <a:lstStyle/>
                    <a:p>
                      <a:pPr algn="l" fontAlgn="b"/>
                      <a:r>
                        <a:rPr lang="en-US" sz="1100" u="none" strike="noStrike" dirty="0">
                          <a:effectLst/>
                        </a:rPr>
                        <a:t>Categorical</a:t>
                      </a:r>
                      <a:endParaRPr lang="en-US" sz="1100" b="0" i="0" u="none" strike="noStrike" dirty="0">
                        <a:solidFill>
                          <a:srgbClr val="000000"/>
                        </a:solidFill>
                        <a:effectLst/>
                        <a:latin typeface="Calibri" charset="0"/>
                      </a:endParaRPr>
                    </a:p>
                  </a:txBody>
                  <a:tcPr marL="12700" marR="12700" marT="12700" marB="0" anchor="b"/>
                </a:tc>
              </a:tr>
              <a:tr h="190500">
                <a:tc>
                  <a:txBody>
                    <a:bodyPr/>
                    <a:lstStyle/>
                    <a:p>
                      <a:pPr algn="l" fontAlgn="ctr"/>
                      <a:r>
                        <a:rPr lang="en-US" sz="1000" u="none" strike="noStrike">
                          <a:effectLst/>
                        </a:rPr>
                        <a:t>Pais Origen</a:t>
                      </a:r>
                      <a:endParaRPr lang="en-US" sz="1000" b="1" i="0" u="none" strike="noStrike">
                        <a:solidFill>
                          <a:srgbClr val="000000"/>
                        </a:solidFill>
                        <a:effectLst/>
                        <a:latin typeface="Calibri" charset="0"/>
                      </a:endParaRPr>
                    </a:p>
                  </a:txBody>
                  <a:tcPr marL="12700" marR="12700" marT="12700" marB="0" anchor="ctr"/>
                </a:tc>
                <a:tc>
                  <a:txBody>
                    <a:bodyPr/>
                    <a:lstStyle/>
                    <a:p>
                      <a:pPr algn="l" fontAlgn="b"/>
                      <a:r>
                        <a:rPr lang="en-US" sz="1100" u="none" strike="noStrike">
                          <a:effectLst/>
                        </a:rPr>
                        <a:t>Categorical</a:t>
                      </a:r>
                      <a:endParaRPr lang="en-US" sz="1100" b="0" i="0" u="none" strike="noStrike">
                        <a:solidFill>
                          <a:srgbClr val="000000"/>
                        </a:solidFill>
                        <a:effectLst/>
                        <a:latin typeface="Calibri" charset="0"/>
                      </a:endParaRPr>
                    </a:p>
                  </a:txBody>
                  <a:tcPr marL="12700" marR="12700" marT="12700" marB="0" anchor="b"/>
                </a:tc>
              </a:tr>
              <a:tr h="190500">
                <a:tc>
                  <a:txBody>
                    <a:bodyPr/>
                    <a:lstStyle/>
                    <a:p>
                      <a:pPr algn="l" fontAlgn="ctr"/>
                      <a:r>
                        <a:rPr lang="en-US" sz="1000" u="none" strike="noStrike">
                          <a:effectLst/>
                        </a:rPr>
                        <a:t>Pais Destino</a:t>
                      </a:r>
                      <a:endParaRPr lang="en-US" sz="1000" b="1" i="0" u="none" strike="noStrike">
                        <a:solidFill>
                          <a:srgbClr val="000000"/>
                        </a:solidFill>
                        <a:effectLst/>
                        <a:latin typeface="Calibri" charset="0"/>
                      </a:endParaRPr>
                    </a:p>
                  </a:txBody>
                  <a:tcPr marL="12700" marR="12700" marT="12700" marB="0" anchor="ctr"/>
                </a:tc>
                <a:tc>
                  <a:txBody>
                    <a:bodyPr/>
                    <a:lstStyle/>
                    <a:p>
                      <a:pPr algn="l" fontAlgn="b"/>
                      <a:r>
                        <a:rPr lang="en-US" sz="1100" u="none" strike="noStrike" dirty="0">
                          <a:effectLst/>
                        </a:rPr>
                        <a:t>Categorical</a:t>
                      </a:r>
                      <a:endParaRPr lang="en-US" sz="1100" b="0" i="0" u="none" strike="noStrike" dirty="0">
                        <a:solidFill>
                          <a:srgbClr val="000000"/>
                        </a:solidFill>
                        <a:effectLst/>
                        <a:latin typeface="Calibri" charset="0"/>
                      </a:endParaRPr>
                    </a:p>
                  </a:txBody>
                  <a:tcPr marL="12700" marR="12700" marT="12700" marB="0" anchor="b"/>
                </a:tc>
              </a:tr>
            </a:tbl>
          </a:graphicData>
        </a:graphic>
      </p:graphicFrame>
      <p:sp>
        <p:nvSpPr>
          <p:cNvPr id="3" name="TextBox 2"/>
          <p:cNvSpPr txBox="1"/>
          <p:nvPr/>
        </p:nvSpPr>
        <p:spPr>
          <a:xfrm>
            <a:off x="919640" y="881528"/>
            <a:ext cx="7096539" cy="830997"/>
          </a:xfrm>
          <a:prstGeom prst="rect">
            <a:avLst/>
          </a:prstGeom>
          <a:noFill/>
        </p:spPr>
        <p:txBody>
          <a:bodyPr wrap="square" rtlCol="0">
            <a:spAutoFit/>
          </a:bodyPr>
          <a:lstStyle/>
          <a:p>
            <a:pPr algn="ctr"/>
            <a:r>
              <a:rPr lang="en-US" sz="2000" b="1" dirty="0" smtClean="0">
                <a:solidFill>
                  <a:srgbClr val="002060"/>
                </a:solidFill>
              </a:rPr>
              <a:t>WHAT?</a:t>
            </a:r>
          </a:p>
          <a:p>
            <a:endParaRPr lang="en-US" dirty="0"/>
          </a:p>
          <a:p>
            <a:r>
              <a:rPr lang="en-US" dirty="0" smtClean="0"/>
              <a:t>PRINCIPALES ATRIBUTOS:</a:t>
            </a:r>
            <a:endParaRPr lang="en-US" dirty="0"/>
          </a:p>
        </p:txBody>
      </p:sp>
    </p:spTree>
    <p:extLst>
      <p:ext uri="{BB962C8B-B14F-4D97-AF65-F5344CB8AC3E}">
        <p14:creationId xmlns:p14="http://schemas.microsoft.com/office/powerpoint/2010/main" val="1782162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26301" y="1114816"/>
            <a:ext cx="7803716" cy="3108543"/>
          </a:xfrm>
          <a:prstGeom prst="rect">
            <a:avLst/>
          </a:prstGeom>
          <a:noFill/>
        </p:spPr>
        <p:txBody>
          <a:bodyPr wrap="square" rtlCol="0">
            <a:spAutoFit/>
          </a:bodyPr>
          <a:lstStyle/>
          <a:p>
            <a:pPr algn="ctr"/>
            <a:r>
              <a:rPr lang="en-US" sz="2000" b="1" dirty="0" smtClean="0">
                <a:solidFill>
                  <a:srgbClr val="002060"/>
                </a:solidFill>
              </a:rPr>
              <a:t>WHY?</a:t>
            </a:r>
          </a:p>
          <a:p>
            <a:endParaRPr lang="en-US" dirty="0"/>
          </a:p>
          <a:p>
            <a:r>
              <a:rPr lang="en-US" sz="1800" dirty="0" err="1" smtClean="0"/>
              <a:t>Analizar</a:t>
            </a:r>
            <a:r>
              <a:rPr lang="en-US" sz="1800" dirty="0" smtClean="0"/>
              <a:t> el </a:t>
            </a:r>
            <a:r>
              <a:rPr lang="en-US" sz="1800" dirty="0" err="1" smtClean="0"/>
              <a:t>comportamiento</a:t>
            </a:r>
            <a:r>
              <a:rPr lang="en-US" sz="1800" dirty="0" smtClean="0"/>
              <a:t> de </a:t>
            </a:r>
            <a:r>
              <a:rPr lang="en-US" sz="1800" dirty="0" err="1" smtClean="0"/>
              <a:t>los</a:t>
            </a:r>
            <a:r>
              <a:rPr lang="en-US" sz="1800" dirty="0" smtClean="0"/>
              <a:t> </a:t>
            </a:r>
            <a:r>
              <a:rPr lang="en-US" sz="1800" dirty="0" err="1" smtClean="0"/>
              <a:t>vuelos</a:t>
            </a:r>
            <a:r>
              <a:rPr lang="en-US" sz="1800" dirty="0" smtClean="0"/>
              <a:t> </a:t>
            </a:r>
            <a:r>
              <a:rPr lang="en-US" sz="1800" dirty="0" err="1" smtClean="0"/>
              <a:t>en</a:t>
            </a:r>
            <a:r>
              <a:rPr lang="en-US" sz="1800" dirty="0" smtClean="0"/>
              <a:t> </a:t>
            </a:r>
            <a:r>
              <a:rPr lang="en-US" sz="1800" dirty="0" err="1" smtClean="0"/>
              <a:t>colombia</a:t>
            </a:r>
            <a:r>
              <a:rPr lang="en-US" sz="1800" dirty="0" smtClean="0"/>
              <a:t>, a </a:t>
            </a:r>
            <a:r>
              <a:rPr lang="en-US" sz="1800" dirty="0" err="1" smtClean="0"/>
              <a:t>partir</a:t>
            </a:r>
            <a:r>
              <a:rPr lang="en-US" sz="1800" dirty="0" smtClean="0"/>
              <a:t> de la </a:t>
            </a:r>
            <a:r>
              <a:rPr lang="en-US" sz="1800" dirty="0" err="1" smtClean="0"/>
              <a:t>cantidad</a:t>
            </a:r>
            <a:r>
              <a:rPr lang="en-US" sz="1800" dirty="0" smtClean="0"/>
              <a:t> de </a:t>
            </a:r>
            <a:r>
              <a:rPr lang="en-US" sz="1800" dirty="0" err="1" smtClean="0"/>
              <a:t>vuelos</a:t>
            </a:r>
            <a:r>
              <a:rPr lang="en-US" sz="1800" dirty="0" smtClean="0"/>
              <a:t> y de la </a:t>
            </a:r>
            <a:r>
              <a:rPr lang="en-US" sz="1800" dirty="0" err="1" smtClean="0"/>
              <a:t>cantidad</a:t>
            </a:r>
            <a:r>
              <a:rPr lang="en-US" sz="1800" dirty="0" smtClean="0"/>
              <a:t> de </a:t>
            </a:r>
            <a:r>
              <a:rPr lang="en-US" sz="1800" dirty="0" err="1" smtClean="0"/>
              <a:t>pasajeros</a:t>
            </a:r>
            <a:r>
              <a:rPr lang="en-US" sz="1800" dirty="0" smtClean="0"/>
              <a:t>:</a:t>
            </a:r>
          </a:p>
          <a:p>
            <a:endParaRPr lang="en-US" sz="1800" dirty="0"/>
          </a:p>
          <a:p>
            <a:r>
              <a:rPr lang="en-US" sz="1800" dirty="0"/>
              <a:t>¿</a:t>
            </a:r>
            <a:r>
              <a:rPr lang="en-US" sz="1800" dirty="0" err="1" smtClean="0"/>
              <a:t>Cuàl</a:t>
            </a:r>
            <a:r>
              <a:rPr lang="en-US" sz="1800" dirty="0" smtClean="0"/>
              <a:t> </a:t>
            </a:r>
            <a:r>
              <a:rPr lang="en-US" sz="1800" dirty="0" err="1" smtClean="0"/>
              <a:t>es</a:t>
            </a:r>
            <a:r>
              <a:rPr lang="en-US" sz="1800" dirty="0" smtClean="0"/>
              <a:t> el </a:t>
            </a:r>
            <a:r>
              <a:rPr lang="en-US" sz="1800" dirty="0" err="1" smtClean="0"/>
              <a:t>comportamiento</a:t>
            </a:r>
            <a:r>
              <a:rPr lang="en-US" sz="1800" dirty="0" smtClean="0"/>
              <a:t> de </a:t>
            </a:r>
            <a:r>
              <a:rPr lang="en-US" sz="1800" dirty="0" err="1" smtClean="0"/>
              <a:t>los</a:t>
            </a:r>
            <a:r>
              <a:rPr lang="en-US" sz="1800" dirty="0" smtClean="0"/>
              <a:t> </a:t>
            </a:r>
            <a:r>
              <a:rPr lang="en-US" sz="1800" dirty="0" err="1" smtClean="0"/>
              <a:t>aeropuertos</a:t>
            </a:r>
            <a:r>
              <a:rPr lang="en-US" sz="1800" dirty="0" smtClean="0"/>
              <a:t> </a:t>
            </a:r>
            <a:r>
              <a:rPr lang="en-US" sz="1800" dirty="0" err="1" smtClean="0"/>
              <a:t>en</a:t>
            </a:r>
            <a:r>
              <a:rPr lang="en-US" sz="1800" dirty="0" smtClean="0"/>
              <a:t> Colombia?</a:t>
            </a:r>
          </a:p>
          <a:p>
            <a:r>
              <a:rPr lang="en-US" sz="1800" dirty="0" smtClean="0"/>
              <a:t>¿Si </a:t>
            </a:r>
            <a:r>
              <a:rPr lang="en-US" sz="1800" dirty="0" err="1" smtClean="0"/>
              <a:t>existe</a:t>
            </a:r>
            <a:r>
              <a:rPr lang="en-US" sz="1800" dirty="0" smtClean="0"/>
              <a:t> un </a:t>
            </a:r>
            <a:r>
              <a:rPr lang="en-US" sz="1800" dirty="0" err="1" smtClean="0"/>
              <a:t>comportamiento</a:t>
            </a:r>
            <a:r>
              <a:rPr lang="en-US" sz="1800" dirty="0" smtClean="0"/>
              <a:t> similar </a:t>
            </a:r>
            <a:r>
              <a:rPr lang="en-US" sz="1800" dirty="0" err="1" smtClean="0"/>
              <a:t>en</a:t>
            </a:r>
            <a:r>
              <a:rPr lang="en-US" sz="1800" dirty="0" smtClean="0"/>
              <a:t> </a:t>
            </a:r>
            <a:r>
              <a:rPr lang="en-US" sz="1800" dirty="0" err="1" smtClean="0"/>
              <a:t>cantidad</a:t>
            </a:r>
            <a:r>
              <a:rPr lang="en-US" sz="1800" dirty="0" smtClean="0"/>
              <a:t> de </a:t>
            </a:r>
            <a:r>
              <a:rPr lang="en-US" sz="1800" dirty="0" err="1" smtClean="0"/>
              <a:t>vuelos</a:t>
            </a:r>
            <a:r>
              <a:rPr lang="en-US" sz="1800" dirty="0" smtClean="0"/>
              <a:t> y </a:t>
            </a:r>
            <a:r>
              <a:rPr lang="en-US" sz="1800" dirty="0" err="1" smtClean="0"/>
              <a:t>pasajeros</a:t>
            </a:r>
            <a:r>
              <a:rPr lang="en-US" sz="1800" dirty="0" smtClean="0"/>
              <a:t>, o son </a:t>
            </a:r>
            <a:r>
              <a:rPr lang="en-US" sz="1800" dirty="0" err="1" smtClean="0"/>
              <a:t>muy</a:t>
            </a:r>
            <a:r>
              <a:rPr lang="en-US" sz="1800" dirty="0" smtClean="0"/>
              <a:t> </a:t>
            </a:r>
            <a:r>
              <a:rPr lang="en-US" sz="1800" dirty="0" err="1" smtClean="0"/>
              <a:t>pocos</a:t>
            </a:r>
            <a:r>
              <a:rPr lang="en-US" sz="1800" dirty="0" smtClean="0"/>
              <a:t> </a:t>
            </a:r>
            <a:r>
              <a:rPr lang="en-US" sz="1800" dirty="0" err="1" smtClean="0"/>
              <a:t>los</a:t>
            </a:r>
            <a:r>
              <a:rPr lang="en-US" sz="1800" dirty="0" smtClean="0"/>
              <a:t> </a:t>
            </a:r>
            <a:r>
              <a:rPr lang="en-US" sz="1800" dirty="0" err="1" smtClean="0"/>
              <a:t>aeropuertos</a:t>
            </a:r>
            <a:r>
              <a:rPr lang="en-US" sz="1800" dirty="0" smtClean="0"/>
              <a:t> que </a:t>
            </a:r>
            <a:r>
              <a:rPr lang="en-US" sz="1800" dirty="0" err="1" smtClean="0"/>
              <a:t>concentran</a:t>
            </a:r>
            <a:r>
              <a:rPr lang="en-US" sz="1800" dirty="0" smtClean="0"/>
              <a:t> el </a:t>
            </a:r>
            <a:r>
              <a:rPr lang="en-US" sz="1800" dirty="0" err="1" smtClean="0"/>
              <a:t>tráfico</a:t>
            </a:r>
            <a:r>
              <a:rPr lang="en-US" sz="1800" dirty="0" smtClean="0"/>
              <a:t> </a:t>
            </a:r>
            <a:r>
              <a:rPr lang="en-US" sz="1800" dirty="0" err="1" smtClean="0"/>
              <a:t>nacional</a:t>
            </a:r>
            <a:r>
              <a:rPr lang="en-US" sz="1800" dirty="0" smtClean="0"/>
              <a:t> e </a:t>
            </a:r>
            <a:r>
              <a:rPr lang="en-US" sz="1800" dirty="0" err="1" smtClean="0"/>
              <a:t>internacional</a:t>
            </a:r>
            <a:r>
              <a:rPr lang="en-US" sz="1800" dirty="0" smtClean="0"/>
              <a:t>?</a:t>
            </a:r>
          </a:p>
          <a:p>
            <a:r>
              <a:rPr lang="en-US" sz="1800" dirty="0" smtClean="0"/>
              <a:t>¿El sector </a:t>
            </a:r>
            <a:r>
              <a:rPr lang="en-US" sz="1800" dirty="0" err="1" smtClean="0"/>
              <a:t>turístico</a:t>
            </a:r>
            <a:r>
              <a:rPr lang="en-US" sz="1800" dirty="0" smtClean="0"/>
              <a:t> </a:t>
            </a:r>
            <a:r>
              <a:rPr lang="en-US" sz="1800" dirty="0" err="1" smtClean="0"/>
              <a:t>reqiuere</a:t>
            </a:r>
            <a:r>
              <a:rPr lang="en-US" sz="1800" dirty="0" smtClean="0"/>
              <a:t> de </a:t>
            </a:r>
            <a:r>
              <a:rPr lang="en-US" sz="1800" dirty="0" err="1" smtClean="0"/>
              <a:t>más</a:t>
            </a:r>
            <a:r>
              <a:rPr lang="en-US" sz="1800" dirty="0" smtClean="0"/>
              <a:t> </a:t>
            </a:r>
            <a:r>
              <a:rPr lang="en-US" sz="1800" dirty="0" err="1" smtClean="0"/>
              <a:t>inversión</a:t>
            </a:r>
            <a:r>
              <a:rPr lang="en-US" sz="1800" dirty="0" smtClean="0"/>
              <a:t> </a:t>
            </a:r>
            <a:r>
              <a:rPr lang="en-US" sz="1800" dirty="0" err="1" smtClean="0"/>
              <a:t>en</a:t>
            </a:r>
            <a:r>
              <a:rPr lang="en-US" sz="1800" dirty="0" smtClean="0"/>
              <a:t> </a:t>
            </a:r>
            <a:r>
              <a:rPr lang="en-US" sz="1800" dirty="0" err="1" smtClean="0"/>
              <a:t>terminales</a:t>
            </a:r>
            <a:r>
              <a:rPr lang="en-US" sz="1800" dirty="0" smtClean="0"/>
              <a:t> </a:t>
            </a:r>
            <a:r>
              <a:rPr lang="en-US" sz="1800" dirty="0" err="1" smtClean="0"/>
              <a:t>aéreas</a:t>
            </a:r>
            <a:r>
              <a:rPr lang="en-US" sz="1800" dirty="0" smtClean="0"/>
              <a:t> para </a:t>
            </a:r>
            <a:r>
              <a:rPr lang="en-US" sz="1800" dirty="0" err="1" smtClean="0"/>
              <a:t>ser</a:t>
            </a:r>
            <a:r>
              <a:rPr lang="en-US" sz="1800" dirty="0" smtClean="0"/>
              <a:t> </a:t>
            </a:r>
            <a:r>
              <a:rPr lang="en-US" sz="1800" dirty="0" err="1" smtClean="0"/>
              <a:t>competitivo</a:t>
            </a:r>
            <a:r>
              <a:rPr lang="en-US" sz="1800" dirty="0" smtClean="0"/>
              <a:t>?</a:t>
            </a:r>
            <a:endParaRPr lang="en-US" sz="1800" dirty="0"/>
          </a:p>
        </p:txBody>
      </p:sp>
    </p:spTree>
    <p:extLst>
      <p:ext uri="{BB962C8B-B14F-4D97-AF65-F5344CB8AC3E}">
        <p14:creationId xmlns:p14="http://schemas.microsoft.com/office/powerpoint/2010/main" val="1844830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14608" y="1603331"/>
            <a:ext cx="7803716" cy="1446550"/>
          </a:xfrm>
          <a:prstGeom prst="rect">
            <a:avLst/>
          </a:prstGeom>
          <a:noFill/>
        </p:spPr>
        <p:txBody>
          <a:bodyPr wrap="square" rtlCol="0">
            <a:spAutoFit/>
          </a:bodyPr>
          <a:lstStyle/>
          <a:p>
            <a:pPr algn="ctr"/>
            <a:r>
              <a:rPr lang="en-US" sz="2000" b="1" dirty="0" smtClean="0">
                <a:solidFill>
                  <a:srgbClr val="002060"/>
                </a:solidFill>
              </a:rPr>
              <a:t>HOW?</a:t>
            </a:r>
          </a:p>
          <a:p>
            <a:endParaRPr lang="en-US" dirty="0"/>
          </a:p>
          <a:p>
            <a:r>
              <a:rPr lang="en-US" sz="1800" dirty="0" smtClean="0"/>
              <a:t>Tidy Tree</a:t>
            </a:r>
          </a:p>
          <a:p>
            <a:endParaRPr lang="en-US" sz="1800" dirty="0" smtClean="0"/>
          </a:p>
          <a:p>
            <a:r>
              <a:rPr lang="en-US" sz="1800" dirty="0" err="1" smtClean="0"/>
              <a:t>Marcas</a:t>
            </a:r>
            <a:r>
              <a:rPr lang="en-US" sz="1800" dirty="0"/>
              <a:t>: </a:t>
            </a:r>
            <a:r>
              <a:rPr lang="en-US" sz="1800" dirty="0" err="1"/>
              <a:t>Puntos</a:t>
            </a:r>
            <a:r>
              <a:rPr lang="en-US" sz="1800" dirty="0"/>
              <a:t> (</a:t>
            </a:r>
            <a:r>
              <a:rPr lang="en-US" sz="1800" dirty="0" err="1"/>
              <a:t>nodos</a:t>
            </a:r>
            <a:r>
              <a:rPr lang="en-US" sz="1800" dirty="0"/>
              <a:t>), </a:t>
            </a:r>
            <a:r>
              <a:rPr lang="en-US" sz="1800" dirty="0" err="1"/>
              <a:t>líneas</a:t>
            </a:r>
            <a:r>
              <a:rPr lang="en-US" sz="1800" dirty="0"/>
              <a:t> (</a:t>
            </a:r>
            <a:r>
              <a:rPr lang="en-US" sz="1800" dirty="0" err="1"/>
              <a:t>relaciones</a:t>
            </a:r>
            <a:r>
              <a:rPr lang="en-US" sz="1800" dirty="0" smtClean="0"/>
              <a:t>)</a:t>
            </a:r>
            <a:endParaRPr lang="en-US" sz="1800" dirty="0"/>
          </a:p>
        </p:txBody>
      </p:sp>
    </p:spTree>
    <p:extLst>
      <p:ext uri="{BB962C8B-B14F-4D97-AF65-F5344CB8AC3E}">
        <p14:creationId xmlns:p14="http://schemas.microsoft.com/office/powerpoint/2010/main" val="694645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457200" lvl="0" indent="-342900" rtl="0">
              <a:lnSpc>
                <a:spcPct val="115000"/>
              </a:lnSpc>
              <a:spcBef>
                <a:spcPts val="0"/>
              </a:spcBef>
              <a:spcAft>
                <a:spcPts val="1600"/>
              </a:spcAft>
              <a:buClr>
                <a:schemeClr val="dk2"/>
              </a:buClr>
              <a:buSzPct val="100000"/>
              <a:buChar char="●"/>
            </a:pPr>
            <a:r>
              <a:rPr lang="en-GB" sz="1800" dirty="0" err="1">
                <a:solidFill>
                  <a:schemeClr val="dk2"/>
                </a:solidFill>
              </a:rPr>
              <a:t>Propósito</a:t>
            </a:r>
            <a:r>
              <a:rPr lang="en-GB" sz="1800" dirty="0">
                <a:solidFill>
                  <a:schemeClr val="dk2"/>
                </a:solidFill>
              </a:rPr>
              <a:t> del </a:t>
            </a:r>
            <a:r>
              <a:rPr lang="en-GB" sz="1800" dirty="0" err="1">
                <a:solidFill>
                  <a:schemeClr val="dk2"/>
                </a:solidFill>
              </a:rPr>
              <a:t>proyecto</a:t>
            </a:r>
            <a:r>
              <a:rPr lang="en-GB" sz="1800" dirty="0">
                <a:solidFill>
                  <a:schemeClr val="dk2"/>
                </a:solidFill>
              </a:rPr>
              <a:t> (</a:t>
            </a:r>
            <a:r>
              <a:rPr lang="en-GB" sz="1800" dirty="0" err="1">
                <a:solidFill>
                  <a:schemeClr val="dk2"/>
                </a:solidFill>
              </a:rPr>
              <a:t>descripción</a:t>
            </a:r>
            <a:r>
              <a:rPr lang="en-GB" sz="1800" dirty="0">
                <a:solidFill>
                  <a:schemeClr val="dk2"/>
                </a:solidFill>
              </a:rPr>
              <a:t>): El </a:t>
            </a:r>
            <a:r>
              <a:rPr lang="en-GB" sz="1800" dirty="0" err="1">
                <a:solidFill>
                  <a:schemeClr val="dk2"/>
                </a:solidFill>
              </a:rPr>
              <a:t>propósito</a:t>
            </a:r>
            <a:r>
              <a:rPr lang="en-GB" sz="1800" dirty="0">
                <a:solidFill>
                  <a:schemeClr val="dk2"/>
                </a:solidFill>
              </a:rPr>
              <a:t> del </a:t>
            </a:r>
            <a:r>
              <a:rPr lang="en-GB" sz="1800" dirty="0" err="1">
                <a:solidFill>
                  <a:schemeClr val="dk2"/>
                </a:solidFill>
              </a:rPr>
              <a:t>proyecto</a:t>
            </a:r>
            <a:r>
              <a:rPr lang="en-GB" sz="1800" dirty="0">
                <a:solidFill>
                  <a:schemeClr val="dk2"/>
                </a:solidFill>
              </a:rPr>
              <a:t> </a:t>
            </a:r>
            <a:r>
              <a:rPr lang="en-GB" sz="1800" dirty="0" err="1">
                <a:solidFill>
                  <a:schemeClr val="dk2"/>
                </a:solidFill>
              </a:rPr>
              <a:t>es</a:t>
            </a:r>
            <a:r>
              <a:rPr lang="en-GB" sz="1800" dirty="0">
                <a:solidFill>
                  <a:schemeClr val="dk2"/>
                </a:solidFill>
              </a:rPr>
              <a:t> </a:t>
            </a:r>
            <a:r>
              <a:rPr lang="en-GB" sz="1800" dirty="0" err="1">
                <a:solidFill>
                  <a:schemeClr val="dk2"/>
                </a:solidFill>
              </a:rPr>
              <a:t>desplegar</a:t>
            </a:r>
            <a:r>
              <a:rPr lang="en-GB" sz="1800" dirty="0">
                <a:solidFill>
                  <a:schemeClr val="dk2"/>
                </a:solidFill>
              </a:rPr>
              <a:t> </a:t>
            </a:r>
            <a:r>
              <a:rPr lang="en-GB" sz="1800" dirty="0" err="1">
                <a:solidFill>
                  <a:schemeClr val="dk2"/>
                </a:solidFill>
              </a:rPr>
              <a:t>información</a:t>
            </a:r>
            <a:r>
              <a:rPr lang="en-GB" sz="1800" dirty="0">
                <a:solidFill>
                  <a:schemeClr val="dk2"/>
                </a:solidFill>
              </a:rPr>
              <a:t> </a:t>
            </a:r>
            <a:r>
              <a:rPr lang="en-GB" sz="1800" dirty="0" err="1">
                <a:solidFill>
                  <a:schemeClr val="dk2"/>
                </a:solidFill>
              </a:rPr>
              <a:t>sobre</a:t>
            </a:r>
            <a:r>
              <a:rPr lang="en-GB" sz="1800" dirty="0">
                <a:solidFill>
                  <a:schemeClr val="dk2"/>
                </a:solidFill>
              </a:rPr>
              <a:t> el </a:t>
            </a:r>
            <a:r>
              <a:rPr lang="en-GB" sz="1800" dirty="0" err="1">
                <a:solidFill>
                  <a:schemeClr val="dk2"/>
                </a:solidFill>
              </a:rPr>
              <a:t>comportamiento</a:t>
            </a:r>
            <a:r>
              <a:rPr lang="en-GB" sz="1800" dirty="0">
                <a:solidFill>
                  <a:schemeClr val="dk2"/>
                </a:solidFill>
              </a:rPr>
              <a:t> de </a:t>
            </a:r>
            <a:r>
              <a:rPr lang="en-GB" sz="1800" dirty="0" err="1">
                <a:solidFill>
                  <a:schemeClr val="dk2"/>
                </a:solidFill>
              </a:rPr>
              <a:t>los</a:t>
            </a:r>
            <a:r>
              <a:rPr lang="en-GB" sz="1800" dirty="0">
                <a:solidFill>
                  <a:schemeClr val="dk2"/>
                </a:solidFill>
              </a:rPr>
              <a:t> </a:t>
            </a:r>
            <a:r>
              <a:rPr lang="en-GB" sz="1800" dirty="0" err="1">
                <a:solidFill>
                  <a:schemeClr val="dk2"/>
                </a:solidFill>
              </a:rPr>
              <a:t>vuelos</a:t>
            </a:r>
            <a:r>
              <a:rPr lang="en-GB" sz="1800" dirty="0">
                <a:solidFill>
                  <a:schemeClr val="dk2"/>
                </a:solidFill>
              </a:rPr>
              <a:t> para </a:t>
            </a:r>
            <a:r>
              <a:rPr lang="en-GB" sz="1800" dirty="0" err="1">
                <a:solidFill>
                  <a:schemeClr val="dk2"/>
                </a:solidFill>
              </a:rPr>
              <a:t>los</a:t>
            </a:r>
            <a:r>
              <a:rPr lang="en-GB" sz="1800" dirty="0">
                <a:solidFill>
                  <a:schemeClr val="dk2"/>
                </a:solidFill>
              </a:rPr>
              <a:t> </a:t>
            </a:r>
            <a:r>
              <a:rPr lang="en-GB" sz="1800" dirty="0" err="1">
                <a:solidFill>
                  <a:schemeClr val="dk2"/>
                </a:solidFill>
              </a:rPr>
              <a:t>primeros</a:t>
            </a:r>
            <a:r>
              <a:rPr lang="en-GB" sz="1800" dirty="0">
                <a:solidFill>
                  <a:schemeClr val="dk2"/>
                </a:solidFill>
              </a:rPr>
              <a:t> </a:t>
            </a:r>
            <a:r>
              <a:rPr lang="en-GB" sz="1800" dirty="0" err="1">
                <a:solidFill>
                  <a:schemeClr val="dk2"/>
                </a:solidFill>
              </a:rPr>
              <a:t>ocho</a:t>
            </a:r>
            <a:r>
              <a:rPr lang="en-GB" sz="1800" dirty="0">
                <a:solidFill>
                  <a:schemeClr val="dk2"/>
                </a:solidFill>
              </a:rPr>
              <a:t> </a:t>
            </a:r>
            <a:r>
              <a:rPr lang="en-GB" sz="1800" dirty="0" err="1">
                <a:solidFill>
                  <a:schemeClr val="dk2"/>
                </a:solidFill>
              </a:rPr>
              <a:t>meses</a:t>
            </a:r>
            <a:r>
              <a:rPr lang="en-GB" sz="1800" dirty="0">
                <a:solidFill>
                  <a:schemeClr val="dk2"/>
                </a:solidFill>
              </a:rPr>
              <a:t> del </a:t>
            </a:r>
            <a:r>
              <a:rPr lang="en-GB" sz="1800" dirty="0" err="1">
                <a:solidFill>
                  <a:schemeClr val="dk2"/>
                </a:solidFill>
              </a:rPr>
              <a:t>año</a:t>
            </a:r>
            <a:r>
              <a:rPr lang="en-GB" sz="1800" dirty="0">
                <a:solidFill>
                  <a:schemeClr val="dk2"/>
                </a:solidFill>
              </a:rPr>
              <a:t> 2017, </a:t>
            </a:r>
            <a:r>
              <a:rPr lang="en-GB" sz="1800" dirty="0" err="1">
                <a:solidFill>
                  <a:schemeClr val="dk2"/>
                </a:solidFill>
              </a:rPr>
              <a:t>tomando</a:t>
            </a:r>
            <a:r>
              <a:rPr lang="en-GB" sz="1800" dirty="0">
                <a:solidFill>
                  <a:schemeClr val="dk2"/>
                </a:solidFill>
              </a:rPr>
              <a:t> </a:t>
            </a:r>
            <a:r>
              <a:rPr lang="en-GB" sz="1800" dirty="0" err="1">
                <a:solidFill>
                  <a:schemeClr val="dk2"/>
                </a:solidFill>
              </a:rPr>
              <a:t>como</a:t>
            </a:r>
            <a:r>
              <a:rPr lang="en-GB" sz="1800" dirty="0">
                <a:solidFill>
                  <a:schemeClr val="dk2"/>
                </a:solidFill>
              </a:rPr>
              <a:t> base </a:t>
            </a:r>
            <a:r>
              <a:rPr lang="en-GB" sz="1800" dirty="0" err="1">
                <a:solidFill>
                  <a:schemeClr val="dk2"/>
                </a:solidFill>
              </a:rPr>
              <a:t>los</a:t>
            </a:r>
            <a:r>
              <a:rPr lang="en-GB" sz="1800" dirty="0">
                <a:solidFill>
                  <a:schemeClr val="dk2"/>
                </a:solidFill>
              </a:rPr>
              <a:t> datasets </a:t>
            </a:r>
            <a:r>
              <a:rPr lang="en-GB" sz="1800" dirty="0" err="1">
                <a:solidFill>
                  <a:schemeClr val="dk2"/>
                </a:solidFill>
              </a:rPr>
              <a:t>disponibles</a:t>
            </a:r>
            <a:r>
              <a:rPr lang="en-GB" sz="1800" dirty="0">
                <a:solidFill>
                  <a:schemeClr val="dk2"/>
                </a:solidFill>
              </a:rPr>
              <a:t> </a:t>
            </a:r>
            <a:r>
              <a:rPr lang="en-GB" sz="1800" dirty="0" err="1">
                <a:solidFill>
                  <a:schemeClr val="dk2"/>
                </a:solidFill>
              </a:rPr>
              <a:t>en</a:t>
            </a:r>
            <a:r>
              <a:rPr lang="en-GB" sz="1800" dirty="0">
                <a:solidFill>
                  <a:schemeClr val="dk2"/>
                </a:solidFill>
              </a:rPr>
              <a:t> la </a:t>
            </a:r>
            <a:r>
              <a:rPr lang="en-GB" sz="1800" dirty="0" err="1">
                <a:solidFill>
                  <a:schemeClr val="dk2"/>
                </a:solidFill>
              </a:rPr>
              <a:t>página</a:t>
            </a:r>
            <a:r>
              <a:rPr lang="en-GB" sz="1800" dirty="0">
                <a:solidFill>
                  <a:schemeClr val="dk2"/>
                </a:solidFill>
              </a:rPr>
              <a:t> de </a:t>
            </a:r>
            <a:r>
              <a:rPr lang="en-GB" sz="1800" dirty="0" err="1">
                <a:solidFill>
                  <a:schemeClr val="dk2"/>
                </a:solidFill>
              </a:rPr>
              <a:t>aerocivil</a:t>
            </a:r>
            <a:r>
              <a:rPr lang="en-GB" sz="1800" dirty="0">
                <a:solidFill>
                  <a:schemeClr val="dk2"/>
                </a:solidFill>
              </a:rPr>
              <a:t> (</a:t>
            </a:r>
            <a:r>
              <a:rPr lang="en-GB" sz="1800" u="sng" dirty="0">
                <a:solidFill>
                  <a:schemeClr val="hlink"/>
                </a:solidFill>
                <a:hlinkClick r:id="rId3"/>
              </a:rPr>
              <a:t>http://www.aerocivil.gov.co/atencion/estadisticas-de-las-actividades-aeronauticas/bases-de-datos</a:t>
            </a:r>
            <a:r>
              <a:rPr lang="en-GB" sz="1800" dirty="0">
                <a:solidFill>
                  <a:schemeClr val="dk2"/>
                </a:solidFill>
              </a:rPr>
              <a:t>) y </a:t>
            </a:r>
            <a:r>
              <a:rPr lang="en-GB" sz="1800" dirty="0" err="1">
                <a:solidFill>
                  <a:schemeClr val="dk2"/>
                </a:solidFill>
              </a:rPr>
              <a:t>en</a:t>
            </a:r>
            <a:r>
              <a:rPr lang="en-GB" sz="1800" dirty="0">
                <a:solidFill>
                  <a:schemeClr val="dk2"/>
                </a:solidFill>
              </a:rPr>
              <a:t> </a:t>
            </a:r>
            <a:r>
              <a:rPr lang="en-GB" sz="1800" dirty="0" err="1">
                <a:solidFill>
                  <a:schemeClr val="dk2"/>
                </a:solidFill>
              </a:rPr>
              <a:t>los</a:t>
            </a:r>
            <a:r>
              <a:rPr lang="en-GB" sz="1800" dirty="0">
                <a:solidFill>
                  <a:schemeClr val="dk2"/>
                </a:solidFill>
              </a:rPr>
              <a:t> </a:t>
            </a:r>
            <a:r>
              <a:rPr lang="en-GB" sz="1800" dirty="0" err="1">
                <a:solidFill>
                  <a:schemeClr val="dk2"/>
                </a:solidFill>
              </a:rPr>
              <a:t>datos</a:t>
            </a:r>
            <a:r>
              <a:rPr lang="en-GB" sz="1800" dirty="0">
                <a:solidFill>
                  <a:schemeClr val="dk2"/>
                </a:solidFill>
              </a:rPr>
              <a:t> </a:t>
            </a:r>
            <a:r>
              <a:rPr lang="en-GB" sz="1800" dirty="0" err="1">
                <a:solidFill>
                  <a:schemeClr val="dk2"/>
                </a:solidFill>
              </a:rPr>
              <a:t>complementarios</a:t>
            </a:r>
            <a:r>
              <a:rPr lang="en-GB" sz="1800" dirty="0">
                <a:solidFill>
                  <a:schemeClr val="dk2"/>
                </a:solidFill>
              </a:rPr>
              <a:t> de </a:t>
            </a:r>
            <a:r>
              <a:rPr lang="en-GB" sz="1800" dirty="0" err="1">
                <a:solidFill>
                  <a:schemeClr val="dk2"/>
                </a:solidFill>
              </a:rPr>
              <a:t>openfights.org</a:t>
            </a:r>
            <a:r>
              <a:rPr lang="en-GB" sz="1800" dirty="0">
                <a:solidFill>
                  <a:schemeClr val="dk2"/>
                </a:solidFill>
              </a:rPr>
              <a:t> (</a:t>
            </a:r>
            <a:r>
              <a:rPr lang="en-GB" sz="1800" u="sng" dirty="0">
                <a:solidFill>
                  <a:schemeClr val="hlink"/>
                </a:solidFill>
                <a:hlinkClick r:id="rId4"/>
              </a:rPr>
              <a:t>https://openflights.org/data.html</a:t>
            </a:r>
            <a:r>
              <a:rPr lang="en-GB" sz="1800" dirty="0" smtClean="0">
                <a:solidFill>
                  <a:schemeClr val="dk2"/>
                </a:solidFill>
                <a:hlinkClick r:id="rId4"/>
              </a:rPr>
              <a:t>)</a:t>
            </a:r>
            <a:r>
              <a:rPr lang="en-GB" sz="1800" dirty="0" smtClean="0">
                <a:solidFill>
                  <a:schemeClr val="dk2"/>
                </a:solidFill>
              </a:rPr>
              <a:t>. Este </a:t>
            </a:r>
            <a:r>
              <a:rPr lang="en-GB" sz="1800" dirty="0" err="1" smtClean="0">
                <a:solidFill>
                  <a:schemeClr val="dk2"/>
                </a:solidFill>
              </a:rPr>
              <a:t>análisiS</a:t>
            </a:r>
            <a:r>
              <a:rPr lang="en-GB" sz="1800" dirty="0" smtClean="0">
                <a:solidFill>
                  <a:schemeClr val="dk2"/>
                </a:solidFill>
              </a:rPr>
              <a:t> se </a:t>
            </a:r>
            <a:r>
              <a:rPr lang="en-GB" sz="1800" dirty="0" err="1" smtClean="0">
                <a:solidFill>
                  <a:schemeClr val="dk2"/>
                </a:solidFill>
              </a:rPr>
              <a:t>hace</a:t>
            </a:r>
            <a:r>
              <a:rPr lang="en-GB" sz="1800" dirty="0" smtClean="0">
                <a:solidFill>
                  <a:schemeClr val="dk2"/>
                </a:solidFill>
              </a:rPr>
              <a:t> </a:t>
            </a:r>
            <a:r>
              <a:rPr lang="en-GB" sz="1800" dirty="0" err="1" smtClean="0">
                <a:solidFill>
                  <a:schemeClr val="dk2"/>
                </a:solidFill>
              </a:rPr>
              <a:t>basado</a:t>
            </a:r>
            <a:r>
              <a:rPr lang="en-GB" sz="1800" dirty="0" smtClean="0">
                <a:solidFill>
                  <a:schemeClr val="dk2"/>
                </a:solidFill>
              </a:rPr>
              <a:t> </a:t>
            </a:r>
            <a:r>
              <a:rPr lang="en-GB" sz="1800" dirty="0" err="1" smtClean="0">
                <a:solidFill>
                  <a:schemeClr val="dk2"/>
                </a:solidFill>
              </a:rPr>
              <a:t>en</a:t>
            </a:r>
            <a:r>
              <a:rPr lang="en-GB" sz="1800" dirty="0" smtClean="0">
                <a:solidFill>
                  <a:schemeClr val="dk2"/>
                </a:solidFill>
              </a:rPr>
              <a:t> la </a:t>
            </a:r>
            <a:r>
              <a:rPr lang="en-GB" sz="1800" dirty="0" err="1" smtClean="0">
                <a:solidFill>
                  <a:schemeClr val="dk2"/>
                </a:solidFill>
              </a:rPr>
              <a:t>cantidad</a:t>
            </a:r>
            <a:r>
              <a:rPr lang="en-GB" sz="1800" dirty="0" smtClean="0">
                <a:solidFill>
                  <a:schemeClr val="dk2"/>
                </a:solidFill>
              </a:rPr>
              <a:t> de </a:t>
            </a:r>
            <a:r>
              <a:rPr lang="en-GB" sz="1800" dirty="0" err="1" smtClean="0">
                <a:solidFill>
                  <a:schemeClr val="dk2"/>
                </a:solidFill>
              </a:rPr>
              <a:t>vuelos</a:t>
            </a:r>
            <a:r>
              <a:rPr lang="en-GB" sz="1800" dirty="0" smtClean="0">
                <a:solidFill>
                  <a:schemeClr val="dk2"/>
                </a:solidFill>
              </a:rPr>
              <a:t> (</a:t>
            </a:r>
            <a:r>
              <a:rPr lang="en-GB" sz="1800" dirty="0" err="1" smtClean="0">
                <a:solidFill>
                  <a:schemeClr val="dk2"/>
                </a:solidFill>
              </a:rPr>
              <a:t>itinierarios</a:t>
            </a:r>
            <a:r>
              <a:rPr lang="en-GB" sz="1800" dirty="0" smtClean="0">
                <a:solidFill>
                  <a:schemeClr val="dk2"/>
                </a:solidFill>
              </a:rPr>
              <a:t>) y la </a:t>
            </a:r>
            <a:r>
              <a:rPr lang="en-GB" sz="1800" dirty="0" err="1" smtClean="0">
                <a:solidFill>
                  <a:schemeClr val="dk2"/>
                </a:solidFill>
              </a:rPr>
              <a:t>cantidad</a:t>
            </a:r>
            <a:r>
              <a:rPr lang="en-GB" sz="1800" dirty="0" smtClean="0">
                <a:solidFill>
                  <a:schemeClr val="dk2"/>
                </a:solidFill>
              </a:rPr>
              <a:t> de </a:t>
            </a:r>
            <a:r>
              <a:rPr lang="en-GB" sz="1800" dirty="0" err="1" smtClean="0">
                <a:solidFill>
                  <a:schemeClr val="dk2"/>
                </a:solidFill>
              </a:rPr>
              <a:t>pasajeros</a:t>
            </a:r>
            <a:r>
              <a:rPr lang="en-GB" sz="1800" dirty="0" smtClean="0">
                <a:solidFill>
                  <a:schemeClr val="dk2"/>
                </a:solidFill>
              </a:rPr>
              <a:t> </a:t>
            </a:r>
            <a:r>
              <a:rPr lang="en-GB" sz="1800" dirty="0" err="1" smtClean="0">
                <a:solidFill>
                  <a:schemeClr val="dk2"/>
                </a:solidFill>
              </a:rPr>
              <a:t>transportados</a:t>
            </a:r>
            <a:r>
              <a:rPr lang="en-GB" sz="1800" dirty="0" smtClean="0">
                <a:solidFill>
                  <a:schemeClr val="dk2"/>
                </a:solidFill>
              </a:rPr>
              <a:t>.</a:t>
            </a:r>
            <a:br>
              <a:rPr lang="en-GB" sz="1800" dirty="0" smtClean="0">
                <a:solidFill>
                  <a:schemeClr val="dk2"/>
                </a:solidFill>
              </a:rPr>
            </a:br>
            <a:r>
              <a:rPr lang="en-GB" sz="1800" dirty="0" err="1" smtClean="0">
                <a:solidFill>
                  <a:schemeClr val="dk2"/>
                </a:solidFill>
              </a:rPr>
              <a:t>Qué</a:t>
            </a:r>
            <a:r>
              <a:rPr lang="en-GB" sz="1800" dirty="0" smtClean="0">
                <a:solidFill>
                  <a:schemeClr val="dk2"/>
                </a:solidFill>
              </a:rPr>
              <a:t> </a:t>
            </a:r>
            <a:r>
              <a:rPr lang="en-GB" sz="1800" dirty="0" err="1">
                <a:solidFill>
                  <a:schemeClr val="dk2"/>
                </a:solidFill>
              </a:rPr>
              <a:t>tecnologías</a:t>
            </a:r>
            <a:r>
              <a:rPr lang="en-GB" sz="1800" dirty="0">
                <a:solidFill>
                  <a:schemeClr val="dk2"/>
                </a:solidFill>
              </a:rPr>
              <a:t> </a:t>
            </a:r>
            <a:r>
              <a:rPr lang="en-GB" sz="1800" dirty="0" err="1">
                <a:solidFill>
                  <a:schemeClr val="dk2"/>
                </a:solidFill>
              </a:rPr>
              <a:t>utilicé</a:t>
            </a:r>
            <a:r>
              <a:rPr lang="en-GB" sz="1800" dirty="0">
                <a:solidFill>
                  <a:schemeClr val="dk2"/>
                </a:solidFill>
              </a:rPr>
              <a:t>: html, </a:t>
            </a:r>
            <a:r>
              <a:rPr lang="en-GB" sz="1800" dirty="0" err="1">
                <a:solidFill>
                  <a:schemeClr val="dk2"/>
                </a:solidFill>
              </a:rPr>
              <a:t>css</a:t>
            </a:r>
            <a:r>
              <a:rPr lang="en-GB" sz="1800" dirty="0">
                <a:solidFill>
                  <a:schemeClr val="dk2"/>
                </a:solidFill>
              </a:rPr>
              <a:t> y d3</a:t>
            </a:r>
          </a:p>
          <a:p>
            <a:pPr marL="457200" lvl="0" indent="-342900" rtl="0">
              <a:lnSpc>
                <a:spcPct val="115000"/>
              </a:lnSpc>
              <a:spcBef>
                <a:spcPts val="0"/>
              </a:spcBef>
              <a:spcAft>
                <a:spcPts val="1600"/>
              </a:spcAft>
              <a:buClr>
                <a:schemeClr val="dk2"/>
              </a:buClr>
              <a:buSzPct val="100000"/>
              <a:buChar char="●"/>
            </a:pPr>
            <a:r>
              <a:rPr lang="en-GB" sz="1800" dirty="0" err="1">
                <a:solidFill>
                  <a:schemeClr val="dk2"/>
                </a:solidFill>
              </a:rPr>
              <a:t>Qué</a:t>
            </a:r>
            <a:r>
              <a:rPr lang="en-GB" sz="1800" dirty="0">
                <a:solidFill>
                  <a:schemeClr val="dk2"/>
                </a:solidFill>
              </a:rPr>
              <a:t> </a:t>
            </a:r>
            <a:r>
              <a:rPr lang="en-GB" sz="1800" dirty="0" err="1">
                <a:solidFill>
                  <a:schemeClr val="dk2"/>
                </a:solidFill>
              </a:rPr>
              <a:t>fue</a:t>
            </a:r>
            <a:r>
              <a:rPr lang="en-GB" sz="1800" dirty="0">
                <a:solidFill>
                  <a:schemeClr val="dk2"/>
                </a:solidFill>
              </a:rPr>
              <a:t> lo que </a:t>
            </a:r>
            <a:r>
              <a:rPr lang="en-GB" sz="1800" dirty="0" err="1">
                <a:solidFill>
                  <a:schemeClr val="dk2"/>
                </a:solidFill>
              </a:rPr>
              <a:t>más</a:t>
            </a:r>
            <a:r>
              <a:rPr lang="en-GB" sz="1800" dirty="0">
                <a:solidFill>
                  <a:schemeClr val="dk2"/>
                </a:solidFill>
              </a:rPr>
              <a:t> </a:t>
            </a:r>
            <a:r>
              <a:rPr lang="en-GB" sz="1800" dirty="0" err="1">
                <a:solidFill>
                  <a:schemeClr val="dk2"/>
                </a:solidFill>
              </a:rPr>
              <a:t>trabajo</a:t>
            </a:r>
            <a:r>
              <a:rPr lang="en-GB" sz="1800" dirty="0">
                <a:solidFill>
                  <a:schemeClr val="dk2"/>
                </a:solidFill>
              </a:rPr>
              <a:t> me </a:t>
            </a:r>
            <a:r>
              <a:rPr lang="en-GB" sz="1800" dirty="0" err="1">
                <a:solidFill>
                  <a:schemeClr val="dk2"/>
                </a:solidFill>
              </a:rPr>
              <a:t>costó</a:t>
            </a:r>
            <a:r>
              <a:rPr lang="en-GB" sz="1800" dirty="0">
                <a:solidFill>
                  <a:schemeClr val="dk2"/>
                </a:solidFill>
              </a:rPr>
              <a:t>: </a:t>
            </a:r>
            <a:r>
              <a:rPr lang="en-GB" sz="1800" dirty="0" err="1">
                <a:solidFill>
                  <a:schemeClr val="dk2"/>
                </a:solidFill>
              </a:rPr>
              <a:t>manejar</a:t>
            </a:r>
            <a:r>
              <a:rPr lang="en-GB" sz="1800" dirty="0">
                <a:solidFill>
                  <a:schemeClr val="dk2"/>
                </a:solidFill>
              </a:rPr>
              <a:t> </a:t>
            </a:r>
            <a:r>
              <a:rPr lang="en-GB" sz="1800" dirty="0" err="1">
                <a:solidFill>
                  <a:schemeClr val="dk2"/>
                </a:solidFill>
              </a:rPr>
              <a:t>github</a:t>
            </a:r>
            <a:r>
              <a:rPr lang="en-GB" sz="1800" dirty="0">
                <a:solidFill>
                  <a:schemeClr val="dk2"/>
                </a:solidFill>
              </a:rPr>
              <a:t> </a:t>
            </a:r>
          </a:p>
          <a:p>
            <a:pPr marL="457200" lvl="0" indent="-342900" rtl="0">
              <a:lnSpc>
                <a:spcPct val="115000"/>
              </a:lnSpc>
              <a:spcBef>
                <a:spcPts val="0"/>
              </a:spcBef>
              <a:spcAft>
                <a:spcPts val="1600"/>
              </a:spcAft>
              <a:buClr>
                <a:schemeClr val="dk2"/>
              </a:buClr>
              <a:buSzPct val="100000"/>
              <a:buChar char="●"/>
            </a:pPr>
            <a:r>
              <a:rPr lang="en-GB" sz="1800" dirty="0">
                <a:solidFill>
                  <a:schemeClr val="dk2"/>
                </a:solidFill>
              </a:rPr>
              <a:t>De </a:t>
            </a:r>
            <a:r>
              <a:rPr lang="en-GB" sz="1800" dirty="0" err="1">
                <a:solidFill>
                  <a:schemeClr val="dk2"/>
                </a:solidFill>
              </a:rPr>
              <a:t>qué</a:t>
            </a:r>
            <a:r>
              <a:rPr lang="en-GB" sz="1800" dirty="0">
                <a:solidFill>
                  <a:schemeClr val="dk2"/>
                </a:solidFill>
              </a:rPr>
              <a:t> </a:t>
            </a:r>
            <a:r>
              <a:rPr lang="en-GB" sz="1800" dirty="0" err="1">
                <a:solidFill>
                  <a:schemeClr val="dk2"/>
                </a:solidFill>
              </a:rPr>
              <a:t>estoy</a:t>
            </a:r>
            <a:r>
              <a:rPr lang="en-GB" sz="1800" dirty="0">
                <a:solidFill>
                  <a:schemeClr val="dk2"/>
                </a:solidFill>
              </a:rPr>
              <a:t> </a:t>
            </a:r>
            <a:r>
              <a:rPr lang="en-GB" sz="1800" dirty="0" err="1">
                <a:solidFill>
                  <a:schemeClr val="dk2"/>
                </a:solidFill>
              </a:rPr>
              <a:t>más</a:t>
            </a:r>
            <a:r>
              <a:rPr lang="en-GB" sz="1800" dirty="0">
                <a:solidFill>
                  <a:schemeClr val="dk2"/>
                </a:solidFill>
              </a:rPr>
              <a:t> </a:t>
            </a:r>
            <a:r>
              <a:rPr lang="en-GB" sz="1800" dirty="0" err="1">
                <a:solidFill>
                  <a:schemeClr val="dk2"/>
                </a:solidFill>
              </a:rPr>
              <a:t>orgulloso</a:t>
            </a:r>
            <a:r>
              <a:rPr lang="en-GB" sz="1800" dirty="0">
                <a:solidFill>
                  <a:schemeClr val="dk2"/>
                </a:solidFill>
              </a:rPr>
              <a:t>: </a:t>
            </a:r>
            <a:r>
              <a:rPr lang="en-GB" sz="1800" dirty="0" err="1">
                <a:solidFill>
                  <a:schemeClr val="dk2"/>
                </a:solidFill>
              </a:rPr>
              <a:t>Creo</a:t>
            </a:r>
            <a:r>
              <a:rPr lang="en-GB" sz="1800" dirty="0">
                <a:solidFill>
                  <a:schemeClr val="dk2"/>
                </a:solidFill>
              </a:rPr>
              <a:t> que al fin </a:t>
            </a:r>
            <a:r>
              <a:rPr lang="en-GB" sz="1800" dirty="0" err="1">
                <a:solidFill>
                  <a:schemeClr val="dk2"/>
                </a:solidFill>
              </a:rPr>
              <a:t>estoy</a:t>
            </a:r>
            <a:r>
              <a:rPr lang="en-GB" sz="1800" dirty="0">
                <a:solidFill>
                  <a:schemeClr val="dk2"/>
                </a:solidFill>
              </a:rPr>
              <a:t> </a:t>
            </a:r>
            <a:r>
              <a:rPr lang="en-GB" sz="1800" dirty="0" err="1">
                <a:solidFill>
                  <a:schemeClr val="dk2"/>
                </a:solidFill>
              </a:rPr>
              <a:t>aprendiendo</a:t>
            </a:r>
            <a:r>
              <a:rPr lang="en-GB" sz="1800" dirty="0">
                <a:solidFill>
                  <a:schemeClr val="dk2"/>
                </a:solidFill>
              </a:rPr>
              <a:t> a </a:t>
            </a:r>
            <a:r>
              <a:rPr lang="en-GB" sz="1800" dirty="0" err="1">
                <a:solidFill>
                  <a:schemeClr val="dk2"/>
                </a:solidFill>
              </a:rPr>
              <a:t>manejar</a:t>
            </a:r>
            <a:r>
              <a:rPr lang="en-GB" sz="1800" dirty="0">
                <a:solidFill>
                  <a:schemeClr val="dk2"/>
                </a:solidFill>
              </a:rPr>
              <a:t> el </a:t>
            </a:r>
            <a:r>
              <a:rPr lang="en-GB" sz="1800" dirty="0" err="1">
                <a:solidFill>
                  <a:schemeClr val="dk2"/>
                </a:solidFill>
              </a:rPr>
              <a:t>github</a:t>
            </a:r>
            <a:r>
              <a:rPr lang="en-GB" sz="1800" dirty="0">
                <a:solidFill>
                  <a:schemeClr val="dk2"/>
                </a:solidFill>
              </a:rPr>
              <a:t>!!! </a:t>
            </a:r>
            <a:r>
              <a:rPr lang="en-GB" sz="1800" dirty="0" err="1">
                <a:solidFill>
                  <a:schemeClr val="dk2"/>
                </a:solidFill>
              </a:rPr>
              <a:t>Es</a:t>
            </a:r>
            <a:r>
              <a:rPr lang="en-GB" sz="1800" dirty="0">
                <a:solidFill>
                  <a:schemeClr val="dk2"/>
                </a:solidFill>
              </a:rPr>
              <a:t> </a:t>
            </a:r>
            <a:r>
              <a:rPr lang="en-GB" sz="1800" dirty="0" err="1">
                <a:solidFill>
                  <a:schemeClr val="dk2"/>
                </a:solidFill>
              </a:rPr>
              <a:t>dificil</a:t>
            </a:r>
            <a:r>
              <a:rPr lang="en-GB" sz="1800" dirty="0">
                <a:solidFill>
                  <a:schemeClr val="dk2"/>
                </a:solidFill>
              </a:rPr>
              <a:t> </a:t>
            </a:r>
            <a:r>
              <a:rPr lang="en-GB" sz="1800" dirty="0" err="1">
                <a:solidFill>
                  <a:schemeClr val="dk2"/>
                </a:solidFill>
              </a:rPr>
              <a:t>cuando</a:t>
            </a:r>
            <a:r>
              <a:rPr lang="en-GB" sz="1800" dirty="0">
                <a:solidFill>
                  <a:schemeClr val="dk2"/>
                </a:solidFill>
              </a:rPr>
              <a:t> </a:t>
            </a:r>
            <a:r>
              <a:rPr lang="en-GB" sz="1800" dirty="0" err="1">
                <a:solidFill>
                  <a:schemeClr val="dk2"/>
                </a:solidFill>
              </a:rPr>
              <a:t>uno</a:t>
            </a:r>
            <a:r>
              <a:rPr lang="en-GB" sz="1800" dirty="0">
                <a:solidFill>
                  <a:schemeClr val="dk2"/>
                </a:solidFill>
              </a:rPr>
              <a:t> no </a:t>
            </a:r>
            <a:r>
              <a:rPr lang="en-GB" sz="1800" dirty="0" err="1">
                <a:solidFill>
                  <a:schemeClr val="dk2"/>
                </a:solidFill>
              </a:rPr>
              <a:t>tiene</a:t>
            </a:r>
            <a:r>
              <a:rPr lang="en-GB" sz="1800" dirty="0">
                <a:solidFill>
                  <a:schemeClr val="dk2"/>
                </a:solidFill>
              </a:rPr>
              <a:t> </a:t>
            </a:r>
            <a:r>
              <a:rPr lang="en-GB" sz="1800" dirty="0" err="1">
                <a:solidFill>
                  <a:schemeClr val="dk2"/>
                </a:solidFill>
              </a:rPr>
              <a:t>perfil</a:t>
            </a:r>
            <a:r>
              <a:rPr lang="en-GB" sz="1800" dirty="0">
                <a:solidFill>
                  <a:schemeClr val="dk2"/>
                </a:solidFill>
              </a:rPr>
              <a:t> de </a:t>
            </a:r>
            <a:r>
              <a:rPr lang="en-GB" sz="1800" dirty="0" err="1">
                <a:solidFill>
                  <a:schemeClr val="dk2"/>
                </a:solidFill>
              </a:rPr>
              <a:t>desarrollador</a:t>
            </a:r>
            <a:r>
              <a:rPr lang="en-GB" sz="1800" dirty="0">
                <a:solidFill>
                  <a:schemeClr val="dk2"/>
                </a:solidFill>
              </a:rPr>
              <a:t> </a:t>
            </a:r>
            <a:r>
              <a:rPr lang="en-GB" sz="1800" dirty="0" err="1">
                <a:solidFill>
                  <a:schemeClr val="dk2"/>
                </a:solidFill>
              </a:rPr>
              <a:t>aprender</a:t>
            </a:r>
            <a:r>
              <a:rPr lang="en-GB" sz="1800" dirty="0">
                <a:solidFill>
                  <a:schemeClr val="dk2"/>
                </a:solidFill>
              </a:rPr>
              <a:t> y </a:t>
            </a:r>
            <a:r>
              <a:rPr lang="en-GB" sz="1800" dirty="0" err="1">
                <a:solidFill>
                  <a:schemeClr val="dk2"/>
                </a:solidFill>
              </a:rPr>
              <a:t>desaprender</a:t>
            </a:r>
            <a:r>
              <a:rPr lang="en-GB" sz="1800" dirty="0">
                <a:solidFill>
                  <a:schemeClr val="dk2"/>
                </a:solidFill>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65" name="Shape 65" descr="Screen Shot 2017-10-12 at 6.33.55 PM.png"/>
          <p:cNvPicPr preferRelativeResize="0"/>
          <p:nvPr/>
        </p:nvPicPr>
        <p:blipFill>
          <a:blip r:embed="rId3">
            <a:alphaModFix/>
          </a:blip>
          <a:stretch>
            <a:fillRect/>
          </a:stretch>
        </p:blipFill>
        <p:spPr>
          <a:xfrm>
            <a:off x="734775" y="689476"/>
            <a:ext cx="7860275" cy="4125049"/>
          </a:xfrm>
          <a:prstGeom prst="rect">
            <a:avLst/>
          </a:prstGeom>
          <a:noFill/>
          <a:ln>
            <a:noFill/>
          </a:ln>
        </p:spPr>
      </p:pic>
      <p:sp>
        <p:nvSpPr>
          <p:cNvPr id="66" name="Shape 66"/>
          <p:cNvSpPr txBox="1"/>
          <p:nvPr/>
        </p:nvSpPr>
        <p:spPr>
          <a:xfrm>
            <a:off x="839750" y="268250"/>
            <a:ext cx="6717900" cy="783900"/>
          </a:xfrm>
          <a:prstGeom prst="rect">
            <a:avLst/>
          </a:prstGeom>
          <a:noFill/>
          <a:ln>
            <a:noFill/>
          </a:ln>
        </p:spPr>
        <p:txBody>
          <a:bodyPr wrap="square" lIns="91425" tIns="91425" rIns="91425" bIns="91425" anchor="t" anchorCtr="0">
            <a:noAutofit/>
          </a:bodyPr>
          <a:lstStyle/>
          <a:p>
            <a:pPr lvl="0">
              <a:spcBef>
                <a:spcPts val="0"/>
              </a:spcBef>
              <a:buNone/>
            </a:pPr>
            <a:r>
              <a:rPr lang="en-GB"/>
              <a:t>Intentando con el editor sublime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419100" rtl="0">
              <a:spcBef>
                <a:spcPts val="0"/>
              </a:spcBef>
              <a:spcAft>
                <a:spcPts val="1200"/>
              </a:spcAft>
              <a:buClr>
                <a:srgbClr val="24292E"/>
              </a:buClr>
              <a:buSzPct val="100000"/>
            </a:pPr>
            <a:r>
              <a:rPr lang="en-GB" sz="3000" dirty="0" smtClean="0">
                <a:solidFill>
                  <a:srgbClr val="24292E"/>
                </a:solidFill>
                <a:highlight>
                  <a:srgbClr val="FFFFFF"/>
                </a:highlight>
              </a:rPr>
              <a:t>Se </a:t>
            </a:r>
            <a:r>
              <a:rPr lang="en-GB" sz="3000" dirty="0" err="1" smtClean="0">
                <a:solidFill>
                  <a:srgbClr val="24292E"/>
                </a:solidFill>
                <a:highlight>
                  <a:srgbClr val="FFFFFF"/>
                </a:highlight>
              </a:rPr>
              <a:t>laboran</a:t>
            </a:r>
            <a:r>
              <a:rPr lang="en-GB" sz="3000" dirty="0" smtClean="0">
                <a:solidFill>
                  <a:srgbClr val="24292E"/>
                </a:solidFill>
                <a:highlight>
                  <a:srgbClr val="FFFFFF"/>
                </a:highlight>
              </a:rPr>
              <a:t> </a:t>
            </a:r>
            <a:r>
              <a:rPr lang="en-GB" sz="3000" dirty="0" err="1" smtClean="0">
                <a:solidFill>
                  <a:srgbClr val="24292E"/>
                </a:solidFill>
                <a:highlight>
                  <a:srgbClr val="FFFFFF"/>
                </a:highlight>
              </a:rPr>
              <a:t>visualizaciones</a:t>
            </a:r>
            <a:r>
              <a:rPr lang="en-GB" sz="3000" dirty="0" smtClean="0">
                <a:solidFill>
                  <a:srgbClr val="24292E"/>
                </a:solidFill>
                <a:highlight>
                  <a:srgbClr val="FFFFFF"/>
                </a:highlight>
              </a:rPr>
              <a:t> </a:t>
            </a:r>
            <a:r>
              <a:rPr lang="en-GB" sz="3000" dirty="0" err="1" smtClean="0">
                <a:solidFill>
                  <a:srgbClr val="24292E"/>
                </a:solidFill>
                <a:highlight>
                  <a:srgbClr val="FFFFFF"/>
                </a:highlight>
              </a:rPr>
              <a:t>usando</a:t>
            </a:r>
            <a:r>
              <a:rPr lang="en-GB" sz="3000" dirty="0" smtClean="0">
                <a:solidFill>
                  <a:srgbClr val="24292E"/>
                </a:solidFill>
                <a:highlight>
                  <a:srgbClr val="FFFFFF"/>
                </a:highlight>
              </a:rPr>
              <a:t> Tidy Tree, y para un </a:t>
            </a:r>
            <a:r>
              <a:rPr lang="en-GB" sz="3000" dirty="0" err="1" smtClean="0">
                <a:solidFill>
                  <a:srgbClr val="24292E"/>
                </a:solidFill>
                <a:highlight>
                  <a:srgbClr val="FFFFFF"/>
                </a:highlight>
              </a:rPr>
              <a:t>caso</a:t>
            </a:r>
            <a:r>
              <a:rPr lang="en-GB" sz="3000" dirty="0" smtClean="0">
                <a:solidFill>
                  <a:srgbClr val="24292E"/>
                </a:solidFill>
                <a:highlight>
                  <a:srgbClr val="FFFFFF"/>
                </a:highlight>
              </a:rPr>
              <a:t> se </a:t>
            </a:r>
            <a:r>
              <a:rPr lang="en-GB" sz="3000" dirty="0" err="1" smtClean="0">
                <a:solidFill>
                  <a:srgbClr val="24292E"/>
                </a:solidFill>
                <a:highlight>
                  <a:srgbClr val="FFFFFF"/>
                </a:highlight>
              </a:rPr>
              <a:t>aplicó</a:t>
            </a:r>
            <a:r>
              <a:rPr lang="en-GB" sz="3000" dirty="0" smtClean="0">
                <a:solidFill>
                  <a:srgbClr val="24292E"/>
                </a:solidFill>
                <a:highlight>
                  <a:srgbClr val="FFFFFF"/>
                </a:highlight>
              </a:rPr>
              <a:t> radial layout</a:t>
            </a:r>
            <a:endParaRPr lang="en-GB" sz="3000" dirty="0">
              <a:solidFill>
                <a:srgbClr val="24292E"/>
              </a:solidFill>
              <a:highlight>
                <a:srgbClr val="FFFFFF"/>
              </a:highlight>
            </a:endParaRPr>
          </a:p>
          <a:p>
            <a:pPr lvl="0" rtl="0">
              <a:spcBef>
                <a:spcPts val="0"/>
              </a:spcBef>
              <a:buNone/>
            </a:pPr>
            <a:endParaRPr sz="3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Shape 86" descr="tidy-tree.png"/>
          <p:cNvPicPr preferRelativeResize="0"/>
          <p:nvPr/>
        </p:nvPicPr>
        <p:blipFill>
          <a:blip r:embed="rId3">
            <a:alphaModFix/>
          </a:blip>
          <a:stretch>
            <a:fillRect/>
          </a:stretch>
        </p:blipFill>
        <p:spPr>
          <a:xfrm>
            <a:off x="2218900" y="97775"/>
            <a:ext cx="4098789" cy="48387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255</Words>
  <Application>Microsoft Macintosh PowerPoint</Application>
  <PresentationFormat>On-screen Show (16:9)</PresentationFormat>
  <Paragraphs>45</Paragraphs>
  <Slides>10</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Arial</vt:lpstr>
      <vt:lpstr>Simple Light</vt:lpstr>
      <vt:lpstr>Comportamiento de vuelos en Colombia años  2016-2017</vt:lpstr>
      <vt:lpstr>PowerPoint Presentation</vt:lpstr>
      <vt:lpstr>PowerPoint Presentation</vt:lpstr>
      <vt:lpstr>PowerPoint Presentation</vt:lpstr>
      <vt:lpstr>PowerPoint Presentation</vt:lpstr>
      <vt:lpstr>Propósito del proyecto (descripción): El propósito del proyecto es desplegar información sobre el comportamiento de los vuelos para los primeros ocho meses del año 2017, tomando como base los datasets disponibles en la página de aerocivil (http://www.aerocivil.gov.co/atencion/estadisticas-de-las-actividades-aeronauticas/bases-de-datos) y en los datos complementarios de openfights.org (https://openflights.org/data.html). Este análisiS se hace basado en la cantidad de vuelos (itinierarios) y la cantidad de pasajeros transportados. Qué tecnologías utilicé: html, css y d3 Qué fue lo que más trabajo me costó: manejar github  De qué estoy más orgulloso: Creo que al fin estoy aprendiendo a manejar el github!!! Es dificil cuando uno no tiene perfil de desarrollador aprender y desaprender.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Comportamiento de vuelos en Colombia años  2016-2017</dc:title>
  <cp:lastModifiedBy>Microsoft Office User</cp:lastModifiedBy>
  <cp:revision>2</cp:revision>
  <dcterms:modified xsi:type="dcterms:W3CDTF">2017-11-07T22:00:24Z</dcterms:modified>
</cp:coreProperties>
</file>