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aerocivil.gov.co/atencion/estadisticas-de-las-actividades-aeronauticas/bases-de-datos" TargetMode="External"/><Relationship Id="rId4" Type="http://schemas.openxmlformats.org/officeDocument/2006/relationships/hyperlink" Target="https://openflights.org/dat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GB"/>
              <a:t>Comportamiento de vuelos en Colombia año 2017</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GB"/>
              <a:t>José Daniel Ayala Barrera</a:t>
            </a:r>
          </a:p>
          <a:p>
            <a:pPr lvl="0">
              <a:spcBef>
                <a:spcPts val="0"/>
              </a:spcBef>
              <a:buNone/>
            </a:pPr>
            <a:r>
              <a:t/>
            </a:r>
            <a:endParaRPr/>
          </a:p>
          <a:p>
            <a:pPr lvl="0">
              <a:spcBef>
                <a:spcPts val="0"/>
              </a:spcBef>
              <a:buNone/>
            </a:pPr>
            <a:r>
              <a:rPr lang="en-GB"/>
              <a:t>https://danielxxi.github.io/Tarea4VA/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342900" lvl="0" marL="457200" rtl="0">
              <a:lnSpc>
                <a:spcPct val="115000"/>
              </a:lnSpc>
              <a:spcBef>
                <a:spcPts val="0"/>
              </a:spcBef>
              <a:spcAft>
                <a:spcPts val="1600"/>
              </a:spcAft>
              <a:buClr>
                <a:schemeClr val="dk2"/>
              </a:buClr>
              <a:buSzPct val="100000"/>
              <a:buChar char="●"/>
            </a:pPr>
            <a:r>
              <a:rPr lang="en-GB" sz="1800">
                <a:solidFill>
                  <a:schemeClr val="dk2"/>
                </a:solidFill>
              </a:rPr>
              <a:t>Propósito del proyecto (descripción): El propósito del proyecto es desplegar información sobre el comportamiento de los vuelos para los primeros ocho meses del año 2017, tomando como base los datasets disponibles en la página de aerocivil (</a:t>
            </a:r>
            <a:r>
              <a:rPr lang="en-GB" sz="1800" u="sng">
                <a:solidFill>
                  <a:schemeClr val="hlink"/>
                </a:solidFill>
                <a:hlinkClick r:id="rId3"/>
              </a:rPr>
              <a:t>http://www.aerocivil.gov.co/atencion/estadisticas-de-las-actividades-aeronauticas/bases-de-datos</a:t>
            </a:r>
            <a:r>
              <a:rPr lang="en-GB" sz="1800">
                <a:solidFill>
                  <a:schemeClr val="dk2"/>
                </a:solidFill>
              </a:rPr>
              <a:t>) y en los datos complementarios de openfights.org (</a:t>
            </a:r>
            <a:r>
              <a:rPr lang="en-GB" sz="1800" u="sng">
                <a:solidFill>
                  <a:schemeClr val="hlink"/>
                </a:solidFill>
                <a:hlinkClick r:id="rId4"/>
              </a:rPr>
              <a:t>https://openflights.org/data.html</a:t>
            </a:r>
            <a:r>
              <a:rPr lang="en-GB" sz="1800">
                <a:solidFill>
                  <a:schemeClr val="dk2"/>
                </a:solidFill>
              </a:rPr>
              <a:t>)</a:t>
            </a:r>
          </a:p>
          <a:p>
            <a:pPr indent="-342900" lvl="0" marL="457200" rtl="0">
              <a:lnSpc>
                <a:spcPct val="115000"/>
              </a:lnSpc>
              <a:spcBef>
                <a:spcPts val="0"/>
              </a:spcBef>
              <a:spcAft>
                <a:spcPts val="1600"/>
              </a:spcAft>
              <a:buClr>
                <a:schemeClr val="dk2"/>
              </a:buClr>
              <a:buSzPct val="100000"/>
              <a:buChar char="●"/>
            </a:pPr>
            <a:r>
              <a:rPr lang="en-GB" sz="1800">
                <a:solidFill>
                  <a:schemeClr val="dk2"/>
                </a:solidFill>
              </a:rPr>
              <a:t>Qué tecnologías utilicé: html, css y d3</a:t>
            </a:r>
          </a:p>
          <a:p>
            <a:pPr indent="-342900" lvl="0" marL="457200" rtl="0">
              <a:lnSpc>
                <a:spcPct val="115000"/>
              </a:lnSpc>
              <a:spcBef>
                <a:spcPts val="0"/>
              </a:spcBef>
              <a:spcAft>
                <a:spcPts val="1600"/>
              </a:spcAft>
              <a:buClr>
                <a:schemeClr val="dk2"/>
              </a:buClr>
              <a:buSzPct val="100000"/>
              <a:buChar char="●"/>
            </a:pPr>
            <a:r>
              <a:rPr lang="en-GB" sz="1800">
                <a:solidFill>
                  <a:schemeClr val="dk2"/>
                </a:solidFill>
              </a:rPr>
              <a:t>Qué fue lo que más trabajo me costó: manejar github </a:t>
            </a:r>
          </a:p>
          <a:p>
            <a:pPr indent="-342900" lvl="0" marL="457200" rtl="0">
              <a:lnSpc>
                <a:spcPct val="115000"/>
              </a:lnSpc>
              <a:spcBef>
                <a:spcPts val="0"/>
              </a:spcBef>
              <a:spcAft>
                <a:spcPts val="1600"/>
              </a:spcAft>
              <a:buClr>
                <a:schemeClr val="dk2"/>
              </a:buClr>
              <a:buSzPct val="100000"/>
              <a:buChar char="●"/>
            </a:pPr>
            <a:r>
              <a:rPr lang="en-GB" sz="1800">
                <a:solidFill>
                  <a:schemeClr val="dk2"/>
                </a:solidFill>
              </a:rPr>
              <a:t>De qué estoy más orgulloso: Creo que al fin estoy aprendiendo a manejar el github!!! Es dificil cuando uno no tiene perfil de desarrollador aprender y desaprender.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descr="Screen Shot 2017-10-12 at 6.33.55 PM.png" id="65" name="Shape 65"/>
          <p:cNvPicPr preferRelativeResize="0"/>
          <p:nvPr/>
        </p:nvPicPr>
        <p:blipFill>
          <a:blip r:embed="rId3">
            <a:alphaModFix/>
          </a:blip>
          <a:stretch>
            <a:fillRect/>
          </a:stretch>
        </p:blipFill>
        <p:spPr>
          <a:xfrm>
            <a:off x="734775" y="689476"/>
            <a:ext cx="7860275" cy="4125049"/>
          </a:xfrm>
          <a:prstGeom prst="rect">
            <a:avLst/>
          </a:prstGeom>
          <a:noFill/>
          <a:ln>
            <a:noFill/>
          </a:ln>
        </p:spPr>
      </p:pic>
      <p:sp>
        <p:nvSpPr>
          <p:cNvPr id="66" name="Shape 66"/>
          <p:cNvSpPr txBox="1"/>
          <p:nvPr/>
        </p:nvSpPr>
        <p:spPr>
          <a:xfrm>
            <a:off x="839750" y="268250"/>
            <a:ext cx="6717900" cy="783900"/>
          </a:xfrm>
          <a:prstGeom prst="rect">
            <a:avLst/>
          </a:prstGeom>
          <a:noFill/>
          <a:ln>
            <a:noFill/>
          </a:ln>
        </p:spPr>
        <p:txBody>
          <a:bodyPr anchorCtr="0" anchor="t" bIns="91425" lIns="91425" rIns="91425" wrap="square" tIns="91425">
            <a:noAutofit/>
          </a:bodyPr>
          <a:lstStyle/>
          <a:p>
            <a:pPr lvl="0">
              <a:spcBef>
                <a:spcPts val="0"/>
              </a:spcBef>
              <a:buNone/>
            </a:pPr>
            <a:r>
              <a:rPr lang="en-GB"/>
              <a:t>Intentando con el editor sublime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419100" lvl="0" marL="457200" rtl="0">
              <a:spcBef>
                <a:spcPts val="0"/>
              </a:spcBef>
              <a:spcAft>
                <a:spcPts val="1200"/>
              </a:spcAft>
              <a:buClr>
                <a:srgbClr val="24292E"/>
              </a:buClr>
              <a:buSzPct val="100000"/>
            </a:pPr>
            <a:r>
              <a:rPr lang="en-GB" sz="3000">
                <a:solidFill>
                  <a:srgbClr val="24292E"/>
                </a:solidFill>
                <a:highlight>
                  <a:srgbClr val="FFFFFF"/>
                </a:highlight>
              </a:rPr>
              <a:t>Para las 2 primeras visualización (topint.html y topnal.html), tomamos datos de carácter temporal (fecha -día) correspondientes al periodo comprendido entre el 1 de Enero de 2017 al 31 de Agosto de 2017, agrupando cantidad de vuelos por ciudad.</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descr="force-int.png" id="76" name="Shape 76"/>
          <p:cNvPicPr preferRelativeResize="0"/>
          <p:nvPr/>
        </p:nvPicPr>
        <p:blipFill>
          <a:blip r:embed="rId3">
            <a:alphaModFix/>
          </a:blip>
          <a:stretch>
            <a:fillRect/>
          </a:stretch>
        </p:blipFill>
        <p:spPr>
          <a:xfrm>
            <a:off x="1763725" y="152400"/>
            <a:ext cx="5222438"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419100" lvl="0" marL="457200" rtl="0">
              <a:spcBef>
                <a:spcPts val="0"/>
              </a:spcBef>
              <a:spcAft>
                <a:spcPts val="1200"/>
              </a:spcAft>
              <a:buClr>
                <a:srgbClr val="24292E"/>
              </a:buClr>
              <a:buSzPct val="100000"/>
            </a:pPr>
            <a:r>
              <a:rPr lang="en-GB" sz="3000">
                <a:solidFill>
                  <a:srgbClr val="24292E"/>
                </a:solidFill>
                <a:highlight>
                  <a:srgbClr val="FFFFFF"/>
                </a:highlight>
              </a:rPr>
              <a:t>Para la segunda visualización (tidytree.html), evaluamos los destinos mas frecuentados usando un gráfico de tidy tree</a:t>
            </a:r>
          </a:p>
          <a:p>
            <a:pPr lvl="0" rtl="0">
              <a:spcBef>
                <a:spcPts val="0"/>
              </a:spcBef>
              <a:buNone/>
            </a:pPr>
            <a:r>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descr="tidy-tree.png" id="86" name="Shape 86"/>
          <p:cNvPicPr preferRelativeResize="0"/>
          <p:nvPr/>
        </p:nvPicPr>
        <p:blipFill>
          <a:blip r:embed="rId3">
            <a:alphaModFix/>
          </a:blip>
          <a:stretch>
            <a:fillRect/>
          </a:stretch>
        </p:blipFill>
        <p:spPr>
          <a:xfrm>
            <a:off x="2218900" y="97775"/>
            <a:ext cx="4098789"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