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8AF4DCD-B2CA-4C47-ACF4-BD23F83ACC2B}">
  <a:tblStyle styleId="{18AF4DCD-B2CA-4C47-ACF4-BD23F83ACC2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1E8"/>
          </a:solidFill>
        </a:fill>
      </a:tcStyle>
    </a:wholeTbl>
    <a:band1H>
      <a:tcTxStyle/>
      <a:tcStyle>
        <a:fill>
          <a:solidFill>
            <a:srgbClr val="FFE2CD"/>
          </a:solidFill>
        </a:fill>
      </a:tcStyle>
    </a:band1H>
    <a:band2H>
      <a:tcTxStyle/>
    </a:band2H>
    <a:band1V>
      <a:tcTxStyle/>
      <a:tcStyle>
        <a:fill>
          <a:solidFill>
            <a:srgbClr val="FFE2C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4572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9850" lvl="2" marL="9144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9850" lvl="3" marL="13716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850" lvl="4" marL="18288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9850" lvl="5" marL="22860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9850" lvl="6" marL="27432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9850" lvl="7" marL="32004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9850" lvl="8" marL="36576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lecciones.registraduria.gov.co:81/esc_elec_2015/99GO/DGOZZZZZZZ_L1.htm" TargetMode="External"/><Relationship Id="rId4" Type="http://schemas.openxmlformats.org/officeDocument/2006/relationships/hyperlink" Target="http://elecciones.registraduria.gov.co:81/esc_elec_2015/99GO/DGOZZZZZZZ_L1.ht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elecciones.registraduria.gov.co:81/esc_elec_2015/99GO/DGOZZZZZZZ_L1.htm" TargetMode="External"/><Relationship Id="rId4" Type="http://schemas.openxmlformats.org/officeDocument/2006/relationships/hyperlink" Target="http://elecciones.registraduria.gov.co:81/esc_elec_2015/99GO/DGOZZZZZZZ_L1.ht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330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lang="en-GB" sz="3600"/>
              <a:t>Análisis de los resultados electorales para el Concejo de Bogotá, año 2015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José Daniel Ayala Barrera</a:t>
            </a:r>
          </a:p>
          <a:p>
            <a:pPr indent="-177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https://danielxxi.github.io/Tarea4VA/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74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626165" y="822660"/>
            <a:ext cx="7851913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Dataset:</a:t>
            </a: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Para el despliegue de las siguientes visualizaciones, se cargaron los datasets disponibles por la</a:t>
            </a:r>
            <a:r>
              <a:rPr lang="en-GB" sz="2400">
                <a:solidFill>
                  <a:schemeClr val="dk1"/>
                </a:solidFill>
                <a:hlinkClick r:id="rId3"/>
              </a:rPr>
              <a:t> </a:t>
            </a:r>
            <a:r>
              <a:rPr lang="en-GB" sz="2400" u="sng">
                <a:solidFill>
                  <a:schemeClr val="hlink"/>
                </a:solidFill>
                <a:hlinkClick r:id="rId4"/>
              </a:rPr>
              <a:t>Registraduría Nacional del Estado Civil</a:t>
            </a:r>
            <a:r>
              <a:rPr lang="en-GB" sz="2400">
                <a:solidFill>
                  <a:schemeClr val="dk1"/>
                </a:solidFill>
              </a:rPr>
              <a:t>  y los suministrados por el candidato Diego Laserna, en una base de datos Postgres (con el fin de agregar los datos). Estos datasets sirvieron como fuente para las visualizaciones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Shape 65"/>
          <p:cNvGraphicFramePr/>
          <p:nvPr/>
        </p:nvGraphicFramePr>
        <p:xfrm>
          <a:off x="2027854" y="23263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{18AF4DCD-B2CA-4C47-ACF4-BD23F83ACC2B}</a:tableStyleId>
              </a:tblPr>
              <a:tblGrid>
                <a:gridCol w="1396600"/>
                <a:gridCol w="3483500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/>
                        <a:t>Zona</a:t>
                      </a:r>
                    </a:p>
                  </a:txBody>
                  <a:tcPr marT="12700" marB="0" marR="12700" marL="127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Categorical</a:t>
                      </a:r>
                    </a:p>
                  </a:txBody>
                  <a:tcPr marT="12700" marB="0" marR="12700" marL="12700" anchor="b"/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/>
                        <a:t>Partido</a:t>
                      </a:r>
                    </a:p>
                  </a:txBody>
                  <a:tcPr marT="12700" marB="0" marR="12700" marL="127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Categorical</a:t>
                      </a:r>
                    </a:p>
                  </a:txBody>
                  <a:tcPr marT="12700" marB="0" marR="12700" marL="12700" anchor="b"/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/>
                        <a:t>Nombre</a:t>
                      </a:r>
                    </a:p>
                  </a:txBody>
                  <a:tcPr marT="12700" marB="0" marR="12700" marL="127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Categorical</a:t>
                      </a:r>
                    </a:p>
                  </a:txBody>
                  <a:tcPr marT="12700" marB="0" marR="12700" marL="12700" anchor="b"/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/>
                        <a:t>Votación</a:t>
                      </a:r>
                    </a:p>
                  </a:txBody>
                  <a:tcPr marT="12700" marB="0" marR="12700" marL="127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Ordered quantitative</a:t>
                      </a:r>
                    </a:p>
                  </a:txBody>
                  <a:tcPr marT="12700" marB="0" marR="12700" marL="12700" anchor="b"/>
                </a:tc>
              </a:tr>
            </a:tbl>
          </a:graphicData>
        </a:graphic>
      </p:graphicFrame>
      <p:sp>
        <p:nvSpPr>
          <p:cNvPr id="66" name="Shape 66"/>
          <p:cNvSpPr txBox="1"/>
          <p:nvPr/>
        </p:nvSpPr>
        <p:spPr>
          <a:xfrm>
            <a:off x="919640" y="881528"/>
            <a:ext cx="709653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27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WHAT?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PRINCIPALES ATRIBUTOS: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626301" y="1114816"/>
            <a:ext cx="7803716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27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Analizar el comportamiento de </a:t>
            </a:r>
            <a:r>
              <a:rPr lang="en-GB" sz="1800"/>
              <a:t>las votaciones para el concejo de Bogotá en el año 2015, y hacer análisis que sirvan de referencia sobre los resultados obtenidos por el candidato Diego Laserna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917325" y="1676269"/>
            <a:ext cx="7803600" cy="28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27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HOW?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/>
              <a:t>Zoomable Treemap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/>
              <a:t>Stacked Bar Chart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/>
              <a:t>Barchart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/>
              <a:t>Pie Chart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Marcas: Puntos (nodos), líneas (relaciones)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Propósito del proyecto (descripción): El propósito del proyecto es desplegar información sobre </a:t>
            </a:r>
            <a:r>
              <a:rPr lang="en-GB" sz="1800">
                <a:solidFill>
                  <a:schemeClr val="dk2"/>
                </a:solidFill>
              </a:rPr>
              <a:t>los resultados de las votaciones para el concejo de Bogotá en el año 2015, se cargaron los datasets disponibles por la</a:t>
            </a:r>
            <a:r>
              <a:rPr lang="en-GB" sz="1800">
                <a:solidFill>
                  <a:schemeClr val="dk2"/>
                </a:solidFill>
                <a:hlinkClick r:id="rId3"/>
              </a:rPr>
              <a:t> </a:t>
            </a:r>
            <a:r>
              <a:rPr lang="en-GB" sz="1800" u="sng">
                <a:solidFill>
                  <a:schemeClr val="hlink"/>
                </a:solidFill>
                <a:hlinkClick r:id="rId4"/>
              </a:rPr>
              <a:t>Registraduría Nacional del Estado Civil</a:t>
            </a:r>
            <a:r>
              <a:rPr lang="en-GB" sz="1800">
                <a:solidFill>
                  <a:schemeClr val="dk2"/>
                </a:solidFill>
              </a:rPr>
              <a:t>  y los suministrados por el candidato Diego Laserna, en una base de datos Postgres (con el fin de agregar los datos). Estos datasets sirvieron como fuente para las visualizaciones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chemeClr val="dk2"/>
                </a:solidFill>
              </a:rPr>
              <a:t>¿</a:t>
            </a: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Qué tecnologías utilicé</a:t>
            </a:r>
            <a:r>
              <a:rPr lang="en-GB" sz="1800">
                <a:solidFill>
                  <a:schemeClr val="dk2"/>
                </a:solidFill>
              </a:rPr>
              <a:t>? </a:t>
            </a: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html, css y d3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chemeClr val="dk2"/>
                </a:solidFill>
              </a:rPr>
              <a:t>¿</a:t>
            </a: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Qué fue lo que más trabajo me costó:</a:t>
            </a:r>
            <a:r>
              <a:rPr lang="en-GB" sz="1800">
                <a:solidFill>
                  <a:schemeClr val="dk2"/>
                </a:solidFill>
              </a:rPr>
              <a:t>? </a:t>
            </a: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manejar github </a:t>
            </a:r>
          </a:p>
          <a:p>
            <a:pPr lv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10-12 at 6.33.55 PM.png"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775" y="689476"/>
            <a:ext cx="7860275" cy="41250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839750" y="268250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Intentando con el editor sublime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3999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500" y="152400"/>
            <a:ext cx="588868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