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65" r:id="rId6"/>
    <p:sldId id="258" r:id="rId7"/>
    <p:sldId id="266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C92DD-36AB-480A-967D-B9FF24F420C1}" v="84" dt="2024-06-27T02:00:47.922"/>
    <p1510:client id="{24527713-B92A-4F5B-9D3C-4C4A73477CE7}" v="59" dt="2024-06-28T13:23:02.011"/>
    <p1510:client id="{24B4C294-2B17-4B5F-A5B7-5280E0CB8577}" v="408" dt="2024-06-28T12:13:27.259"/>
    <p1510:client id="{36DCDDC5-12D3-4294-B935-7D9CBAFC7869}" v="2" dt="2024-06-27T11:28:01.716"/>
    <p1510:client id="{E64A16E2-E527-4B2C-825D-1837A291FF66}" v="42" dt="2024-06-28T13:09:04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75092-268E-7A48-B839-B7BEE5A4CE6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A1192-36F1-3645-83CE-19086B781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1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DCBA-F826-600A-00FF-2669B39A6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91F3F-FBB4-D30F-089E-0A587B76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BE5F-B1BF-5F54-473B-DE66D82B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E61-4AB3-964A-8E1A-AF59C6397F89}" type="datetime1">
              <a:rPr lang="en-MY" smtClean="0"/>
              <a:t>28/6/2024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DD8E-E539-553B-D0AC-B6A2E779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A36F-C0A3-E345-27EC-7AD0F38F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E2A8-E348-43E5-7346-1F56E03A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57A98-52A2-3471-1928-983E58AD6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36939-DB31-7C11-EBCC-F359F302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3CC-2B06-2C46-88E6-0BE336749D53}" type="datetime1">
              <a:rPr lang="en-MY" smtClean="0"/>
              <a:t>28/6/2024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DF6DD-CF2C-5BB6-2EB1-F3D91A9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D5D9-24BC-8F7C-2CF5-31837FE6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E4333-11D8-DAF5-3040-F6BBA95C3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1B049-6076-DEAF-B445-73BC3492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64E5-A6F6-B42F-516C-9613F46C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D3D-6CBB-3C40-8BA5-88531CC20B7B}" type="datetime1">
              <a:rPr lang="en-MY" smtClean="0"/>
              <a:t>28/6/2024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2FE4-14C5-BF87-30DA-61654FA1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F59F-F10F-95DB-7114-436B901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1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6C59-4F09-362B-6433-A8A8B526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C6E1-88FD-854C-9057-47FE7DDE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B798-716A-D7AC-A429-5640400F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46A3-81A8-754C-A576-1C7AC117F338}" type="datetime1">
              <a:rPr lang="en-MY" smtClean="0"/>
              <a:t>28/6/2024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F4EED-D075-2A22-4718-D62106C5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321B-7A10-39F4-F1C6-10083BA1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6FEE-42E8-FF5F-31C1-3626C9E4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1240-4EEC-6F7D-B7FF-4542835D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202C-A241-5881-1EFB-E17B687B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B5D9-B905-6E4B-AE1A-F6788868F974}" type="datetime1">
              <a:rPr lang="en-MY" smtClean="0"/>
              <a:t>28/6/2024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2107A-9C3D-90C7-FA57-95BD6A2C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1CE3B-C1D4-82F5-57AF-67E9BA16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9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BF16-E763-1221-471E-3E1A4F92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39E2-094C-89B0-8400-020F7A7A3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A29F6-9B09-2B08-0D89-52C71B03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8497D-60B3-142D-945E-F128A72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5FB7-96BA-1A41-991B-03F500C3500C}" type="datetime1">
              <a:rPr lang="en-MY" smtClean="0"/>
              <a:t>28/6/2024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6951B-A9FD-7452-16BE-58423C37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EE046-F0B7-2504-481E-6B4ED6BB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EAC3-D146-75DF-441F-7B3F719B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FEEE3-5028-EF9F-3A6F-9FF5C8E5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F9190-639F-1DB9-E7B3-187656907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1CAA-5316-523D-67C3-3D74B9D34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68087-D90C-4805-6E57-9C8B68330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4F08B-16C6-C091-5303-C67BACD8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8AA9-95F5-8F41-BEBE-E9C96302A193}" type="datetime1">
              <a:rPr lang="en-MY" smtClean="0"/>
              <a:t>28/6/2024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F7681-C87A-D217-3D11-FA8C17C1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70C77-315F-9306-5724-3BC4FFEB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25BC-1A9F-938F-025A-71BDAAD4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5A812-4ACC-68CB-9CFC-FB04CE8B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0D2A-26A3-B249-BC2A-9B4BE9464361}" type="datetime1">
              <a:rPr lang="en-MY" smtClean="0"/>
              <a:t>28/6/2024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2ED25-8B8F-AD43-F94C-5CE3FF98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598F-91B0-8E1A-242D-B3D5FB25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0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2EC2E-B5B5-1A1E-FF12-9675D700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614B-4108-4D4A-A796-97E0CB9C1977}" type="datetime1">
              <a:rPr lang="en-MY" smtClean="0"/>
              <a:t>28/6/2024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F81E2-BB3B-C552-5AB0-3B3DF18D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53603-2693-E020-6D7B-138785D6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94C0-EE37-10C1-7374-43705F5A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F924-88B9-256B-C741-2C523B562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D2688-2008-B742-6388-DD693F181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BA57F-276C-CF5E-5D4E-C6030E73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6F8A-8BCF-D143-B6B2-5F810606A215}" type="datetime1">
              <a:rPr lang="en-MY" smtClean="0"/>
              <a:t>28/6/2024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13B2-6891-5EB4-39FB-DD710EE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E699-8E96-46C0-2E0D-6D8363AD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EC8D-6817-D0D4-CC86-25551D94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4ADC-9128-0ADC-C197-10CCDA986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260E1-EC6A-700F-71B6-823F6A7CC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7335E-00D6-FE22-3335-4F618E9A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10F5-F66C-D242-A6B1-6B560780126B}" type="datetime1">
              <a:rPr lang="en-MY" smtClean="0"/>
              <a:t>28/6/2024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E11FF-689B-A53A-FE2C-DCC8327B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6F031-9FC8-55A5-1B40-F90975E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8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movie.png" descr="pasted-movie.png">
            <a:extLst>
              <a:ext uri="{FF2B5EF4-FFF2-40B4-BE49-F238E27FC236}">
                <a16:creationId xmlns:a16="http://schemas.microsoft.com/office/drawing/2014/main" id="{511F938B-4665-B604-953E-3A3EF24B4F5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21770" y="113153"/>
            <a:ext cx="1823085" cy="50394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8A495-71AF-06A8-708F-A81149B0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F5A83-8658-532D-362B-A31578E8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D1CF-B504-1C6D-7B78-92EA52D5D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037FDC-C959-D34A-B938-199E8760A89C}" type="datetime1">
              <a:rPr lang="en-MY" smtClean="0"/>
              <a:t>28/6/2024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DE376-6813-B0A7-A9B0-5986B06A2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D349-EEB0-1918-650A-EC7E7C38C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uhammadahmedansari/airbnb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isdfs55398.2022.9800816" TargetMode="External"/><Relationship Id="rId2" Type="http://schemas.openxmlformats.org/officeDocument/2006/relationships/hyperlink" Target="https://textblob.readthedocs.io/en/dev/quickstar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9D20-FD96-0C97-BD61-BCF26509A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AirBNB</a:t>
            </a:r>
            <a:r>
              <a:rPr lang="en-US" dirty="0"/>
              <a:t> Reviews</a:t>
            </a:r>
            <a:br>
              <a:rPr lang="en-US" dirty="0"/>
            </a:br>
            <a:r>
              <a:rPr lang="en-US" dirty="0"/>
              <a:t>Sentiment Analysis</a:t>
            </a:r>
            <a:br>
              <a:rPr lang="en-US" dirty="0"/>
            </a:br>
            <a:r>
              <a:rPr lang="en-US" dirty="0"/>
              <a:t>(Natural Language Processing)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80070-E316-C50E-F422-6E11B85F6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Daniel Yap</a:t>
            </a:r>
          </a:p>
        </p:txBody>
      </p:sp>
    </p:spTree>
    <p:extLst>
      <p:ext uri="{BB962C8B-B14F-4D97-AF65-F5344CB8AC3E}">
        <p14:creationId xmlns:p14="http://schemas.microsoft.com/office/powerpoint/2010/main" val="243932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E7DBC-E26F-00B7-D0ED-A972C01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57CD5-5E9C-8567-F2F5-2403D9D3FA64}"/>
              </a:ext>
            </a:extLst>
          </p:cNvPr>
          <p:cNvSpPr txBox="1"/>
          <p:nvPr/>
        </p:nvSpPr>
        <p:spPr>
          <a:xfrm>
            <a:off x="3941380" y="2564525"/>
            <a:ext cx="32864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0143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Kaggle</a:t>
            </a:r>
          </a:p>
          <a:p>
            <a:r>
              <a:rPr lang="en-US" dirty="0">
                <a:latin typeface="Arial"/>
                <a:cs typeface="Arial"/>
                <a:hlinkClick r:id="rId2"/>
              </a:rPr>
              <a:t>https://www.kaggle.com/datasets/muhammadahmedansari/airbnb-dataset</a:t>
            </a:r>
            <a:endParaRPr lang="en-US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/>
              <a:t>6 columns</a:t>
            </a:r>
          </a:p>
          <a:p>
            <a:r>
              <a:rPr lang="en-US" dirty="0"/>
              <a:t>342,904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Analyze </a:t>
            </a:r>
            <a:r>
              <a:rPr lang="en-US" u="sng" dirty="0"/>
              <a:t>large</a:t>
            </a:r>
            <a:r>
              <a:rPr lang="en-US" dirty="0"/>
              <a:t> dataset of reviews with different languages.</a:t>
            </a:r>
          </a:p>
          <a:p>
            <a:r>
              <a:rPr lang="en-US" u="sng" dirty="0">
                <a:latin typeface="Aptos"/>
                <a:cs typeface="Calibri"/>
              </a:rPr>
              <a:t>Difficulties in translating sentimental analysis results into actionable strategies</a:t>
            </a:r>
            <a:r>
              <a:rPr lang="en-US" dirty="0">
                <a:latin typeface="Aptos"/>
                <a:cs typeface="Calibri"/>
              </a:rPr>
              <a:t> in service quality improvements.</a:t>
            </a:r>
            <a:endParaRPr lang="en-US" dirty="0">
              <a:latin typeface="Apto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7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ptos"/>
                <a:cs typeface="Calibri"/>
              </a:rPr>
              <a:t>Develop automated processes</a:t>
            </a:r>
            <a:r>
              <a:rPr lang="en-US" dirty="0">
                <a:latin typeface="Aptos"/>
                <a:cs typeface="Calibri"/>
              </a:rPr>
              <a:t> or tools to handle large data.</a:t>
            </a:r>
            <a:endParaRPr lang="en-US">
              <a:latin typeface="Aptos"/>
            </a:endParaRPr>
          </a:p>
          <a:p>
            <a:r>
              <a:rPr lang="en-US" b="1" dirty="0">
                <a:latin typeface="Aptos"/>
                <a:cs typeface="Calibri"/>
              </a:rPr>
              <a:t>Implement a standardized sentiment scoring system</a:t>
            </a:r>
            <a:r>
              <a:rPr lang="en-US" dirty="0">
                <a:latin typeface="Aptos"/>
                <a:cs typeface="Calibri"/>
              </a:rPr>
              <a:t> to:</a:t>
            </a:r>
          </a:p>
          <a:p>
            <a:pPr lvl="1">
              <a:buFont typeface="Wingdings" panose="020B0604020202020204" pitchFamily="34" charset="0"/>
              <a:buChar char="ü"/>
            </a:pPr>
            <a:r>
              <a:rPr lang="en-US" dirty="0">
                <a:latin typeface="Aptos"/>
                <a:cs typeface="Calibri"/>
              </a:rPr>
              <a:t>measure and track changes of customer satisfaction</a:t>
            </a:r>
          </a:p>
          <a:p>
            <a:pPr lvl="1">
              <a:buFont typeface="Wingdings" panose="020B0604020202020204" pitchFamily="34" charset="0"/>
              <a:buChar char="ü"/>
            </a:pPr>
            <a:r>
              <a:rPr lang="en-US" dirty="0">
                <a:latin typeface="Aptos"/>
                <a:cs typeface="Calibri"/>
              </a:rPr>
              <a:t>facilitate data-driven decision-making</a:t>
            </a:r>
          </a:p>
          <a:p>
            <a:pPr lvl="1">
              <a:buFont typeface="Wingdings" panose="020B0604020202020204" pitchFamily="34" charset="0"/>
              <a:buChar char="ü"/>
            </a:pPr>
            <a:r>
              <a:rPr lang="en-US" dirty="0">
                <a:latin typeface="Aptos"/>
                <a:cs typeface="Calibri"/>
              </a:rPr>
              <a:t>target service enhancements</a:t>
            </a:r>
            <a:endParaRPr lang="en-US" dirty="0">
              <a:latin typeface="Apto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7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ptos"/>
                <a:cs typeface="Calibri"/>
              </a:rPr>
              <a:t>AirBNB</a:t>
            </a:r>
            <a:r>
              <a:rPr lang="en-US" dirty="0">
                <a:latin typeface="Aptos"/>
                <a:cs typeface="Calibri"/>
              </a:rPr>
              <a:t> business owners</a:t>
            </a:r>
          </a:p>
          <a:p>
            <a:r>
              <a:rPr lang="en-US" dirty="0">
                <a:latin typeface="Aptos"/>
                <a:cs typeface="Calibri"/>
              </a:rPr>
              <a:t>Non-</a:t>
            </a:r>
            <a:r>
              <a:rPr lang="en-US" dirty="0" err="1">
                <a:latin typeface="Aptos"/>
                <a:cs typeface="Calibri"/>
              </a:rPr>
              <a:t>AirBNB</a:t>
            </a:r>
            <a:r>
              <a:rPr lang="en-US" dirty="0">
                <a:latin typeface="Aptos"/>
                <a:cs typeface="Calibri"/>
              </a:rPr>
              <a:t> business owners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AAC50-AEA1-4BF1-6873-E7CD1DD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0C8A3-CDDE-A7BF-0CAE-DDE10E1E79A2}"/>
              </a:ext>
            </a:extLst>
          </p:cNvPr>
          <p:cNvSpPr txBox="1"/>
          <p:nvPr/>
        </p:nvSpPr>
        <p:spPr>
          <a:xfrm>
            <a:off x="6095139" y="6006478"/>
            <a:ext cx="302243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i="1" dirty="0"/>
              <a:t>Figure 1</a:t>
            </a:r>
            <a:r>
              <a:rPr lang="en-US" dirty="0"/>
              <a:t>. Sentiment Analysis</a:t>
            </a:r>
          </a:p>
        </p:txBody>
      </p:sp>
      <p:pic>
        <p:nvPicPr>
          <p:cNvPr id="12" name="Picture 11" descr="A graph of positive and negative emotions&#10;&#10;Description automatically generated">
            <a:extLst>
              <a:ext uri="{FF2B5EF4-FFF2-40B4-BE49-F238E27FC236}">
                <a16:creationId xmlns:a16="http://schemas.microsoft.com/office/drawing/2014/main" id="{5A0B756E-CF81-B214-2623-E6EF57E04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3" y="1025525"/>
            <a:ext cx="6696075" cy="4781550"/>
          </a:xfrm>
          <a:prstGeom prst="rect">
            <a:avLst/>
          </a:prstGeom>
        </p:spPr>
      </p:pic>
      <p:pic>
        <p:nvPicPr>
          <p:cNvPr id="13" name="Picture 12" descr="A close up of words&#10;&#10;Description automatically generated">
            <a:extLst>
              <a:ext uri="{FF2B5EF4-FFF2-40B4-BE49-F238E27FC236}">
                <a16:creationId xmlns:a16="http://schemas.microsoft.com/office/drawing/2014/main" id="{87721DCA-5310-BD2F-E69B-BC02292F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22" y="3048243"/>
            <a:ext cx="20002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2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AAC50-AEA1-4BF1-6873-E7CD1DD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3E580-42F2-6EA9-27F6-B8533CB97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75" y="3852863"/>
            <a:ext cx="3879850" cy="498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3D4240-4937-5371-C0DA-F1E0E0E86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538" y="4665663"/>
            <a:ext cx="3883025" cy="5111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333A8A-77DD-B3AF-31E6-25037D186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Arial"/>
              </a:rPr>
              <a:t>It helps businesses make informed decisions based on genuine customer feedback.</a:t>
            </a:r>
          </a:p>
          <a:p>
            <a:r>
              <a:rPr lang="en-US" dirty="0">
                <a:ea typeface="+mn-lt"/>
                <a:cs typeface="+mn-lt"/>
              </a:rPr>
              <a:t>High accuracy prevents misinterpretation of sentiments which could lead to incorrect actions.</a:t>
            </a:r>
            <a:endParaRPr lang="en-US" dirty="0"/>
          </a:p>
          <a:p>
            <a:endParaRPr lang="en-US" dirty="0">
              <a:latin typeface="Apto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15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latin typeface="Aptos"/>
                <a:cs typeface="Times New Roman"/>
              </a:rPr>
              <a:t>Tutorial: </a:t>
            </a:r>
            <a:r>
              <a:rPr lang="en-US" i="1" dirty="0" err="1">
                <a:latin typeface="Aptos"/>
                <a:cs typeface="Times New Roman"/>
              </a:rPr>
              <a:t>Quickstart</a:t>
            </a:r>
            <a:r>
              <a:rPr lang="en-US" i="1" dirty="0">
                <a:latin typeface="Aptos"/>
                <a:cs typeface="Times New Roman"/>
              </a:rPr>
              <a:t> — </a:t>
            </a:r>
            <a:r>
              <a:rPr lang="en-US" i="1" dirty="0" err="1">
                <a:latin typeface="Aptos"/>
                <a:cs typeface="Times New Roman"/>
              </a:rPr>
              <a:t>TextBlob</a:t>
            </a:r>
            <a:r>
              <a:rPr lang="en-US" i="1" dirty="0">
                <a:latin typeface="Aptos"/>
                <a:cs typeface="Times New Roman"/>
              </a:rPr>
              <a:t> 0.18.0.post0 documentation</a:t>
            </a:r>
            <a:r>
              <a:rPr lang="en-US" dirty="0">
                <a:latin typeface="Aptos"/>
                <a:cs typeface="Times New Roman"/>
              </a:rPr>
              <a:t>. (n.d.). </a:t>
            </a:r>
            <a:r>
              <a:rPr lang="en-US" dirty="0">
                <a:latin typeface="Aptos"/>
                <a:cs typeface="Times New Roman"/>
                <a:hlinkClick r:id="rId2"/>
              </a:rPr>
              <a:t>https://textblob.readthedocs.io/en/dev/quickstart.html</a:t>
            </a:r>
            <a:endParaRPr lang="en-US" dirty="0">
              <a:latin typeface="Aptos"/>
              <a:cs typeface="Times New Roman"/>
            </a:endParaRPr>
          </a:p>
          <a:p>
            <a:endParaRPr lang="en-US" dirty="0">
              <a:latin typeface="Aptos"/>
              <a:cs typeface="Times New Roman"/>
            </a:endParaRPr>
          </a:p>
          <a:p>
            <a:r>
              <a:rPr lang="en-US">
                <a:ea typeface="+mn-lt"/>
                <a:cs typeface="+mn-lt"/>
              </a:rPr>
              <a:t>Raza, M. R., Hussain, W., &amp; Varol, A. (2022a). Performance analysis of deep approaches on </a:t>
            </a:r>
            <a:r>
              <a:rPr lang="en-US" err="1">
                <a:ea typeface="+mn-lt"/>
                <a:cs typeface="+mn-lt"/>
              </a:rPr>
              <a:t>airbnb</a:t>
            </a:r>
            <a:r>
              <a:rPr lang="en-US">
                <a:ea typeface="+mn-lt"/>
                <a:cs typeface="+mn-lt"/>
              </a:rPr>
              <a:t> sentiment reviews. </a:t>
            </a:r>
            <a:r>
              <a:rPr lang="en-US" i="1">
                <a:ea typeface="+mn-lt"/>
                <a:cs typeface="+mn-lt"/>
              </a:rPr>
              <a:t>2022 10th International Symposium on Digital Forensics and Security (ISDFS)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dirty="0">
                <a:ea typeface="+mn-lt"/>
                <a:cs typeface="+mn-lt"/>
                <a:hlinkClick r:id="rId3"/>
              </a:rPr>
              <a:t>https://doi.org/10.1109/isdfs55398.2022.9800816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latin typeface="Aptos"/>
              <a:cs typeface="Times New Roman"/>
            </a:endParaRPr>
          </a:p>
          <a:p>
            <a:endParaRPr lang="en-US" dirty="0">
              <a:latin typeface="Aptos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9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E7DBC-E26F-00B7-D0ED-A972C01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57CD5-5E9C-8567-F2F5-2403D9D3FA64}"/>
              </a:ext>
            </a:extLst>
          </p:cNvPr>
          <p:cNvSpPr txBox="1"/>
          <p:nvPr/>
        </p:nvSpPr>
        <p:spPr>
          <a:xfrm>
            <a:off x="3941380" y="2564525"/>
            <a:ext cx="3538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363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59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AirBNB Reviews Sentiment Analysis (Natural Language Processing)</vt:lpstr>
      <vt:lpstr>Dataset Source</vt:lpstr>
      <vt:lpstr>Problems / Challenges</vt:lpstr>
      <vt:lpstr>Objectives</vt:lpstr>
      <vt:lpstr>Target Audience</vt:lpstr>
      <vt:lpstr>Findings</vt:lpstr>
      <vt:lpstr>Model Evaluation</vt:lpstr>
      <vt:lpstr>Reference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Avinnaash Suresh</dc:creator>
  <cp:lastModifiedBy>Avinnaash Suresh</cp:lastModifiedBy>
  <cp:revision>272</cp:revision>
  <dcterms:created xsi:type="dcterms:W3CDTF">2024-03-15T17:02:54Z</dcterms:created>
  <dcterms:modified xsi:type="dcterms:W3CDTF">2024-06-28T13:28:45Z</dcterms:modified>
</cp:coreProperties>
</file>