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5FBCB6-EE0A-4157-ABB5-516D41099B0A}">
  <a:tblStyle styleId="{355FBCB6-EE0A-4157-ABB5-516D41099B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d0bea82d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8d0bea82d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d0bea82d0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d0bea82d0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8d0bea82d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8d0bea82d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ce454173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ce454173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ce454173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ce454173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24242"/>
                </a:solidFill>
                <a:latin typeface="Nunito"/>
                <a:ea typeface="Nunito"/>
                <a:cs typeface="Nunito"/>
                <a:sym typeface="Nunito"/>
              </a:rPr>
              <a:t>For this step we decided to omit the 2 rows with potential outlier data from our dataset. One has a body fat of 0 and the other has a body fat of 45.1. We deemed these data statistically impossible in a real world setting. As a result, we ended up with 250 rows of data for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d0bea82d0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d0bea82d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d0bea82d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d0bea82d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ce454173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ce454173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d0bea82d0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8d0bea82d0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8d0bea82d0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8d0bea82d0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ce454173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8ce454173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Decision Tree to predict body fat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8: Vaishinavi Borwankar, Xilin Qiao, Yifei Ye, Yuchen Dou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 Analysis </a:t>
            </a:r>
            <a:endParaRPr/>
          </a:p>
        </p:txBody>
      </p:sp>
      <p:sp>
        <p:nvSpPr>
          <p:cNvPr id="340" name="Google Shape;34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22"/>
          <p:cNvPicPr preferRelativeResize="0"/>
          <p:nvPr/>
        </p:nvPicPr>
        <p:blipFill>
          <a:blip r:embed="rId3">
            <a:alphaModFix/>
          </a:blip>
          <a:stretch>
            <a:fillRect/>
          </a:stretch>
        </p:blipFill>
        <p:spPr>
          <a:xfrm>
            <a:off x="2695975" y="1597875"/>
            <a:ext cx="3630675" cy="276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7" name="Google Shape;347;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8" name="Google Shape;348;p23"/>
          <p:cNvPicPr preferRelativeResize="0"/>
          <p:nvPr/>
        </p:nvPicPr>
        <p:blipFill>
          <a:blip r:embed="rId3">
            <a:alphaModFix/>
          </a:blip>
          <a:stretch>
            <a:fillRect/>
          </a:stretch>
        </p:blipFill>
        <p:spPr>
          <a:xfrm>
            <a:off x="2651175" y="1263900"/>
            <a:ext cx="4335749" cy="326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Strengths and Weaknesses</a:t>
            </a:r>
            <a:endParaRPr/>
          </a:p>
        </p:txBody>
      </p:sp>
      <p:sp>
        <p:nvSpPr>
          <p:cNvPr id="354" name="Google Shape;35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Strengths:</a:t>
            </a:r>
            <a:endParaRPr/>
          </a:p>
          <a:p>
            <a:pPr indent="-311150" lvl="0" marL="457200" rtl="0" algn="l">
              <a:spcBef>
                <a:spcPts val="1200"/>
              </a:spcBef>
              <a:spcAft>
                <a:spcPts val="0"/>
              </a:spcAft>
              <a:buSzPts val="1300"/>
              <a:buAutoNum type="arabicParenR"/>
            </a:pPr>
            <a:r>
              <a:rPr lang="en"/>
              <a:t>Major highlight of the model is its interpretability and ease of use. </a:t>
            </a:r>
            <a:endParaRPr/>
          </a:p>
          <a:p>
            <a:pPr indent="-311150" lvl="0" marL="457200" rtl="0" algn="l">
              <a:spcBef>
                <a:spcPts val="0"/>
              </a:spcBef>
              <a:spcAft>
                <a:spcPts val="0"/>
              </a:spcAft>
              <a:buSzPts val="1300"/>
              <a:buAutoNum type="arabicParenR"/>
            </a:pPr>
            <a:r>
              <a:rPr lang="en"/>
              <a:t>Captures non-linear relationships in the data. </a:t>
            </a:r>
            <a:endParaRPr/>
          </a:p>
          <a:p>
            <a:pPr indent="0" lvl="0" marL="0" rtl="0" algn="l">
              <a:spcBef>
                <a:spcPts val="1200"/>
              </a:spcBef>
              <a:spcAft>
                <a:spcPts val="0"/>
              </a:spcAft>
              <a:buNone/>
            </a:pPr>
            <a:r>
              <a:rPr lang="en"/>
              <a:t>Weaknesses:</a:t>
            </a:r>
            <a:endParaRPr/>
          </a:p>
          <a:p>
            <a:pPr indent="-311150" lvl="0" marL="457200" rtl="0" algn="l">
              <a:spcBef>
                <a:spcPts val="1200"/>
              </a:spcBef>
              <a:spcAft>
                <a:spcPts val="0"/>
              </a:spcAft>
              <a:buSzPts val="1300"/>
              <a:buAutoNum type="arabicParenR"/>
            </a:pPr>
            <a:r>
              <a:rPr lang="en"/>
              <a:t>Model might be underfitted due to loss of information from other variables.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module we used the dataset of 252 men with measurements of their percentage of body fat and various body circumference measurements to conduct analysis, aiming to predict body fat using a model of our choice with simplicity, accuracy and robustness. </a:t>
            </a:r>
            <a:endParaRPr/>
          </a:p>
          <a:p>
            <a:pPr indent="0" lvl="0" marL="0" rtl="0" algn="l">
              <a:spcBef>
                <a:spcPts val="1200"/>
              </a:spcBef>
              <a:spcAft>
                <a:spcPts val="1200"/>
              </a:spcAft>
              <a:buNone/>
            </a:pPr>
            <a:r>
              <a:rPr lang="en"/>
              <a:t>There are many ways to approach this problem and we decided to use a correlation matrix to first find the attributes that are most correlated with body fat percentage. Then we compared the models we had in mind to see which model yield the most accurate prediction.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290" name="Google Shape;290;p15"/>
          <p:cNvSpPr txBox="1"/>
          <p:nvPr>
            <p:ph idx="1" type="body"/>
          </p:nvPr>
        </p:nvSpPr>
        <p:spPr>
          <a:xfrm>
            <a:off x="1303800" y="3683225"/>
            <a:ext cx="7030500" cy="84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Final cleaned data: n = 250 (from n = 252)</a:t>
            </a:r>
            <a:endParaRPr/>
          </a:p>
        </p:txBody>
      </p:sp>
      <p:graphicFrame>
        <p:nvGraphicFramePr>
          <p:cNvPr id="291" name="Google Shape;291;p15"/>
          <p:cNvGraphicFramePr/>
          <p:nvPr/>
        </p:nvGraphicFramePr>
        <p:xfrm>
          <a:off x="2762250" y="2369800"/>
          <a:ext cx="3000000" cy="3000000"/>
        </p:xfrm>
        <a:graphic>
          <a:graphicData uri="http://schemas.openxmlformats.org/drawingml/2006/table">
            <a:tbl>
              <a:tblPr>
                <a:noFill/>
                <a:tableStyleId>{355FBCB6-EE0A-4157-ABB5-516D41099B0A}</a:tableStyleId>
              </a:tblPr>
              <a:tblGrid>
                <a:gridCol w="1809750"/>
                <a:gridCol w="1809750"/>
              </a:tblGrid>
              <a:tr h="381000">
                <a:tc>
                  <a:txBody>
                    <a:bodyPr/>
                    <a:lstStyle/>
                    <a:p>
                      <a:pPr indent="0" lvl="0" marL="0" rtl="0" algn="l">
                        <a:spcBef>
                          <a:spcPts val="0"/>
                        </a:spcBef>
                        <a:spcAft>
                          <a:spcPts val="0"/>
                        </a:spcAft>
                        <a:buNone/>
                      </a:pPr>
                      <a:r>
                        <a:rPr lang="en"/>
                        <a:t>IDNO</a:t>
                      </a:r>
                      <a:endParaRPr/>
                    </a:p>
                  </a:txBody>
                  <a:tcPr marT="91425" marB="91425" marR="91425" marL="91425"/>
                </a:tc>
                <a:tc>
                  <a:txBody>
                    <a:bodyPr/>
                    <a:lstStyle/>
                    <a:p>
                      <a:pPr indent="0" lvl="0" marL="0" rtl="0" algn="l">
                        <a:spcBef>
                          <a:spcPts val="0"/>
                        </a:spcBef>
                        <a:spcAft>
                          <a:spcPts val="0"/>
                        </a:spcAft>
                        <a:buNone/>
                      </a:pPr>
                      <a:r>
                        <a:rPr lang="en"/>
                        <a:t>BODYFAT</a:t>
                      </a:r>
                      <a:endParaRPr/>
                    </a:p>
                  </a:txBody>
                  <a:tcPr marT="91425" marB="91425" marR="91425" marL="91425"/>
                </a:tc>
              </a:tr>
              <a:tr h="381000">
                <a:tc>
                  <a:txBody>
                    <a:bodyPr/>
                    <a:lstStyle/>
                    <a:p>
                      <a:pPr indent="0" lvl="0" marL="0" rtl="0" algn="l">
                        <a:spcBef>
                          <a:spcPts val="0"/>
                        </a:spcBef>
                        <a:spcAft>
                          <a:spcPts val="0"/>
                        </a:spcAft>
                        <a:buNone/>
                      </a:pPr>
                      <a:r>
                        <a:rPr lang="en"/>
                        <a:t>182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216</a:t>
                      </a:r>
                      <a:endParaRPr/>
                    </a:p>
                  </a:txBody>
                  <a:tcPr marT="91425" marB="91425" marR="91425" marL="91425"/>
                </a:tc>
                <a:tc>
                  <a:txBody>
                    <a:bodyPr/>
                    <a:lstStyle/>
                    <a:p>
                      <a:pPr indent="0" lvl="0" marL="0" rtl="0" algn="l">
                        <a:spcBef>
                          <a:spcPts val="0"/>
                        </a:spcBef>
                        <a:spcAft>
                          <a:spcPts val="0"/>
                        </a:spcAft>
                        <a:buNone/>
                      </a:pPr>
                      <a:r>
                        <a:rPr lang="en"/>
                        <a:t>45.1</a:t>
                      </a:r>
                      <a:endParaRPr/>
                    </a:p>
                  </a:txBody>
                  <a:tcPr marT="91425" marB="91425" marR="91425" marL="91425"/>
                </a:tc>
              </a:tr>
            </a:tbl>
          </a:graphicData>
        </a:graphic>
      </p:graphicFrame>
      <p:sp>
        <p:nvSpPr>
          <p:cNvPr id="292" name="Google Shape;292;p15"/>
          <p:cNvSpPr txBox="1"/>
          <p:nvPr/>
        </p:nvSpPr>
        <p:spPr>
          <a:xfrm>
            <a:off x="1305150" y="1489300"/>
            <a:ext cx="7030500" cy="848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Nunito"/>
              <a:buChar char="●"/>
            </a:pPr>
            <a:r>
              <a:rPr lang="en" sz="1300">
                <a:solidFill>
                  <a:schemeClr val="dk2"/>
                </a:solidFill>
                <a:latin typeface="Nunito"/>
                <a:ea typeface="Nunito"/>
                <a:cs typeface="Nunito"/>
                <a:sym typeface="Nunito"/>
              </a:rPr>
              <a:t>W</a:t>
            </a:r>
            <a:r>
              <a:rPr lang="en" sz="1300">
                <a:solidFill>
                  <a:schemeClr val="dk2"/>
                </a:solidFill>
                <a:latin typeface="Nunito"/>
                <a:ea typeface="Nunito"/>
                <a:cs typeface="Nunito"/>
                <a:sym typeface="Nunito"/>
              </a:rPr>
              <a:t>e decided to omit the 2 rows with potential outlier data from our dataset. One has a body fat of 0 and the other has a body fat of 45.1. We deemed these data statistically impossible in a real world setting.</a:t>
            </a:r>
            <a:endParaRPr sz="13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Selection of the Model</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Model is selected based on the following criteria: Mean Absolute Error, Mean Squared Error and R^2.</a:t>
            </a:r>
            <a:endParaRPr/>
          </a:p>
          <a:p>
            <a:pPr indent="-311150" lvl="0" marL="457200" rtl="0" algn="l">
              <a:spcBef>
                <a:spcPts val="0"/>
              </a:spcBef>
              <a:spcAft>
                <a:spcPts val="0"/>
              </a:spcAft>
              <a:buSzPts val="1300"/>
              <a:buChar char="●"/>
            </a:pPr>
            <a:r>
              <a:rPr lang="en"/>
              <a:t>The analysis is done using several models like Linear Model, Decision Tree, Random Forest and PCR.</a:t>
            </a:r>
            <a:endParaRPr/>
          </a:p>
          <a:p>
            <a:pPr indent="-311150" lvl="0" marL="457200" rtl="0" algn="l">
              <a:spcBef>
                <a:spcPts val="0"/>
              </a:spcBef>
              <a:spcAft>
                <a:spcPts val="0"/>
              </a:spcAft>
              <a:buSzPts val="1300"/>
              <a:buChar char="●"/>
            </a:pPr>
            <a:r>
              <a:rPr lang="en"/>
              <a:t>It is observed that the Decision Tree Model has the lowest MAE and MSE values and the highest R^2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17"/>
          <p:cNvPicPr preferRelativeResize="0"/>
          <p:nvPr/>
        </p:nvPicPr>
        <p:blipFill>
          <a:blip r:embed="rId3">
            <a:alphaModFix/>
          </a:blip>
          <a:stretch>
            <a:fillRect/>
          </a:stretch>
        </p:blipFill>
        <p:spPr>
          <a:xfrm>
            <a:off x="1303800" y="1990050"/>
            <a:ext cx="7030500" cy="24783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selection - Predictive Accuracy</a:t>
            </a:r>
            <a:endParaRPr/>
          </a:p>
        </p:txBody>
      </p:sp>
      <p:pic>
        <p:nvPicPr>
          <p:cNvPr id="311" name="Google Shape;311;p18"/>
          <p:cNvPicPr preferRelativeResize="0"/>
          <p:nvPr/>
        </p:nvPicPr>
        <p:blipFill rotWithShape="1">
          <a:blip r:embed="rId3">
            <a:alphaModFix/>
          </a:blip>
          <a:srcRect b="0" l="28906" r="25842" t="0"/>
          <a:stretch/>
        </p:blipFill>
        <p:spPr>
          <a:xfrm>
            <a:off x="0" y="1357325"/>
            <a:ext cx="4872049" cy="3700450"/>
          </a:xfrm>
          <a:prstGeom prst="rect">
            <a:avLst/>
          </a:prstGeom>
          <a:noFill/>
          <a:ln>
            <a:noFill/>
          </a:ln>
        </p:spPr>
      </p:pic>
      <p:pic>
        <p:nvPicPr>
          <p:cNvPr id="312" name="Google Shape;312;p18"/>
          <p:cNvPicPr preferRelativeResize="0"/>
          <p:nvPr/>
        </p:nvPicPr>
        <p:blipFill>
          <a:blip r:embed="rId4">
            <a:alphaModFix/>
          </a:blip>
          <a:stretch>
            <a:fillRect/>
          </a:stretch>
        </p:blipFill>
        <p:spPr>
          <a:xfrm>
            <a:off x="1579542" y="4849725"/>
            <a:ext cx="1421492" cy="293775"/>
          </a:xfrm>
          <a:prstGeom prst="rect">
            <a:avLst/>
          </a:prstGeom>
          <a:noFill/>
          <a:ln>
            <a:noFill/>
          </a:ln>
        </p:spPr>
      </p:pic>
      <p:sp>
        <p:nvSpPr>
          <p:cNvPr id="313" name="Google Shape;313;p18"/>
          <p:cNvSpPr txBox="1"/>
          <p:nvPr/>
        </p:nvSpPr>
        <p:spPr>
          <a:xfrm>
            <a:off x="5312250" y="1599550"/>
            <a:ext cx="2795700" cy="3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While each additional variable might increase the model's predictive power slightly, there's a point of diminishing returns.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Top 3 correlated independent variables with ‘body fat’ are: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ABDOMEN:  </a:t>
            </a:r>
            <a:r>
              <a:rPr lang="en" sz="1000">
                <a:highlight>
                  <a:srgbClr val="FFFFFF"/>
                </a:highlight>
                <a:latin typeface="Courier New"/>
                <a:ea typeface="Courier New"/>
                <a:cs typeface="Courier New"/>
                <a:sym typeface="Courier New"/>
              </a:rPr>
              <a:t>0.80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ADIPOSITY:  </a:t>
            </a:r>
            <a:r>
              <a:rPr lang="en" sz="1000">
                <a:highlight>
                  <a:srgbClr val="FFFFFF"/>
                </a:highlight>
                <a:latin typeface="Courier New"/>
                <a:ea typeface="Courier New"/>
                <a:cs typeface="Courier New"/>
                <a:sym typeface="Courier New"/>
              </a:rPr>
              <a:t>0.71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CHEST:         </a:t>
            </a:r>
            <a:r>
              <a:rPr lang="en" sz="1000">
                <a:highlight>
                  <a:srgbClr val="FFFFFF"/>
                </a:highlight>
                <a:latin typeface="Courier New"/>
                <a:ea typeface="Courier New"/>
                <a:cs typeface="Courier New"/>
                <a:sym typeface="Courier New"/>
              </a:rPr>
              <a:t>0.69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Scatterplot of Abdomen vs BodyFat %</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19"/>
          <p:cNvPicPr preferRelativeResize="0"/>
          <p:nvPr/>
        </p:nvPicPr>
        <p:blipFill>
          <a:blip r:embed="rId3">
            <a:alphaModFix/>
          </a:blip>
          <a:stretch>
            <a:fillRect/>
          </a:stretch>
        </p:blipFill>
        <p:spPr>
          <a:xfrm>
            <a:off x="1965625" y="1336998"/>
            <a:ext cx="5212750" cy="345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Scatterplot of Chest vs BodyFat %</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0"/>
          <p:cNvPicPr preferRelativeResize="0"/>
          <p:nvPr/>
        </p:nvPicPr>
        <p:blipFill>
          <a:blip r:embed="rId3">
            <a:alphaModFix/>
          </a:blip>
          <a:stretch>
            <a:fillRect/>
          </a:stretch>
        </p:blipFill>
        <p:spPr>
          <a:xfrm>
            <a:off x="1915800" y="1407750"/>
            <a:ext cx="5312399" cy="351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selection - Multicollinearity </a:t>
            </a:r>
            <a:endParaRPr/>
          </a:p>
        </p:txBody>
      </p:sp>
      <p:sp>
        <p:nvSpPr>
          <p:cNvPr id="333" name="Google Shape;333;p21"/>
          <p:cNvSpPr txBox="1"/>
          <p:nvPr>
            <p:ph idx="1" type="body"/>
          </p:nvPr>
        </p:nvSpPr>
        <p:spPr>
          <a:xfrm>
            <a:off x="1166800" y="1498425"/>
            <a:ext cx="7030500" cy="273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Variance Inflation Factor </a:t>
            </a:r>
            <a:endParaRPr/>
          </a:p>
          <a:p>
            <a:pPr indent="0" lvl="0" marL="457200" rtl="0" algn="l">
              <a:spcBef>
                <a:spcPts val="1200"/>
              </a:spcBef>
              <a:spcAft>
                <a:spcPts val="0"/>
              </a:spcAft>
              <a:buNone/>
            </a:pPr>
            <a:r>
              <a:rPr lang="en"/>
              <a:t>The Variance Inflation Factor (VIF) quantifies the severity of multicollinearity. A VIF above 5 (some use 10) signals a problematic amount of collinearity.</a:t>
            </a:r>
            <a:endParaRPr/>
          </a:p>
          <a:p>
            <a:pPr indent="-311150" lvl="0" marL="457200" rtl="0" algn="l">
              <a:spcBef>
                <a:spcPts val="1200"/>
              </a:spcBef>
              <a:spcAft>
                <a:spcPts val="0"/>
              </a:spcAft>
              <a:buSzPts val="1300"/>
              <a:buAutoNum type="arabicPeriod"/>
            </a:pPr>
            <a:r>
              <a:rPr lang="en"/>
              <a:t>Result</a:t>
            </a:r>
            <a:endParaRPr/>
          </a:p>
          <a:p>
            <a:pPr indent="0" lvl="0" marL="457200" rtl="0" algn="l">
              <a:spcBef>
                <a:spcPts val="1200"/>
              </a:spcBef>
              <a:spcAft>
                <a:spcPts val="0"/>
              </a:spcAft>
              <a:buNone/>
            </a:pPr>
            <a:r>
              <a:rPr lang="en"/>
              <a:t>The VIF shown below shows there are indeed collinearity, regression model might be </a:t>
            </a:r>
            <a:r>
              <a:rPr lang="en"/>
              <a:t>distorting based on this. </a:t>
            </a:r>
            <a:endParaRPr/>
          </a:p>
          <a:p>
            <a:pPr indent="0" lvl="0" marL="0" rtl="0" algn="l">
              <a:spcBef>
                <a:spcPts val="1200"/>
              </a:spcBef>
              <a:spcAft>
                <a:spcPts val="1200"/>
              </a:spcAft>
              <a:buNone/>
            </a:pPr>
            <a:r>
              <a:rPr lang="en"/>
              <a:t>                                     VIF </a:t>
            </a:r>
            <a:r>
              <a:rPr lang="en"/>
              <a:t>among the top 3 correlated variables:</a:t>
            </a:r>
            <a:endParaRPr/>
          </a:p>
        </p:txBody>
      </p:sp>
      <p:graphicFrame>
        <p:nvGraphicFramePr>
          <p:cNvPr id="334" name="Google Shape;334;p21"/>
          <p:cNvGraphicFramePr/>
          <p:nvPr/>
        </p:nvGraphicFramePr>
        <p:xfrm>
          <a:off x="2122550" y="3918525"/>
          <a:ext cx="3000000" cy="3000000"/>
        </p:xfrm>
        <a:graphic>
          <a:graphicData uri="http://schemas.openxmlformats.org/drawingml/2006/table">
            <a:tbl>
              <a:tblPr>
                <a:noFill/>
                <a:tableStyleId>{355FBCB6-EE0A-4157-ABB5-516D41099B0A}</a:tableStyleId>
              </a:tblPr>
              <a:tblGrid>
                <a:gridCol w="1513950"/>
                <a:gridCol w="1513950"/>
                <a:gridCol w="1513950"/>
              </a:tblGrid>
              <a:tr h="381000">
                <a:tc>
                  <a:txBody>
                    <a:bodyPr/>
                    <a:lstStyle/>
                    <a:p>
                      <a:pPr indent="0" lvl="0" marL="457200" rtl="0" algn="l">
                        <a:lnSpc>
                          <a:spcPct val="115000"/>
                        </a:lnSpc>
                        <a:spcBef>
                          <a:spcPts val="0"/>
                        </a:spcBef>
                        <a:spcAft>
                          <a:spcPts val="1200"/>
                        </a:spcAft>
                        <a:buNone/>
                      </a:pPr>
                      <a:r>
                        <a:rPr lang="en" sz="1300">
                          <a:solidFill>
                            <a:schemeClr val="dk2"/>
                          </a:solidFill>
                          <a:latin typeface="Nunito"/>
                          <a:ea typeface="Nunito"/>
                          <a:cs typeface="Nunito"/>
                          <a:sym typeface="Nunito"/>
                        </a:rPr>
                        <a:t>ABDOMEN</a:t>
                      </a:r>
                      <a:endParaRPr/>
                    </a:p>
                  </a:txBody>
                  <a:tcPr marT="91425" marB="91425" marR="91425" marL="91425"/>
                </a:tc>
                <a:tc>
                  <a:txBody>
                    <a:bodyPr/>
                    <a:lstStyle/>
                    <a:p>
                      <a:pPr indent="0" lvl="0" marL="457200" rtl="0" algn="l">
                        <a:lnSpc>
                          <a:spcPct val="115000"/>
                        </a:lnSpc>
                        <a:spcBef>
                          <a:spcPts val="0"/>
                        </a:spcBef>
                        <a:spcAft>
                          <a:spcPts val="1200"/>
                        </a:spcAft>
                        <a:buNone/>
                      </a:pPr>
                      <a:r>
                        <a:rPr lang="en" sz="1300">
                          <a:solidFill>
                            <a:schemeClr val="dk2"/>
                          </a:solidFill>
                          <a:latin typeface="Nunito"/>
                          <a:ea typeface="Nunito"/>
                          <a:cs typeface="Nunito"/>
                          <a:sym typeface="Nunito"/>
                        </a:rPr>
                        <a:t>ADIPOSITY </a:t>
                      </a:r>
                      <a:endParaRPr/>
                    </a:p>
                  </a:txBody>
                  <a:tcPr marT="91425" marB="91425" marR="91425" marL="91425"/>
                </a:tc>
                <a:tc>
                  <a:txBody>
                    <a:bodyPr/>
                    <a:lstStyle/>
                    <a:p>
                      <a:pPr indent="0" lvl="0" marL="457200" rtl="0" algn="l">
                        <a:lnSpc>
                          <a:spcPct val="115000"/>
                        </a:lnSpc>
                        <a:spcBef>
                          <a:spcPts val="0"/>
                        </a:spcBef>
                        <a:spcAft>
                          <a:spcPts val="1200"/>
                        </a:spcAft>
                        <a:buNone/>
                      </a:pPr>
                      <a:r>
                        <a:rPr lang="en" sz="1300">
                          <a:solidFill>
                            <a:schemeClr val="dk2"/>
                          </a:solidFill>
                          <a:latin typeface="Nunito"/>
                          <a:ea typeface="Nunito"/>
                          <a:cs typeface="Nunito"/>
                          <a:sym typeface="Nunito"/>
                        </a:rPr>
                        <a:t>CHEST </a:t>
                      </a:r>
                      <a:endParaRPr/>
                    </a:p>
                  </a:txBody>
                  <a:tcPr marT="91425" marB="91425" marR="91425" marL="91425"/>
                </a:tc>
              </a:tr>
              <a:tr h="381000">
                <a:tc>
                  <a:txBody>
                    <a:bodyPr/>
                    <a:lstStyle/>
                    <a:p>
                      <a:pPr indent="0" lvl="0" marL="457200" rtl="0" algn="l">
                        <a:lnSpc>
                          <a:spcPct val="115000"/>
                        </a:lnSpc>
                        <a:spcBef>
                          <a:spcPts val="0"/>
                        </a:spcBef>
                        <a:spcAft>
                          <a:spcPts val="1200"/>
                        </a:spcAft>
                        <a:buNone/>
                      </a:pPr>
                      <a:r>
                        <a:rPr lang="en" sz="1300">
                          <a:solidFill>
                            <a:schemeClr val="dk2"/>
                          </a:solidFill>
                          <a:latin typeface="Nunito"/>
                          <a:ea typeface="Nunito"/>
                          <a:cs typeface="Nunito"/>
                          <a:sym typeface="Nunito"/>
                        </a:rPr>
                        <a:t>8.31</a:t>
                      </a:r>
                      <a:endParaRPr/>
                    </a:p>
                  </a:txBody>
                  <a:tcPr marT="91425" marB="91425" marR="91425" marL="91425"/>
                </a:tc>
                <a:tc>
                  <a:txBody>
                    <a:bodyPr/>
                    <a:lstStyle/>
                    <a:p>
                      <a:pPr indent="0" lvl="0" marL="457200" rtl="0" algn="l">
                        <a:lnSpc>
                          <a:spcPct val="115000"/>
                        </a:lnSpc>
                        <a:spcBef>
                          <a:spcPts val="0"/>
                        </a:spcBef>
                        <a:spcAft>
                          <a:spcPts val="1200"/>
                        </a:spcAft>
                        <a:buNone/>
                      </a:pPr>
                      <a:r>
                        <a:rPr lang="en" sz="1300">
                          <a:solidFill>
                            <a:schemeClr val="dk2"/>
                          </a:solidFill>
                          <a:latin typeface="Nunito"/>
                          <a:ea typeface="Nunito"/>
                          <a:cs typeface="Nunito"/>
                          <a:sym typeface="Nunito"/>
                        </a:rPr>
                        <a:t>7.09</a:t>
                      </a:r>
                      <a:endParaRPr/>
                    </a:p>
                  </a:txBody>
                  <a:tcPr marT="91425" marB="91425" marR="91425" marL="91425"/>
                </a:tc>
                <a:tc>
                  <a:txBody>
                    <a:bodyPr/>
                    <a:lstStyle/>
                    <a:p>
                      <a:pPr indent="0" lvl="0" marL="457200" rtl="0" algn="l">
                        <a:lnSpc>
                          <a:spcPct val="115000"/>
                        </a:lnSpc>
                        <a:spcBef>
                          <a:spcPts val="0"/>
                        </a:spcBef>
                        <a:spcAft>
                          <a:spcPts val="1200"/>
                        </a:spcAft>
                        <a:buNone/>
                      </a:pPr>
                      <a:r>
                        <a:rPr lang="en" sz="1300">
                          <a:solidFill>
                            <a:schemeClr val="dk2"/>
                          </a:solidFill>
                          <a:latin typeface="Nunito"/>
                          <a:ea typeface="Nunito"/>
                          <a:cs typeface="Nunito"/>
                          <a:sym typeface="Nunito"/>
                        </a:rPr>
                        <a:t> 7.40</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