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60" r:id="rId4"/>
    <p:sldId id="262" r:id="rId5"/>
    <p:sldId id="258" r:id="rId6"/>
    <p:sldId id="266" r:id="rId7"/>
    <p:sldId id="267"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HK Grotesk Bold" panose="020B0604020202020204" charset="0"/>
      <p:regular r:id="rId13"/>
    </p:embeddedFont>
    <p:embeddedFont>
      <p:font typeface="HK Grotesk Light"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22" autoAdjust="0"/>
  </p:normalViewPr>
  <p:slideViewPr>
    <p:cSldViewPr>
      <p:cViewPr varScale="1">
        <p:scale>
          <a:sx n="64" d="100"/>
          <a:sy n="64" d="100"/>
        </p:scale>
        <p:origin x="178"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5641"/>
        </a:solidFill>
        <a:effectLst/>
      </p:bgPr>
    </p:bg>
    <p:spTree>
      <p:nvGrpSpPr>
        <p:cNvPr id="1" name=""/>
        <p:cNvGrpSpPr/>
        <p:nvPr/>
      </p:nvGrpSpPr>
      <p:grpSpPr>
        <a:xfrm>
          <a:off x="0" y="0"/>
          <a:ext cx="0" cy="0"/>
          <a:chOff x="0" y="0"/>
          <a:chExt cx="0" cy="0"/>
        </a:xfrm>
      </p:grpSpPr>
      <p:grpSp>
        <p:nvGrpSpPr>
          <p:cNvPr id="2" name="Group 2"/>
          <p:cNvGrpSpPr/>
          <p:nvPr/>
        </p:nvGrpSpPr>
        <p:grpSpPr>
          <a:xfrm>
            <a:off x="1143000" y="2615014"/>
            <a:ext cx="15690415" cy="5646876"/>
            <a:chOff x="-41753" y="482300"/>
            <a:chExt cx="20920553" cy="7529167"/>
          </a:xfrm>
        </p:grpSpPr>
        <p:sp>
          <p:nvSpPr>
            <p:cNvPr id="3" name="TextBox 3"/>
            <p:cNvSpPr txBox="1"/>
            <p:nvPr/>
          </p:nvSpPr>
          <p:spPr>
            <a:xfrm>
              <a:off x="-41753" y="482300"/>
              <a:ext cx="20920553" cy="4836453"/>
            </a:xfrm>
            <a:prstGeom prst="rect">
              <a:avLst/>
            </a:prstGeom>
          </p:spPr>
          <p:txBody>
            <a:bodyPr wrap="square" lIns="0" tIns="0" rIns="0" bIns="0" rtlCol="0" anchor="t">
              <a:spAutoFit/>
            </a:bodyPr>
            <a:lstStyle/>
            <a:p>
              <a:pPr>
                <a:lnSpc>
                  <a:spcPts val="13200"/>
                </a:lnSpc>
              </a:pPr>
              <a:r>
                <a:rPr lang="en-US" sz="14400" dirty="0">
                  <a:solidFill>
                    <a:srgbClr val="FFFFFF"/>
                  </a:solidFill>
                  <a:latin typeface="HK Grotesk Bold"/>
                </a:rPr>
                <a:t>Test Plan</a:t>
              </a:r>
            </a:p>
            <a:p>
              <a:pPr>
                <a:lnSpc>
                  <a:spcPts val="13200"/>
                </a:lnSpc>
              </a:pPr>
              <a:r>
                <a:rPr lang="en-US" sz="14400" dirty="0">
                  <a:solidFill>
                    <a:srgbClr val="FFFFFF"/>
                  </a:solidFill>
                  <a:latin typeface="HK Grotesk Bold"/>
                </a:rPr>
                <a:t>Mini Project</a:t>
              </a:r>
            </a:p>
          </p:txBody>
        </p:sp>
        <p:sp>
          <p:nvSpPr>
            <p:cNvPr id="4" name="TextBox 4"/>
            <p:cNvSpPr txBox="1"/>
            <p:nvPr/>
          </p:nvSpPr>
          <p:spPr>
            <a:xfrm>
              <a:off x="152400" y="5663901"/>
              <a:ext cx="11464909" cy="2347566"/>
            </a:xfrm>
            <a:prstGeom prst="rect">
              <a:avLst/>
            </a:prstGeom>
          </p:spPr>
          <p:txBody>
            <a:bodyPr lIns="0" tIns="0" rIns="0" bIns="0" rtlCol="0" anchor="t">
              <a:spAutoFit/>
            </a:bodyPr>
            <a:lstStyle/>
            <a:p>
              <a:pPr>
                <a:lnSpc>
                  <a:spcPts val="4571"/>
                </a:lnSpc>
                <a:spcBef>
                  <a:spcPct val="0"/>
                </a:spcBef>
              </a:pPr>
              <a:r>
                <a:rPr lang="en-US" sz="3600" dirty="0">
                  <a:solidFill>
                    <a:srgbClr val="FFFFFF"/>
                  </a:solidFill>
                  <a:latin typeface="HK Grotesk Light"/>
                </a:rPr>
                <a:t>Daniel Yogatama Maydiputra </a:t>
              </a:r>
            </a:p>
            <a:p>
              <a:pPr>
                <a:lnSpc>
                  <a:spcPts val="4571"/>
                </a:lnSpc>
                <a:spcBef>
                  <a:spcPct val="0"/>
                </a:spcBef>
              </a:pPr>
              <a:r>
                <a:rPr lang="en-US" sz="3600" dirty="0">
                  <a:solidFill>
                    <a:srgbClr val="FFFFFF"/>
                  </a:solidFill>
                  <a:latin typeface="HK Grotesk Light"/>
                </a:rPr>
                <a:t>QE </a:t>
              </a:r>
              <a:r>
                <a:rPr lang="en-US" sz="3600" dirty="0" err="1">
                  <a:solidFill>
                    <a:srgbClr val="FFFFFF"/>
                  </a:solidFill>
                  <a:latin typeface="HK Grotesk Light"/>
                </a:rPr>
                <a:t>Kelas</a:t>
              </a:r>
              <a:r>
                <a:rPr lang="en-US" sz="3600" dirty="0">
                  <a:solidFill>
                    <a:srgbClr val="FFFFFF"/>
                  </a:solidFill>
                  <a:latin typeface="HK Grotesk Light"/>
                </a:rPr>
                <a:t> A</a:t>
              </a:r>
            </a:p>
            <a:p>
              <a:pPr>
                <a:lnSpc>
                  <a:spcPts val="4571"/>
                </a:lnSpc>
                <a:spcBef>
                  <a:spcPct val="0"/>
                </a:spcBef>
              </a:pPr>
              <a:r>
                <a:rPr lang="en-US" sz="3600" dirty="0">
                  <a:solidFill>
                    <a:srgbClr val="FFFFFF"/>
                  </a:solidFill>
                  <a:latin typeface="HK Grotesk Light"/>
                </a:rPr>
                <a:t>Universitas Ma Chung</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4895"/>
        </a:solidFill>
        <a:effectLst/>
      </p:bgPr>
    </p:bg>
    <p:spTree>
      <p:nvGrpSpPr>
        <p:cNvPr id="1" name=""/>
        <p:cNvGrpSpPr/>
        <p:nvPr/>
      </p:nvGrpSpPr>
      <p:grpSpPr>
        <a:xfrm>
          <a:off x="0" y="0"/>
          <a:ext cx="0" cy="0"/>
          <a:chOff x="0" y="0"/>
          <a:chExt cx="0" cy="0"/>
        </a:xfrm>
      </p:grpSpPr>
      <p:grpSp>
        <p:nvGrpSpPr>
          <p:cNvPr id="3" name="Group 3"/>
          <p:cNvGrpSpPr/>
          <p:nvPr/>
        </p:nvGrpSpPr>
        <p:grpSpPr>
          <a:xfrm>
            <a:off x="1295400" y="562998"/>
            <a:ext cx="12801600" cy="4656702"/>
            <a:chOff x="-11969963" y="-1797299"/>
            <a:chExt cx="10395158" cy="6800668"/>
          </a:xfrm>
        </p:grpSpPr>
        <p:sp>
          <p:nvSpPr>
            <p:cNvPr id="4" name="TextBox 4"/>
            <p:cNvSpPr txBox="1"/>
            <p:nvPr/>
          </p:nvSpPr>
          <p:spPr>
            <a:xfrm>
              <a:off x="-11969963" y="-1797299"/>
              <a:ext cx="3657600" cy="1146298"/>
            </a:xfrm>
            <a:prstGeom prst="rect">
              <a:avLst/>
            </a:prstGeom>
          </p:spPr>
          <p:txBody>
            <a:bodyPr wrap="square" lIns="0" tIns="0" rIns="0" bIns="0" rtlCol="0" anchor="t">
              <a:spAutoFit/>
            </a:bodyPr>
            <a:lstStyle/>
            <a:p>
              <a:pPr>
                <a:lnSpc>
                  <a:spcPts val="6720"/>
                </a:lnSpc>
              </a:pPr>
              <a:r>
                <a:rPr lang="en-US" sz="5600" dirty="0">
                  <a:solidFill>
                    <a:srgbClr val="F7B0BE"/>
                  </a:solidFill>
                  <a:latin typeface="HK Grotesk Light"/>
                </a:rPr>
                <a:t>Purpose</a:t>
              </a:r>
            </a:p>
          </p:txBody>
        </p:sp>
        <p:sp>
          <p:nvSpPr>
            <p:cNvPr id="5" name="TextBox 5"/>
            <p:cNvSpPr txBox="1"/>
            <p:nvPr/>
          </p:nvSpPr>
          <p:spPr>
            <a:xfrm>
              <a:off x="-11965724" y="-423987"/>
              <a:ext cx="10390919" cy="5427356"/>
            </a:xfrm>
            <a:prstGeom prst="rect">
              <a:avLst/>
            </a:prstGeom>
          </p:spPr>
          <p:txBody>
            <a:bodyPr wrap="square" lIns="0" tIns="0" rIns="0" bIns="0" rtlCol="0" anchor="t">
              <a:spAutoFit/>
            </a:bodyPr>
            <a:lstStyle/>
            <a:p>
              <a:pPr marL="457200" algn="just" rtl="0" fontAlgn="base">
                <a:lnSpc>
                  <a:spcPct val="150000"/>
                </a:lnSpc>
                <a:spcBef>
                  <a:spcPts val="0"/>
                </a:spcBef>
                <a:spcAft>
                  <a:spcPts val="1200"/>
                </a:spcAft>
                <a:buFont typeface="+mj-lt"/>
                <a:buAutoNum type="arabicPeriod"/>
              </a:pPr>
              <a:r>
                <a:rPr lang="en-US" sz="3600" b="0" i="0" u="none" strike="noStrike" dirty="0">
                  <a:solidFill>
                    <a:schemeClr val="bg1"/>
                  </a:solidFill>
                  <a:effectLst/>
                  <a:latin typeface="HK Grotesk Light" panose="020B0604020202020204" charset="0"/>
                </a:rPr>
                <a:t> Identify software component that need to be tested</a:t>
              </a:r>
            </a:p>
            <a:p>
              <a:pPr marL="457200" algn="just" rtl="0" fontAlgn="base">
                <a:lnSpc>
                  <a:spcPct val="150000"/>
                </a:lnSpc>
                <a:spcBef>
                  <a:spcPts val="0"/>
                </a:spcBef>
                <a:spcAft>
                  <a:spcPts val="1200"/>
                </a:spcAft>
                <a:buFont typeface="+mj-lt"/>
                <a:buAutoNum type="arabicPeriod"/>
              </a:pPr>
              <a:r>
                <a:rPr lang="en-US" sz="3600" dirty="0">
                  <a:solidFill>
                    <a:schemeClr val="bg1"/>
                  </a:solidFill>
                  <a:latin typeface="HK Grotesk Light" panose="020B0604020202020204" charset="0"/>
                </a:rPr>
                <a:t> Write list of needs to do the testing</a:t>
              </a:r>
            </a:p>
            <a:p>
              <a:pPr marL="457200" algn="just" rtl="0" fontAlgn="base">
                <a:lnSpc>
                  <a:spcPct val="150000"/>
                </a:lnSpc>
                <a:spcBef>
                  <a:spcPts val="0"/>
                </a:spcBef>
                <a:spcAft>
                  <a:spcPts val="1200"/>
                </a:spcAft>
                <a:buFont typeface="+mj-lt"/>
                <a:buAutoNum type="arabicPeriod"/>
              </a:pPr>
              <a:r>
                <a:rPr lang="en-US" sz="3600" dirty="0">
                  <a:solidFill>
                    <a:schemeClr val="bg1"/>
                  </a:solidFill>
                  <a:latin typeface="HK Grotesk Light" panose="020B0604020202020204" charset="0"/>
                </a:rPr>
                <a:t> Made Test Plan, Test Scenario, and Test Cases</a:t>
              </a:r>
            </a:p>
            <a:p>
              <a:pPr marL="457200" algn="just" rtl="0" fontAlgn="base">
                <a:lnSpc>
                  <a:spcPct val="150000"/>
                </a:lnSpc>
                <a:spcBef>
                  <a:spcPts val="0"/>
                </a:spcBef>
                <a:spcAft>
                  <a:spcPts val="1200"/>
                </a:spcAft>
                <a:buFont typeface="+mj-lt"/>
                <a:buAutoNum type="arabicPeriod"/>
              </a:pPr>
              <a:r>
                <a:rPr lang="en-US" sz="3600" dirty="0">
                  <a:solidFill>
                    <a:schemeClr val="bg1"/>
                  </a:solidFill>
                  <a:latin typeface="HK Grotesk Light" panose="020B0604020202020204" charset="0"/>
                </a:rPr>
                <a:t> Identify Software bugs/errors after doing testing</a:t>
              </a:r>
            </a:p>
          </p:txBody>
        </p:sp>
      </p:grpSp>
      <p:grpSp>
        <p:nvGrpSpPr>
          <p:cNvPr id="6" name="Group 3">
            <a:extLst>
              <a:ext uri="{FF2B5EF4-FFF2-40B4-BE49-F238E27FC236}">
                <a16:creationId xmlns:a16="http://schemas.microsoft.com/office/drawing/2014/main" id="{C288D658-E0B6-AD35-08C8-B4F977109BF0}"/>
              </a:ext>
            </a:extLst>
          </p:cNvPr>
          <p:cNvGrpSpPr/>
          <p:nvPr/>
        </p:nvGrpSpPr>
        <p:grpSpPr>
          <a:xfrm>
            <a:off x="1295400" y="5520462"/>
            <a:ext cx="16002000" cy="4195038"/>
            <a:chOff x="-11969963" y="-1797299"/>
            <a:chExt cx="10395158" cy="6126453"/>
          </a:xfrm>
        </p:grpSpPr>
        <p:sp>
          <p:nvSpPr>
            <p:cNvPr id="7" name="TextBox 4">
              <a:extLst>
                <a:ext uri="{FF2B5EF4-FFF2-40B4-BE49-F238E27FC236}">
                  <a16:creationId xmlns:a16="http://schemas.microsoft.com/office/drawing/2014/main" id="{323E0943-5EF7-28A6-6EBD-58BFDB5AFFE4}"/>
                </a:ext>
              </a:extLst>
            </p:cNvPr>
            <p:cNvSpPr txBox="1"/>
            <p:nvPr/>
          </p:nvSpPr>
          <p:spPr>
            <a:xfrm>
              <a:off x="-11969963" y="-1797299"/>
              <a:ext cx="3657600" cy="1255543"/>
            </a:xfrm>
            <a:prstGeom prst="rect">
              <a:avLst/>
            </a:prstGeom>
          </p:spPr>
          <p:txBody>
            <a:bodyPr wrap="square" lIns="0" tIns="0" rIns="0" bIns="0" rtlCol="0" anchor="t">
              <a:spAutoFit/>
            </a:bodyPr>
            <a:lstStyle/>
            <a:p>
              <a:pPr>
                <a:lnSpc>
                  <a:spcPts val="6720"/>
                </a:lnSpc>
              </a:pPr>
              <a:r>
                <a:rPr lang="en-US" sz="5600" dirty="0">
                  <a:solidFill>
                    <a:srgbClr val="F7B0BE"/>
                  </a:solidFill>
                  <a:latin typeface="HK Grotesk Light"/>
                </a:rPr>
                <a:t>Background</a:t>
              </a:r>
            </a:p>
          </p:txBody>
        </p:sp>
        <p:sp>
          <p:nvSpPr>
            <p:cNvPr id="8" name="TextBox 5">
              <a:extLst>
                <a:ext uri="{FF2B5EF4-FFF2-40B4-BE49-F238E27FC236}">
                  <a16:creationId xmlns:a16="http://schemas.microsoft.com/office/drawing/2014/main" id="{459E74D9-E3DA-47E6-AF3D-1F6C97A49FB8}"/>
                </a:ext>
              </a:extLst>
            </p:cNvPr>
            <p:cNvSpPr txBox="1"/>
            <p:nvPr/>
          </p:nvSpPr>
          <p:spPr>
            <a:xfrm>
              <a:off x="-11965724" y="-423987"/>
              <a:ext cx="10390919" cy="4753141"/>
            </a:xfrm>
            <a:prstGeom prst="rect">
              <a:avLst/>
            </a:prstGeom>
          </p:spPr>
          <p:txBody>
            <a:bodyPr wrap="square" lIns="0" tIns="0" rIns="0" bIns="0" rtlCol="0" anchor="t">
              <a:spAutoFit/>
            </a:bodyPr>
            <a:lstStyle/>
            <a:p>
              <a:pPr marL="457200" algn="just" rtl="0" fontAlgn="base">
                <a:lnSpc>
                  <a:spcPct val="150000"/>
                </a:lnSpc>
                <a:spcBef>
                  <a:spcPts val="0"/>
                </a:spcBef>
                <a:spcAft>
                  <a:spcPts val="1200"/>
                </a:spcAft>
              </a:pPr>
              <a:r>
                <a:rPr lang="en-US" sz="3600" dirty="0">
                  <a:solidFill>
                    <a:schemeClr val="bg1"/>
                  </a:solidFill>
                  <a:latin typeface="HK Grotesk Light" panose="020B0604020202020204" charset="0"/>
                </a:rPr>
                <a:t>The execution of software testing need to be done to ensure the quality of the software. So the software could be used and run well as mentioned in the software requirement planning. Testing will be done to prevent bugs / errors when the software runs.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B0BE"/>
        </a:solidFill>
        <a:effectLst/>
      </p:bgPr>
    </p:bg>
    <p:spTree>
      <p:nvGrpSpPr>
        <p:cNvPr id="1" name=""/>
        <p:cNvGrpSpPr/>
        <p:nvPr/>
      </p:nvGrpSpPr>
      <p:grpSpPr>
        <a:xfrm>
          <a:off x="0" y="0"/>
          <a:ext cx="0" cy="0"/>
          <a:chOff x="0" y="0"/>
          <a:chExt cx="0" cy="0"/>
        </a:xfrm>
      </p:grpSpPr>
      <p:grpSp>
        <p:nvGrpSpPr>
          <p:cNvPr id="3" name="Group 3"/>
          <p:cNvGrpSpPr/>
          <p:nvPr/>
        </p:nvGrpSpPr>
        <p:grpSpPr>
          <a:xfrm>
            <a:off x="1085850" y="800100"/>
            <a:ext cx="16116300" cy="4135118"/>
            <a:chOff x="0" y="-581143"/>
            <a:chExt cx="9238446" cy="1940456"/>
          </a:xfrm>
        </p:grpSpPr>
        <p:sp>
          <p:nvSpPr>
            <p:cNvPr id="4" name="TextBox 4"/>
            <p:cNvSpPr txBox="1"/>
            <p:nvPr/>
          </p:nvSpPr>
          <p:spPr>
            <a:xfrm>
              <a:off x="0" y="-581143"/>
              <a:ext cx="9238446" cy="581959"/>
            </a:xfrm>
            <a:prstGeom prst="rect">
              <a:avLst/>
            </a:prstGeom>
          </p:spPr>
          <p:txBody>
            <a:bodyPr lIns="0" tIns="0" rIns="0" bIns="0" rtlCol="0" anchor="t">
              <a:spAutoFit/>
            </a:bodyPr>
            <a:lstStyle/>
            <a:p>
              <a:pPr>
                <a:lnSpc>
                  <a:spcPts val="6720"/>
                </a:lnSpc>
              </a:pPr>
              <a:r>
                <a:rPr lang="en-US" sz="5600" dirty="0">
                  <a:solidFill>
                    <a:srgbClr val="FFFFFF"/>
                  </a:solidFill>
                  <a:latin typeface="HK Grotesk Light"/>
                </a:rPr>
                <a:t>Scope</a:t>
              </a:r>
            </a:p>
          </p:txBody>
        </p:sp>
        <p:sp>
          <p:nvSpPr>
            <p:cNvPr id="5" name="TextBox 5"/>
            <p:cNvSpPr txBox="1"/>
            <p:nvPr/>
          </p:nvSpPr>
          <p:spPr>
            <a:xfrm>
              <a:off x="0" y="-160220"/>
              <a:ext cx="9238446" cy="1519533"/>
            </a:xfrm>
            <a:prstGeom prst="rect">
              <a:avLst/>
            </a:prstGeom>
          </p:spPr>
          <p:txBody>
            <a:bodyPr lIns="0" tIns="0" rIns="0" bIns="0" rtlCol="0" anchor="t">
              <a:spAutoFit/>
            </a:bodyPr>
            <a:lstStyle/>
            <a:p>
              <a:pPr>
                <a:lnSpc>
                  <a:spcPct val="150000"/>
                </a:lnSpc>
              </a:pPr>
              <a:r>
                <a:rPr lang="en-US" sz="3600" dirty="0"/>
                <a:t>The Scope of testing includes :</a:t>
              </a:r>
            </a:p>
            <a:p>
              <a:pPr marL="342900" indent="-342900">
                <a:lnSpc>
                  <a:spcPct val="150000"/>
                </a:lnSpc>
                <a:buAutoNum type="arabicPeriod"/>
              </a:pPr>
              <a:r>
                <a:rPr lang="en-US" sz="3600" dirty="0"/>
                <a:t>Testing Alta Shop Website (https://qa.alta.id/)</a:t>
              </a:r>
            </a:p>
            <a:p>
              <a:pPr marL="342900" indent="-342900">
                <a:lnSpc>
                  <a:spcPct val="150000"/>
                </a:lnSpc>
                <a:buAutoNum type="arabicPeriod"/>
              </a:pPr>
              <a:r>
                <a:rPr lang="en-US" sz="3600" dirty="0"/>
                <a:t>Testing Alta Shop REST API (https://be-qa.alta.id/api)</a:t>
              </a:r>
            </a:p>
            <a:p>
              <a:pPr marL="342900" indent="-342900">
                <a:lnSpc>
                  <a:spcPct val="150000"/>
                </a:lnSpc>
                <a:buAutoNum type="arabicPeriod"/>
              </a:pPr>
              <a:r>
                <a:rPr lang="en-US" sz="3600" dirty="0"/>
                <a:t>Testing Mobile Apps (</a:t>
              </a:r>
              <a:r>
                <a:rPr lang="en-US" sz="3600" dirty="0" err="1"/>
                <a:t>alta</a:t>
              </a:r>
              <a:r>
                <a:rPr lang="en-US" sz="3600" dirty="0"/>
                <a:t>-online-</a:t>
              </a:r>
              <a:r>
                <a:rPr lang="en-US" sz="3600" dirty="0" err="1"/>
                <a:t>shop.apk</a:t>
              </a:r>
              <a:r>
                <a:rPr lang="en-US" sz="3600" dirty="0"/>
                <a:t>)</a:t>
              </a:r>
            </a:p>
          </p:txBody>
        </p:sp>
      </p:grpSp>
      <p:sp>
        <p:nvSpPr>
          <p:cNvPr id="7" name="TextBox 4">
            <a:extLst>
              <a:ext uri="{FF2B5EF4-FFF2-40B4-BE49-F238E27FC236}">
                <a16:creationId xmlns:a16="http://schemas.microsoft.com/office/drawing/2014/main" id="{995DB6E8-4DFF-6A70-3F5F-2B59EED88504}"/>
              </a:ext>
            </a:extLst>
          </p:cNvPr>
          <p:cNvSpPr txBox="1"/>
          <p:nvPr/>
        </p:nvSpPr>
        <p:spPr>
          <a:xfrm>
            <a:off x="1085850" y="5198177"/>
            <a:ext cx="16116300" cy="859723"/>
          </a:xfrm>
          <a:prstGeom prst="rect">
            <a:avLst/>
          </a:prstGeom>
        </p:spPr>
        <p:txBody>
          <a:bodyPr lIns="0" tIns="0" rIns="0" bIns="0" rtlCol="0" anchor="t">
            <a:spAutoFit/>
          </a:bodyPr>
          <a:lstStyle/>
          <a:p>
            <a:pPr>
              <a:lnSpc>
                <a:spcPts val="6720"/>
              </a:lnSpc>
            </a:pPr>
            <a:r>
              <a:rPr lang="en-US" sz="5600" dirty="0">
                <a:solidFill>
                  <a:srgbClr val="FFFFFF"/>
                </a:solidFill>
                <a:latin typeface="HK Grotesk Light"/>
              </a:rPr>
              <a:t>Project Identification</a:t>
            </a:r>
          </a:p>
        </p:txBody>
      </p:sp>
      <p:pic>
        <p:nvPicPr>
          <p:cNvPr id="6" name="Picture 5">
            <a:extLst>
              <a:ext uri="{FF2B5EF4-FFF2-40B4-BE49-F238E27FC236}">
                <a16:creationId xmlns:a16="http://schemas.microsoft.com/office/drawing/2014/main" id="{4D05F9B4-0F64-6B48-93C7-66B1418B24A2}"/>
              </a:ext>
            </a:extLst>
          </p:cNvPr>
          <p:cNvPicPr>
            <a:picLocks noChangeAspect="1"/>
          </p:cNvPicPr>
          <p:nvPr/>
        </p:nvPicPr>
        <p:blipFill>
          <a:blip r:embed="rId2"/>
          <a:stretch>
            <a:fillRect/>
          </a:stretch>
        </p:blipFill>
        <p:spPr>
          <a:xfrm>
            <a:off x="1085850" y="6591300"/>
            <a:ext cx="10992969" cy="228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5641"/>
        </a:solidFill>
        <a:effectLst/>
      </p:bgPr>
    </p:bg>
    <p:spTree>
      <p:nvGrpSpPr>
        <p:cNvPr id="1" name=""/>
        <p:cNvGrpSpPr/>
        <p:nvPr/>
      </p:nvGrpSpPr>
      <p:grpSpPr>
        <a:xfrm>
          <a:off x="0" y="0"/>
          <a:ext cx="0" cy="0"/>
          <a:chOff x="0" y="0"/>
          <a:chExt cx="0" cy="0"/>
        </a:xfrm>
      </p:grpSpPr>
      <p:sp>
        <p:nvSpPr>
          <p:cNvPr id="2" name="TextBox 2"/>
          <p:cNvSpPr txBox="1"/>
          <p:nvPr/>
        </p:nvSpPr>
        <p:spPr>
          <a:xfrm>
            <a:off x="2266950" y="1257300"/>
            <a:ext cx="13754100" cy="1718932"/>
          </a:xfrm>
          <a:prstGeom prst="rect">
            <a:avLst/>
          </a:prstGeom>
        </p:spPr>
        <p:txBody>
          <a:bodyPr wrap="square" lIns="0" tIns="0" rIns="0" bIns="0" rtlCol="0" anchor="t">
            <a:spAutoFit/>
          </a:bodyPr>
          <a:lstStyle/>
          <a:p>
            <a:pPr algn="ctr">
              <a:lnSpc>
                <a:spcPts val="6720"/>
              </a:lnSpc>
            </a:pPr>
            <a:r>
              <a:rPr lang="en-US" sz="5600" dirty="0">
                <a:solidFill>
                  <a:srgbClr val="FFFFFF"/>
                </a:solidFill>
                <a:latin typeface="HK Grotesk Light"/>
              </a:rPr>
              <a:t>Functional Testing (Manual &amp; Automation) Alta Shop Web</a:t>
            </a:r>
          </a:p>
        </p:txBody>
      </p:sp>
      <p:pic>
        <p:nvPicPr>
          <p:cNvPr id="7" name="Picture 6">
            <a:extLst>
              <a:ext uri="{FF2B5EF4-FFF2-40B4-BE49-F238E27FC236}">
                <a16:creationId xmlns:a16="http://schemas.microsoft.com/office/drawing/2014/main" id="{249F7BF8-FC25-BCC6-FD8C-6A458691702B}"/>
              </a:ext>
            </a:extLst>
          </p:cNvPr>
          <p:cNvPicPr>
            <a:picLocks noChangeAspect="1"/>
          </p:cNvPicPr>
          <p:nvPr/>
        </p:nvPicPr>
        <p:blipFill>
          <a:blip r:embed="rId2"/>
          <a:stretch>
            <a:fillRect/>
          </a:stretch>
        </p:blipFill>
        <p:spPr>
          <a:xfrm>
            <a:off x="2846762" y="3619500"/>
            <a:ext cx="12594476" cy="56471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4895"/>
        </a:solidFill>
        <a:effectLst/>
      </p:bgPr>
    </p:bg>
    <p:spTree>
      <p:nvGrpSpPr>
        <p:cNvPr id="1" name=""/>
        <p:cNvGrpSpPr/>
        <p:nvPr/>
      </p:nvGrpSpPr>
      <p:grpSpPr>
        <a:xfrm>
          <a:off x="0" y="0"/>
          <a:ext cx="0" cy="0"/>
          <a:chOff x="0" y="0"/>
          <a:chExt cx="0" cy="0"/>
        </a:xfrm>
      </p:grpSpPr>
      <p:sp>
        <p:nvSpPr>
          <p:cNvPr id="3" name="TextBox 3"/>
          <p:cNvSpPr txBox="1"/>
          <p:nvPr/>
        </p:nvSpPr>
        <p:spPr>
          <a:xfrm>
            <a:off x="1390650" y="1866900"/>
            <a:ext cx="15506700" cy="859723"/>
          </a:xfrm>
          <a:prstGeom prst="rect">
            <a:avLst/>
          </a:prstGeom>
        </p:spPr>
        <p:txBody>
          <a:bodyPr wrap="square" lIns="0" tIns="0" rIns="0" bIns="0" rtlCol="0" anchor="t">
            <a:spAutoFit/>
          </a:bodyPr>
          <a:lstStyle/>
          <a:p>
            <a:pPr algn="ctr">
              <a:lnSpc>
                <a:spcPts val="6720"/>
              </a:lnSpc>
            </a:pPr>
            <a:r>
              <a:rPr lang="en-US" sz="5600" dirty="0">
                <a:solidFill>
                  <a:srgbClr val="FFFFFF"/>
                </a:solidFill>
                <a:latin typeface="HK Grotesk Light"/>
              </a:rPr>
              <a:t>API Testing Alta Shop REST API</a:t>
            </a:r>
          </a:p>
        </p:txBody>
      </p:sp>
      <p:pic>
        <p:nvPicPr>
          <p:cNvPr id="14" name="Picture 13">
            <a:extLst>
              <a:ext uri="{FF2B5EF4-FFF2-40B4-BE49-F238E27FC236}">
                <a16:creationId xmlns:a16="http://schemas.microsoft.com/office/drawing/2014/main" id="{82BB487F-40A9-B1FF-A8BC-4AD775F895F8}"/>
              </a:ext>
            </a:extLst>
          </p:cNvPr>
          <p:cNvPicPr>
            <a:picLocks noChangeAspect="1"/>
          </p:cNvPicPr>
          <p:nvPr/>
        </p:nvPicPr>
        <p:blipFill>
          <a:blip r:embed="rId2"/>
          <a:stretch>
            <a:fillRect/>
          </a:stretch>
        </p:blipFill>
        <p:spPr>
          <a:xfrm>
            <a:off x="2543856" y="3390900"/>
            <a:ext cx="13200288" cy="47701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B0BE"/>
        </a:solidFill>
        <a:effectLst/>
      </p:bgPr>
    </p:bg>
    <p:spTree>
      <p:nvGrpSpPr>
        <p:cNvPr id="1" name=""/>
        <p:cNvGrpSpPr/>
        <p:nvPr/>
      </p:nvGrpSpPr>
      <p:grpSpPr>
        <a:xfrm>
          <a:off x="0" y="0"/>
          <a:ext cx="0" cy="0"/>
          <a:chOff x="0" y="0"/>
          <a:chExt cx="0" cy="0"/>
        </a:xfrm>
      </p:grpSpPr>
      <p:sp>
        <p:nvSpPr>
          <p:cNvPr id="4" name="TextBox 4"/>
          <p:cNvSpPr txBox="1"/>
          <p:nvPr/>
        </p:nvSpPr>
        <p:spPr>
          <a:xfrm>
            <a:off x="5810250" y="1387614"/>
            <a:ext cx="6667500" cy="859723"/>
          </a:xfrm>
          <a:prstGeom prst="rect">
            <a:avLst/>
          </a:prstGeom>
        </p:spPr>
        <p:txBody>
          <a:bodyPr wrap="square" lIns="0" tIns="0" rIns="0" bIns="0" rtlCol="0" anchor="t">
            <a:spAutoFit/>
          </a:bodyPr>
          <a:lstStyle/>
          <a:p>
            <a:pPr>
              <a:lnSpc>
                <a:spcPts val="6720"/>
              </a:lnSpc>
            </a:pPr>
            <a:r>
              <a:rPr lang="en-US" sz="5600" dirty="0">
                <a:solidFill>
                  <a:srgbClr val="FFFFFF"/>
                </a:solidFill>
                <a:latin typeface="HK Grotesk Light"/>
              </a:rPr>
              <a:t>Testing Mobile Apps</a:t>
            </a:r>
          </a:p>
        </p:txBody>
      </p:sp>
      <p:sp>
        <p:nvSpPr>
          <p:cNvPr id="7" name="TextBox 6">
            <a:extLst>
              <a:ext uri="{FF2B5EF4-FFF2-40B4-BE49-F238E27FC236}">
                <a16:creationId xmlns:a16="http://schemas.microsoft.com/office/drawing/2014/main" id="{9399AFFE-9D4E-42A2-1E2C-5C1AA94ED188}"/>
              </a:ext>
            </a:extLst>
          </p:cNvPr>
          <p:cNvSpPr txBox="1"/>
          <p:nvPr/>
        </p:nvSpPr>
        <p:spPr>
          <a:xfrm>
            <a:off x="2590800" y="2759214"/>
            <a:ext cx="9144000" cy="707886"/>
          </a:xfrm>
          <a:prstGeom prst="rect">
            <a:avLst/>
          </a:prstGeom>
          <a:noFill/>
        </p:spPr>
        <p:txBody>
          <a:bodyPr wrap="square">
            <a:spAutoFit/>
          </a:bodyPr>
          <a:lstStyle/>
          <a:p>
            <a:r>
              <a:rPr lang="en-ID" sz="4000" dirty="0" err="1">
                <a:latin typeface="HK Grotesk Light" panose="020B0604020202020204" charset="0"/>
              </a:rPr>
              <a:t>alta</a:t>
            </a:r>
            <a:r>
              <a:rPr lang="en-ID" sz="4000" dirty="0">
                <a:latin typeface="HK Grotesk Light" panose="020B0604020202020204" charset="0"/>
              </a:rPr>
              <a:t>-online-</a:t>
            </a:r>
            <a:r>
              <a:rPr lang="en-ID" sz="4000" dirty="0" err="1">
                <a:latin typeface="HK Grotesk Light" panose="020B0604020202020204" charset="0"/>
              </a:rPr>
              <a:t>shop.apk</a:t>
            </a:r>
            <a:endParaRPr lang="en-ID" sz="4000" dirty="0">
              <a:latin typeface="HK Grotesk Light" panose="020B0604020202020204" charset="0"/>
            </a:endParaRPr>
          </a:p>
        </p:txBody>
      </p:sp>
      <p:pic>
        <p:nvPicPr>
          <p:cNvPr id="5" name="Picture 4">
            <a:extLst>
              <a:ext uri="{FF2B5EF4-FFF2-40B4-BE49-F238E27FC236}">
                <a16:creationId xmlns:a16="http://schemas.microsoft.com/office/drawing/2014/main" id="{17415D73-0111-EE4B-7DE2-D147E4E4DE8E}"/>
              </a:ext>
            </a:extLst>
          </p:cNvPr>
          <p:cNvPicPr>
            <a:picLocks noChangeAspect="1"/>
          </p:cNvPicPr>
          <p:nvPr/>
        </p:nvPicPr>
        <p:blipFill>
          <a:blip r:embed="rId2"/>
          <a:stretch>
            <a:fillRect/>
          </a:stretch>
        </p:blipFill>
        <p:spPr>
          <a:xfrm>
            <a:off x="2590800" y="3467100"/>
            <a:ext cx="12594476" cy="56471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5641"/>
        </a:solidFill>
        <a:effectLst/>
      </p:bgPr>
    </p:bg>
    <p:spTree>
      <p:nvGrpSpPr>
        <p:cNvPr id="1" name=""/>
        <p:cNvGrpSpPr/>
        <p:nvPr/>
      </p:nvGrpSpPr>
      <p:grpSpPr>
        <a:xfrm>
          <a:off x="0" y="0"/>
          <a:ext cx="0" cy="0"/>
          <a:chOff x="0" y="0"/>
          <a:chExt cx="0" cy="0"/>
        </a:xfrm>
      </p:grpSpPr>
      <p:sp>
        <p:nvSpPr>
          <p:cNvPr id="2" name="TextBox 2"/>
          <p:cNvSpPr txBox="1"/>
          <p:nvPr/>
        </p:nvSpPr>
        <p:spPr>
          <a:xfrm>
            <a:off x="8191500" y="1921577"/>
            <a:ext cx="1905000" cy="859723"/>
          </a:xfrm>
          <a:prstGeom prst="rect">
            <a:avLst/>
          </a:prstGeom>
        </p:spPr>
        <p:txBody>
          <a:bodyPr wrap="square" lIns="0" tIns="0" rIns="0" bIns="0" rtlCol="0" anchor="t">
            <a:spAutoFit/>
          </a:bodyPr>
          <a:lstStyle/>
          <a:p>
            <a:pPr>
              <a:lnSpc>
                <a:spcPts val="6720"/>
              </a:lnSpc>
            </a:pPr>
            <a:r>
              <a:rPr lang="en-US" sz="5600" dirty="0">
                <a:solidFill>
                  <a:srgbClr val="FFFFFF"/>
                </a:solidFill>
                <a:latin typeface="HK Grotesk Light"/>
              </a:rPr>
              <a:t>Tools</a:t>
            </a:r>
          </a:p>
        </p:txBody>
      </p:sp>
      <p:pic>
        <p:nvPicPr>
          <p:cNvPr id="14" name="Picture 13">
            <a:extLst>
              <a:ext uri="{FF2B5EF4-FFF2-40B4-BE49-F238E27FC236}">
                <a16:creationId xmlns:a16="http://schemas.microsoft.com/office/drawing/2014/main" id="{3AB7E7AA-1181-02DF-99C8-34AE7182F9A0}"/>
              </a:ext>
            </a:extLst>
          </p:cNvPr>
          <p:cNvPicPr>
            <a:picLocks noChangeAspect="1"/>
          </p:cNvPicPr>
          <p:nvPr/>
        </p:nvPicPr>
        <p:blipFill>
          <a:blip r:embed="rId2"/>
          <a:stretch>
            <a:fillRect/>
          </a:stretch>
        </p:blipFill>
        <p:spPr>
          <a:xfrm>
            <a:off x="2322425" y="3390900"/>
            <a:ext cx="13643150" cy="45935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170</Words>
  <Application>Microsoft Office PowerPoint</Application>
  <PresentationFormat>Custom</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HK Grotesk Bold</vt:lpstr>
      <vt:lpstr>HK Grotesk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Mini Project</dc:title>
  <cp:lastModifiedBy>Daniel Yogatama Maydiputra</cp:lastModifiedBy>
  <cp:revision>12</cp:revision>
  <dcterms:created xsi:type="dcterms:W3CDTF">2006-08-16T00:00:00Z</dcterms:created>
  <dcterms:modified xsi:type="dcterms:W3CDTF">2022-05-17T12:40:37Z</dcterms:modified>
  <dc:identifier>DAFA8F5FwOk</dc:identifier>
</cp:coreProperties>
</file>