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377" r:id="rId6"/>
    <p:sldId id="385" r:id="rId7"/>
    <p:sldId id="386" r:id="rId8"/>
    <p:sldId id="387" r:id="rId9"/>
    <p:sldId id="384" r:id="rId10"/>
    <p:sldId id="378" r:id="rId11"/>
    <p:sldId id="379" r:id="rId12"/>
    <p:sldId id="380" r:id="rId13"/>
    <p:sldId id="382" r:id="rId14"/>
    <p:sldId id="383" r:id="rId1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025A4-D5AF-47AA-A712-6D1847A8A0E0}">
          <p14:sldIdLst>
            <p14:sldId id="256"/>
            <p14:sldId id="377"/>
            <p14:sldId id="385"/>
            <p14:sldId id="386"/>
            <p14:sldId id="387"/>
            <p14:sldId id="384"/>
            <p14:sldId id="378"/>
            <p14:sldId id="379"/>
            <p14:sldId id="38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5609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5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FE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9" autoAdjust="0"/>
    <p:restoredTop sz="86469" autoAdjust="0"/>
  </p:normalViewPr>
  <p:slideViewPr>
    <p:cSldViewPr snapToGrid="0">
      <p:cViewPr>
        <p:scale>
          <a:sx n="101" d="100"/>
          <a:sy n="101" d="100"/>
        </p:scale>
        <p:origin x="1224" y="984"/>
      </p:cViewPr>
      <p:guideLst>
        <p:guide orient="horz" pos="3360"/>
        <p:guide pos="3840"/>
        <p:guide pos="5609"/>
        <p:guide pos="3908"/>
        <p:guide pos="2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184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52A77B-D33C-49B3-A83C-450AA2ED72B3}" type="datetimeFigureOut">
              <a:rPr lang="en-US" smtClean="0"/>
              <a:t>6/3/24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38D8F9A-F5CB-4EF8-A859-ED5E107B9763}" type="datetimeFigureOut">
              <a:rPr lang="en-US" smtClean="0"/>
              <a:t>6/3/24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2023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err="1"/>
              <a:t>daniel@datatrain.education</a:t>
            </a:r>
            <a:endParaRPr lang="en-US" noProof="0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973" y="4470910"/>
            <a:ext cx="8117728" cy="1122202"/>
          </a:xfrm>
        </p:spPr>
        <p:txBody>
          <a:bodyPr/>
          <a:lstStyle/>
          <a:p>
            <a:r>
              <a:rPr lang="en-US" altLang="ko-KR" b="1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Pairs Trading Methodology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7939" y="5593112"/>
            <a:ext cx="2365628" cy="396660"/>
          </a:xfrm>
        </p:spPr>
        <p:txBody>
          <a:bodyPr>
            <a:normAutofit/>
          </a:bodyPr>
          <a:lstStyle/>
          <a:p>
            <a:r>
              <a:rPr lang="de-DE" sz="1400" dirty="0"/>
              <a:t>daniel@datatrain.education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Two Step verification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pic>
        <p:nvPicPr>
          <p:cNvPr id="3" name="Picture 2" descr="A graph showing a line of blue dots&#10;&#10;Description automatically generated with medium confidence">
            <a:extLst>
              <a:ext uri="{FF2B5EF4-FFF2-40B4-BE49-F238E27FC236}">
                <a16:creationId xmlns:a16="http://schemas.microsoft.com/office/drawing/2014/main" id="{75EB7BBF-CBFA-017D-DDEA-5C000BAF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03" y="2471740"/>
            <a:ext cx="10907076" cy="31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0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The way of the approach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84F65-6B29-F94B-63EC-896E5B3948E4}"/>
              </a:ext>
            </a:extLst>
          </p:cNvPr>
          <p:cNvSpPr txBox="1"/>
          <p:nvPr/>
        </p:nvSpPr>
        <p:spPr>
          <a:xfrm>
            <a:off x="1885155" y="2606773"/>
            <a:ext cx="908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Sharpe Ratio =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​​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Where: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] is the expected return of the investment.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Rf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​ is the risk-free rate of return.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l-G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σ</a:t>
            </a:r>
            <a:r>
              <a:rPr lang="el-G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is the standard deviation of the investment's excess return (essentially its volatility).</a:t>
            </a:r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30EC3-AD1E-7ABE-9A27-6323C190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55" y="2556469"/>
            <a:ext cx="889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8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What is Long &amp; What is Short ?</a:t>
            </a:r>
            <a:br>
              <a:rPr lang="en-GB" b="0" i="0" dirty="0">
                <a:effectLst/>
              </a:rPr>
            </a:br>
            <a:r>
              <a:rPr lang="en-GB" dirty="0"/>
              <a:t>And What is Pairs Trading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903503" y="41394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3A01A-A8E2-28B2-3FA8-9C1C20AE79FF}"/>
              </a:ext>
            </a:extLst>
          </p:cNvPr>
          <p:cNvSpPr/>
          <p:nvPr/>
        </p:nvSpPr>
        <p:spPr>
          <a:xfrm>
            <a:off x="3213100" y="3645932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61B82-9BC1-2D42-4636-948E26A238FB}"/>
              </a:ext>
            </a:extLst>
          </p:cNvPr>
          <p:cNvSpPr txBox="1"/>
          <p:nvPr/>
        </p:nvSpPr>
        <p:spPr>
          <a:xfrm>
            <a:off x="1903503" y="435979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Long: Buy Stocks with Money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AD2DB-DFB8-6F6D-5FEA-FFC7E7373D07}"/>
              </a:ext>
            </a:extLst>
          </p:cNvPr>
          <p:cNvSpPr/>
          <p:nvPr/>
        </p:nvSpPr>
        <p:spPr>
          <a:xfrm>
            <a:off x="9740900" y="2446061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6A9A8A-3456-F606-89EB-1CD39067DFFA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3594100" y="2636045"/>
            <a:ext cx="6146800" cy="119987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5BB80-78BC-56A9-6640-DC37E4CF9D07}"/>
              </a:ext>
            </a:extLst>
          </p:cNvPr>
          <p:cNvSpPr/>
          <p:nvPr/>
        </p:nvSpPr>
        <p:spPr>
          <a:xfrm>
            <a:off x="9740900" y="3543816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B9A688-5C18-8902-94AC-87348E8FC7DA}"/>
              </a:ext>
            </a:extLst>
          </p:cNvPr>
          <p:cNvSpPr/>
          <p:nvPr/>
        </p:nvSpPr>
        <p:spPr>
          <a:xfrm>
            <a:off x="9740900" y="4451588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ADF40B-88EC-805F-29EC-5DD33FB28D8F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594100" y="3733800"/>
            <a:ext cx="6146800" cy="10211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2090AC-6ED4-041E-EB28-E41DE1F23C56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3594100" y="3835916"/>
            <a:ext cx="6146800" cy="80565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26C559-39AB-0BB2-249B-0E371D4BDB02}"/>
              </a:ext>
            </a:extLst>
          </p:cNvPr>
          <p:cNvSpPr txBox="1"/>
          <p:nvPr/>
        </p:nvSpPr>
        <p:spPr>
          <a:xfrm>
            <a:off x="2783222" y="4755077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878ECD-0446-7702-5D8E-5010246481DD}"/>
              </a:ext>
            </a:extLst>
          </p:cNvPr>
          <p:cNvSpPr txBox="1"/>
          <p:nvPr/>
        </p:nvSpPr>
        <p:spPr>
          <a:xfrm>
            <a:off x="10121900" y="2456795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120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6A00D-033B-BE23-984B-373EDF2AEF91}"/>
              </a:ext>
            </a:extLst>
          </p:cNvPr>
          <p:cNvSpPr txBox="1"/>
          <p:nvPr/>
        </p:nvSpPr>
        <p:spPr>
          <a:xfrm>
            <a:off x="10121900" y="3559621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93100-2B84-5108-C690-58AC1BA7D810}"/>
              </a:ext>
            </a:extLst>
          </p:cNvPr>
          <p:cNvSpPr txBox="1"/>
          <p:nvPr/>
        </p:nvSpPr>
        <p:spPr>
          <a:xfrm>
            <a:off x="10147725" y="4477781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80</a:t>
            </a:r>
          </a:p>
        </p:txBody>
      </p:sp>
    </p:spTree>
    <p:extLst>
      <p:ext uri="{BB962C8B-B14F-4D97-AF65-F5344CB8AC3E}">
        <p14:creationId xmlns:p14="http://schemas.microsoft.com/office/powerpoint/2010/main" val="140423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What is Long &amp; What is Short ?</a:t>
            </a:r>
            <a:br>
              <a:rPr lang="en-GB" b="0" i="0" dirty="0">
                <a:effectLst/>
              </a:rPr>
            </a:br>
            <a:r>
              <a:rPr lang="en-GB" dirty="0"/>
              <a:t>And What is Pairs Trading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903503" y="41394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3A01A-A8E2-28B2-3FA8-9C1C20AE79FF}"/>
              </a:ext>
            </a:extLst>
          </p:cNvPr>
          <p:cNvSpPr/>
          <p:nvPr/>
        </p:nvSpPr>
        <p:spPr>
          <a:xfrm>
            <a:off x="3213100" y="3645932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61B82-9BC1-2D42-4636-948E26A238FB}"/>
              </a:ext>
            </a:extLst>
          </p:cNvPr>
          <p:cNvSpPr txBox="1"/>
          <p:nvPr/>
        </p:nvSpPr>
        <p:spPr>
          <a:xfrm>
            <a:off x="1903502" y="4359794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Short: Sell Stocks to make Money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AD2DB-DFB8-6F6D-5FEA-FFC7E7373D07}"/>
              </a:ext>
            </a:extLst>
          </p:cNvPr>
          <p:cNvSpPr/>
          <p:nvPr/>
        </p:nvSpPr>
        <p:spPr>
          <a:xfrm>
            <a:off x="9740900" y="2446061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6A9A8A-3456-F606-89EB-1CD39067DFFA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3594100" y="2636045"/>
            <a:ext cx="6146800" cy="119987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5BB80-78BC-56A9-6640-DC37E4CF9D07}"/>
              </a:ext>
            </a:extLst>
          </p:cNvPr>
          <p:cNvSpPr/>
          <p:nvPr/>
        </p:nvSpPr>
        <p:spPr>
          <a:xfrm>
            <a:off x="9740900" y="3543816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B9A688-5C18-8902-94AC-87348E8FC7DA}"/>
              </a:ext>
            </a:extLst>
          </p:cNvPr>
          <p:cNvSpPr/>
          <p:nvPr/>
        </p:nvSpPr>
        <p:spPr>
          <a:xfrm>
            <a:off x="9740900" y="4451588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ADF40B-88EC-805F-29EC-5DD33FB28D8F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594100" y="3733800"/>
            <a:ext cx="6146800" cy="10211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2090AC-6ED4-041E-EB28-E41DE1F23C56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3594100" y="3835916"/>
            <a:ext cx="6146800" cy="80565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26C559-39AB-0BB2-249B-0E371D4BDB02}"/>
              </a:ext>
            </a:extLst>
          </p:cNvPr>
          <p:cNvSpPr txBox="1"/>
          <p:nvPr/>
        </p:nvSpPr>
        <p:spPr>
          <a:xfrm>
            <a:off x="2783222" y="4755077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878ECD-0446-7702-5D8E-5010246481DD}"/>
              </a:ext>
            </a:extLst>
          </p:cNvPr>
          <p:cNvSpPr txBox="1"/>
          <p:nvPr/>
        </p:nvSpPr>
        <p:spPr>
          <a:xfrm>
            <a:off x="10121900" y="2456795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120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6A00D-033B-BE23-984B-373EDF2AEF91}"/>
              </a:ext>
            </a:extLst>
          </p:cNvPr>
          <p:cNvSpPr txBox="1"/>
          <p:nvPr/>
        </p:nvSpPr>
        <p:spPr>
          <a:xfrm>
            <a:off x="10121900" y="3559621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93100-2B84-5108-C690-58AC1BA7D810}"/>
              </a:ext>
            </a:extLst>
          </p:cNvPr>
          <p:cNvSpPr txBox="1"/>
          <p:nvPr/>
        </p:nvSpPr>
        <p:spPr>
          <a:xfrm>
            <a:off x="10147725" y="4477781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D62DF-3AC7-C378-57F8-EAA70EEBC7AF}"/>
              </a:ext>
            </a:extLst>
          </p:cNvPr>
          <p:cNvSpPr txBox="1"/>
          <p:nvPr/>
        </p:nvSpPr>
        <p:spPr>
          <a:xfrm>
            <a:off x="2209800" y="5231633"/>
            <a:ext cx="593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Then how to sell the Stocks if we do not own the Stocks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4124-8FC8-4021-B80C-15713B5047F2}"/>
              </a:ext>
            </a:extLst>
          </p:cNvPr>
          <p:cNvSpPr txBox="1"/>
          <p:nvPr/>
        </p:nvSpPr>
        <p:spPr>
          <a:xfrm>
            <a:off x="3594100" y="5719788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Borrow the Stocks from any Broker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AF512-53DB-6DC2-D51B-623DCD6031B4}"/>
              </a:ext>
            </a:extLst>
          </p:cNvPr>
          <p:cNvSpPr txBox="1"/>
          <p:nvPr/>
        </p:nvSpPr>
        <p:spPr>
          <a:xfrm>
            <a:off x="8204948" y="5725576"/>
            <a:ext cx="383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ym typeface="Wingdings" pitchFamily="2" charset="2"/>
              </a:rPr>
              <a:t>Have to give back the Stocks to the Broker</a:t>
            </a:r>
            <a:endParaRPr lang="en-K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1302B-FD50-6617-0038-56BE1BFF63B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226300" y="5904454"/>
            <a:ext cx="914400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0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What is Long &amp; What is Short ?</a:t>
            </a:r>
            <a:br>
              <a:rPr lang="en-GB" b="0" i="0" dirty="0">
                <a:effectLst/>
              </a:rPr>
            </a:br>
            <a:r>
              <a:rPr lang="en-GB" dirty="0"/>
              <a:t>And What is Pairs Trading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903503" y="41394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23A01A-A8E2-28B2-3FA8-9C1C20AE79FF}"/>
              </a:ext>
            </a:extLst>
          </p:cNvPr>
          <p:cNvSpPr/>
          <p:nvPr/>
        </p:nvSpPr>
        <p:spPr>
          <a:xfrm>
            <a:off x="3213100" y="3645932"/>
            <a:ext cx="381000" cy="379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1AD2DB-DFB8-6F6D-5FEA-FFC7E7373D07}"/>
              </a:ext>
            </a:extLst>
          </p:cNvPr>
          <p:cNvSpPr/>
          <p:nvPr/>
        </p:nvSpPr>
        <p:spPr>
          <a:xfrm>
            <a:off x="9740900" y="2446061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6A9A8A-3456-F606-89EB-1CD39067DFFA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3594100" y="2636045"/>
            <a:ext cx="6146800" cy="119987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5BB80-78BC-56A9-6640-DC37E4CF9D07}"/>
              </a:ext>
            </a:extLst>
          </p:cNvPr>
          <p:cNvSpPr/>
          <p:nvPr/>
        </p:nvSpPr>
        <p:spPr>
          <a:xfrm>
            <a:off x="9740900" y="3543816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B9A688-5C18-8902-94AC-87348E8FC7DA}"/>
              </a:ext>
            </a:extLst>
          </p:cNvPr>
          <p:cNvSpPr/>
          <p:nvPr/>
        </p:nvSpPr>
        <p:spPr>
          <a:xfrm>
            <a:off x="9740900" y="4451588"/>
            <a:ext cx="381000" cy="379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ADF40B-88EC-805F-29EC-5DD33FB28D8F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594100" y="3733800"/>
            <a:ext cx="6146800" cy="10211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2090AC-6ED4-041E-EB28-E41DE1F23C56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3594100" y="3835916"/>
            <a:ext cx="6146800" cy="80565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878ECD-0446-7702-5D8E-5010246481DD}"/>
              </a:ext>
            </a:extLst>
          </p:cNvPr>
          <p:cNvSpPr txBox="1"/>
          <p:nvPr/>
        </p:nvSpPr>
        <p:spPr>
          <a:xfrm>
            <a:off x="10121900" y="2214554"/>
            <a:ext cx="191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⍙ = 1 (return ratio = 1/25 = 4%)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6A00D-033B-BE23-984B-373EDF2AEF91}"/>
              </a:ext>
            </a:extLst>
          </p:cNvPr>
          <p:cNvSpPr txBox="1"/>
          <p:nvPr/>
        </p:nvSpPr>
        <p:spPr>
          <a:xfrm>
            <a:off x="10121900" y="3559621"/>
            <a:ext cx="191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⍙ = 0 (?)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B9EC23-84EE-62EB-0871-FA0FA833C8F4}"/>
              </a:ext>
            </a:extLst>
          </p:cNvPr>
          <p:cNvSpPr/>
          <p:nvPr/>
        </p:nvSpPr>
        <p:spPr>
          <a:xfrm>
            <a:off x="2222500" y="3645932"/>
            <a:ext cx="381000" cy="3799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7AB7-95C3-1BFB-2F6D-1407AA780838}"/>
              </a:ext>
            </a:extLst>
          </p:cNvPr>
          <p:cNvSpPr txBox="1"/>
          <p:nvPr/>
        </p:nvSpPr>
        <p:spPr>
          <a:xfrm>
            <a:off x="2032000" y="324218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D24FE-74E6-AA57-239E-D905677F9B1B}"/>
              </a:ext>
            </a:extLst>
          </p:cNvPr>
          <p:cNvSpPr txBox="1"/>
          <p:nvPr/>
        </p:nvSpPr>
        <p:spPr>
          <a:xfrm>
            <a:off x="3067050" y="322762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0E2B46-772F-950A-A1AB-A1C4ACE6263C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2603500" y="3835916"/>
            <a:ext cx="609600" cy="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6401F3-C3FA-5A1A-F22C-C2D76048FD77}"/>
              </a:ext>
            </a:extLst>
          </p:cNvPr>
          <p:cNvSpPr txBox="1"/>
          <p:nvPr/>
        </p:nvSpPr>
        <p:spPr>
          <a:xfrm>
            <a:off x="3099761" y="4831556"/>
            <a:ext cx="187767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From any Broker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3DB5945-791F-8742-0EDF-F57361965D34}"/>
              </a:ext>
            </a:extLst>
          </p:cNvPr>
          <p:cNvCxnSpPr>
            <a:stCxn id="15" idx="1"/>
            <a:endCxn id="5" idx="4"/>
          </p:cNvCxnSpPr>
          <p:nvPr/>
        </p:nvCxnSpPr>
        <p:spPr>
          <a:xfrm rot="10800000">
            <a:off x="2413001" y="4025900"/>
            <a:ext cx="686761" cy="990322"/>
          </a:xfrm>
          <a:prstGeom prst="bentConnector2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F49746-7995-2A65-44EE-8846B24F0756}"/>
              </a:ext>
            </a:extLst>
          </p:cNvPr>
          <p:cNvSpPr txBox="1"/>
          <p:nvPr/>
        </p:nvSpPr>
        <p:spPr>
          <a:xfrm>
            <a:off x="3099761" y="5638562"/>
            <a:ext cx="642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Collateral (Margin: </a:t>
            </a:r>
            <a:r>
              <a:rPr lang="ko-KR" altLang="en-US" dirty="0"/>
              <a:t>담보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Leverage ratio (Margin ratio)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BC573-1ED6-CED1-0A92-F0DBC34F5AC0}"/>
              </a:ext>
            </a:extLst>
          </p:cNvPr>
          <p:cNvSpPr txBox="1"/>
          <p:nvPr/>
        </p:nvSpPr>
        <p:spPr>
          <a:xfrm>
            <a:off x="3790950" y="527474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FDE2D-337B-3C0C-79C6-0D0568D4812D}"/>
              </a:ext>
            </a:extLst>
          </p:cNvPr>
          <p:cNvSpPr txBox="1"/>
          <p:nvPr/>
        </p:nvSpPr>
        <p:spPr>
          <a:xfrm>
            <a:off x="1663700" y="367688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36AC09-278C-AEA6-31E7-9125BE6BC38C}"/>
              </a:ext>
            </a:extLst>
          </p:cNvPr>
          <p:cNvSpPr txBox="1"/>
          <p:nvPr/>
        </p:nvSpPr>
        <p:spPr>
          <a:xfrm>
            <a:off x="3143250" y="40581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BD9533-2F3D-486F-C961-D9277D274195}"/>
              </a:ext>
            </a:extLst>
          </p:cNvPr>
          <p:cNvSpPr txBox="1"/>
          <p:nvPr/>
        </p:nvSpPr>
        <p:spPr>
          <a:xfrm>
            <a:off x="2184400" y="2507492"/>
            <a:ext cx="160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⍙ = value (Long – Short)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2DB390-3E59-E391-FE50-9A57066A3341}"/>
              </a:ext>
            </a:extLst>
          </p:cNvPr>
          <p:cNvSpPr txBox="1"/>
          <p:nvPr/>
        </p:nvSpPr>
        <p:spPr>
          <a:xfrm>
            <a:off x="10121900" y="437796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⍙ = -2 (return ratio = -2/25 = -8%)</a:t>
            </a:r>
          </a:p>
        </p:txBody>
      </p:sp>
    </p:spTree>
    <p:extLst>
      <p:ext uri="{BB962C8B-B14F-4D97-AF65-F5344CB8AC3E}">
        <p14:creationId xmlns:p14="http://schemas.microsoft.com/office/powerpoint/2010/main" val="28638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Investment Decision for FUTURE based on Current and Past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C55F8A-340C-82CA-27DD-75ECC0087440}"/>
              </a:ext>
            </a:extLst>
          </p:cNvPr>
          <p:cNvCxnSpPr>
            <a:cxnSpLocks/>
          </p:cNvCxnSpPr>
          <p:nvPr/>
        </p:nvCxnSpPr>
        <p:spPr>
          <a:xfrm flipV="1">
            <a:off x="1803400" y="2324100"/>
            <a:ext cx="0" cy="3111500"/>
          </a:xfrm>
          <a:prstGeom prst="straightConnector1">
            <a:avLst/>
          </a:prstGeom>
          <a:ln w="53975">
            <a:solidFill>
              <a:schemeClr val="tx1">
                <a:lumMod val="95000"/>
                <a:lumOff val="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4A2274-B3B5-9F26-EF11-C0B9FA7780AA}"/>
              </a:ext>
            </a:extLst>
          </p:cNvPr>
          <p:cNvCxnSpPr>
            <a:cxnSpLocks/>
          </p:cNvCxnSpPr>
          <p:nvPr/>
        </p:nvCxnSpPr>
        <p:spPr>
          <a:xfrm>
            <a:off x="1803400" y="5435600"/>
            <a:ext cx="9194800" cy="0"/>
          </a:xfrm>
          <a:prstGeom prst="straightConnector1">
            <a:avLst/>
          </a:prstGeom>
          <a:ln w="53975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C47B48-C5F3-2D16-DDDB-346510ABEE28}"/>
              </a:ext>
            </a:extLst>
          </p:cNvPr>
          <p:cNvCxnSpPr>
            <a:cxnSpLocks/>
          </p:cNvCxnSpPr>
          <p:nvPr/>
        </p:nvCxnSpPr>
        <p:spPr>
          <a:xfrm flipV="1">
            <a:off x="10998200" y="2324100"/>
            <a:ext cx="0" cy="3111500"/>
          </a:xfrm>
          <a:prstGeom prst="straightConnector1">
            <a:avLst/>
          </a:prstGeom>
          <a:ln w="53975">
            <a:solidFill>
              <a:schemeClr val="tx1">
                <a:lumMod val="95000"/>
                <a:lumOff val="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05D6C5B-A27D-FC3E-9766-63B247DF69E7}"/>
              </a:ext>
            </a:extLst>
          </p:cNvPr>
          <p:cNvSpPr/>
          <p:nvPr/>
        </p:nvSpPr>
        <p:spPr>
          <a:xfrm>
            <a:off x="2222500" y="3835916"/>
            <a:ext cx="381000" cy="379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AEE9F7-F36E-2F5C-92D9-AAD397067FB7}"/>
              </a:ext>
            </a:extLst>
          </p:cNvPr>
          <p:cNvSpPr/>
          <p:nvPr/>
        </p:nvSpPr>
        <p:spPr>
          <a:xfrm>
            <a:off x="2222500" y="3645932"/>
            <a:ext cx="381000" cy="3799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E82B6E-7FCF-1010-1AC1-A68A4D0157A7}"/>
              </a:ext>
            </a:extLst>
          </p:cNvPr>
          <p:cNvSpPr/>
          <p:nvPr/>
        </p:nvSpPr>
        <p:spPr>
          <a:xfrm>
            <a:off x="3340100" y="3162300"/>
            <a:ext cx="381000" cy="379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ABBB1D-C843-017E-3BF9-4AA07DEB977C}"/>
              </a:ext>
            </a:extLst>
          </p:cNvPr>
          <p:cNvSpPr/>
          <p:nvPr/>
        </p:nvSpPr>
        <p:spPr>
          <a:xfrm>
            <a:off x="3340100" y="3379232"/>
            <a:ext cx="381000" cy="3799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256E7ED-EC3A-EA3A-E1BF-0FA714A3C35D}"/>
              </a:ext>
            </a:extLst>
          </p:cNvPr>
          <p:cNvSpPr/>
          <p:nvPr/>
        </p:nvSpPr>
        <p:spPr>
          <a:xfrm>
            <a:off x="4597400" y="2730500"/>
            <a:ext cx="381000" cy="379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3181AB-D9AE-6605-A9A7-70585A2F068B}"/>
              </a:ext>
            </a:extLst>
          </p:cNvPr>
          <p:cNvSpPr/>
          <p:nvPr/>
        </p:nvSpPr>
        <p:spPr>
          <a:xfrm>
            <a:off x="4597400" y="3747532"/>
            <a:ext cx="381000" cy="3799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8766E5-BD33-61FD-DDC8-93C8C4FD15A5}"/>
              </a:ext>
            </a:extLst>
          </p:cNvPr>
          <p:cNvSpPr/>
          <p:nvPr/>
        </p:nvSpPr>
        <p:spPr>
          <a:xfrm>
            <a:off x="9664700" y="2298146"/>
            <a:ext cx="381000" cy="379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7CD6F8-6D55-639F-F662-0712EC87FD78}"/>
              </a:ext>
            </a:extLst>
          </p:cNvPr>
          <p:cNvSpPr/>
          <p:nvPr/>
        </p:nvSpPr>
        <p:spPr>
          <a:xfrm>
            <a:off x="9677400" y="2540516"/>
            <a:ext cx="381000" cy="37996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F190F1-5F82-D1EE-D889-70B86046B41A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 flipV="1">
            <a:off x="4978400" y="2488130"/>
            <a:ext cx="4686300" cy="43235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E415EE-CE8C-9305-FB5A-0087C98B5D6E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4978400" y="2730500"/>
            <a:ext cx="4699000" cy="120701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502759-CDD2-B829-8546-A71A2B3E3A71}"/>
              </a:ext>
            </a:extLst>
          </p:cNvPr>
          <p:cNvSpPr txBox="1"/>
          <p:nvPr/>
        </p:nvSpPr>
        <p:spPr>
          <a:xfrm>
            <a:off x="4953000" y="396085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</a:t>
            </a:r>
            <a:endParaRPr lang="en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A5BB99-431D-3B38-FB6B-562549CBEC8F}"/>
              </a:ext>
            </a:extLst>
          </p:cNvPr>
          <p:cNvSpPr txBox="1"/>
          <p:nvPr/>
        </p:nvSpPr>
        <p:spPr>
          <a:xfrm>
            <a:off x="4952999" y="2959100"/>
            <a:ext cx="3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Short: Price 50 (the number:2)</a:t>
            </a:r>
            <a:endParaRPr lang="en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CFBF25-147D-E7A2-1511-8CC222CD7E0D}"/>
              </a:ext>
            </a:extLst>
          </p:cNvPr>
          <p:cNvSpPr txBox="1"/>
          <p:nvPr/>
        </p:nvSpPr>
        <p:spPr>
          <a:xfrm>
            <a:off x="7534275" y="3512750"/>
            <a:ext cx="160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⍙ = value (Long – Short)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1D6894-3711-EEF8-DAB3-B75645C7C7E1}"/>
              </a:ext>
            </a:extLst>
          </p:cNvPr>
          <p:cNvSpPr txBox="1"/>
          <p:nvPr/>
        </p:nvSpPr>
        <p:spPr>
          <a:xfrm rot="16200000">
            <a:off x="676792" y="2811463"/>
            <a:ext cx="17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Stock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030D8-0D33-1CEB-D212-E205CF088FDB}"/>
              </a:ext>
            </a:extLst>
          </p:cNvPr>
          <p:cNvSpPr txBox="1"/>
          <p:nvPr/>
        </p:nvSpPr>
        <p:spPr>
          <a:xfrm rot="16200000">
            <a:off x="10360189" y="2653787"/>
            <a:ext cx="17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Price: Stock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AFEAAC-ED69-6DAB-8A7F-F8EA144643F9}"/>
              </a:ext>
            </a:extLst>
          </p:cNvPr>
          <p:cNvSpPr txBox="1"/>
          <p:nvPr/>
        </p:nvSpPr>
        <p:spPr>
          <a:xfrm>
            <a:off x="9127227" y="1916152"/>
            <a:ext cx="204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Short: Price 52</a:t>
            </a:r>
            <a:endParaRPr lang="en-K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7BE02-7F46-5EE9-E42B-609DCCDF86CB}"/>
              </a:ext>
            </a:extLst>
          </p:cNvPr>
          <p:cNvSpPr txBox="1"/>
          <p:nvPr/>
        </p:nvSpPr>
        <p:spPr>
          <a:xfrm>
            <a:off x="3543300" y="4215884"/>
            <a:ext cx="33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Short: Price 20 (the number:5)</a:t>
            </a:r>
            <a:endParaRPr lang="en-K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51E5CA-A1F5-1C94-252C-52C41F71B89A}"/>
              </a:ext>
            </a:extLst>
          </p:cNvPr>
          <p:cNvSpPr txBox="1"/>
          <p:nvPr/>
        </p:nvSpPr>
        <p:spPr>
          <a:xfrm>
            <a:off x="9075950" y="3059668"/>
            <a:ext cx="204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Long: Price 21</a:t>
            </a:r>
            <a:endParaRPr lang="en-K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09A17-E0CB-87AE-AF4B-C991F891A5A2}"/>
              </a:ext>
            </a:extLst>
          </p:cNvPr>
          <p:cNvSpPr txBox="1"/>
          <p:nvPr/>
        </p:nvSpPr>
        <p:spPr>
          <a:xfrm>
            <a:off x="7891988" y="4215884"/>
            <a:ext cx="249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(21 * 5) – (52 *2)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92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Two Step verification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9E99-5C52-9FCF-386B-FB8B88BD236E}"/>
              </a:ext>
            </a:extLst>
          </p:cNvPr>
          <p:cNvCxnSpPr>
            <a:cxnSpLocks/>
          </p:cNvCxnSpPr>
          <p:nvPr/>
        </p:nvCxnSpPr>
        <p:spPr>
          <a:xfrm>
            <a:off x="2090057" y="3834605"/>
            <a:ext cx="623109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EB6FEA-C2FB-92E3-F3C0-395E2839E3E9}"/>
              </a:ext>
            </a:extLst>
          </p:cNvPr>
          <p:cNvCxnSpPr>
            <a:cxnSpLocks/>
          </p:cNvCxnSpPr>
          <p:nvPr/>
        </p:nvCxnSpPr>
        <p:spPr>
          <a:xfrm>
            <a:off x="8321152" y="3834605"/>
            <a:ext cx="228334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D6F2D2-F733-3365-33F0-09A9EC12E7CF}"/>
              </a:ext>
            </a:extLst>
          </p:cNvPr>
          <p:cNvSpPr/>
          <p:nvPr/>
        </p:nvSpPr>
        <p:spPr>
          <a:xfrm rot="16200000">
            <a:off x="4729358" y="1500905"/>
            <a:ext cx="952493" cy="6231095"/>
          </a:xfrm>
          <a:prstGeom prst="leftBrace">
            <a:avLst>
              <a:gd name="adj1" fmla="val 8333"/>
              <a:gd name="adj2" fmla="val 51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D842-F51D-3E1B-25E9-22DAEAFD63A7}"/>
              </a:ext>
            </a:extLst>
          </p:cNvPr>
          <p:cNvSpPr txBox="1"/>
          <p:nvPr/>
        </p:nvSpPr>
        <p:spPr>
          <a:xfrm>
            <a:off x="2795924" y="5278475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= function (pair, windows, z-score threshold) 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5FF6-9DA1-F6A7-AFA8-8A001080CD5C}"/>
              </a:ext>
            </a:extLst>
          </p:cNvPr>
          <p:cNvSpPr txBox="1"/>
          <p:nvPr/>
        </p:nvSpPr>
        <p:spPr>
          <a:xfrm>
            <a:off x="3695700" y="5832472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(optimum windows, optimum z-score threshold)@highest returns per each pair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0AB4D-08FD-C589-D3CE-EEC9FE18FC47}"/>
              </a:ext>
            </a:extLst>
          </p:cNvPr>
          <p:cNvSpPr txBox="1"/>
          <p:nvPr/>
        </p:nvSpPr>
        <p:spPr>
          <a:xfrm>
            <a:off x="3900226" y="3098077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/>
              <a:t>Test Period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EBAC85-78F5-2A2B-0541-C4B80A9BD13C}"/>
              </a:ext>
            </a:extLst>
          </p:cNvPr>
          <p:cNvCxnSpPr>
            <a:cxnSpLocks/>
          </p:cNvCxnSpPr>
          <p:nvPr/>
        </p:nvCxnSpPr>
        <p:spPr>
          <a:xfrm>
            <a:off x="9728200" y="5463141"/>
            <a:ext cx="0" cy="36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B42A0E-E435-6477-CEAD-998BF3D84126}"/>
              </a:ext>
            </a:extLst>
          </p:cNvPr>
          <p:cNvSpPr txBox="1"/>
          <p:nvPr/>
        </p:nvSpPr>
        <p:spPr>
          <a:xfrm>
            <a:off x="8610600" y="5082139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Not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2126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Two Step verification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9E99-5C52-9FCF-386B-FB8B88BD236E}"/>
              </a:ext>
            </a:extLst>
          </p:cNvPr>
          <p:cNvCxnSpPr>
            <a:cxnSpLocks/>
          </p:cNvCxnSpPr>
          <p:nvPr/>
        </p:nvCxnSpPr>
        <p:spPr>
          <a:xfrm>
            <a:off x="2090057" y="3834605"/>
            <a:ext cx="623109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EB6FEA-C2FB-92E3-F3C0-395E2839E3E9}"/>
              </a:ext>
            </a:extLst>
          </p:cNvPr>
          <p:cNvCxnSpPr>
            <a:cxnSpLocks/>
          </p:cNvCxnSpPr>
          <p:nvPr/>
        </p:nvCxnSpPr>
        <p:spPr>
          <a:xfrm>
            <a:off x="8321152" y="3834605"/>
            <a:ext cx="228334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D6F2D2-F733-3365-33F0-09A9EC12E7CF}"/>
              </a:ext>
            </a:extLst>
          </p:cNvPr>
          <p:cNvSpPr/>
          <p:nvPr/>
        </p:nvSpPr>
        <p:spPr>
          <a:xfrm rot="16200000">
            <a:off x="4729358" y="1500905"/>
            <a:ext cx="952493" cy="6231095"/>
          </a:xfrm>
          <a:prstGeom prst="leftBrace">
            <a:avLst>
              <a:gd name="adj1" fmla="val 8333"/>
              <a:gd name="adj2" fmla="val 51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D842-F51D-3E1B-25E9-22DAEAFD63A7}"/>
              </a:ext>
            </a:extLst>
          </p:cNvPr>
          <p:cNvSpPr txBox="1"/>
          <p:nvPr/>
        </p:nvSpPr>
        <p:spPr>
          <a:xfrm>
            <a:off x="2795924" y="5278475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= function (pair, windows, z-score threshold) 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5FF6-9DA1-F6A7-AFA8-8A001080CD5C}"/>
              </a:ext>
            </a:extLst>
          </p:cNvPr>
          <p:cNvSpPr txBox="1"/>
          <p:nvPr/>
        </p:nvSpPr>
        <p:spPr>
          <a:xfrm>
            <a:off x="3695700" y="5832472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(optimum windows, optimum z-score threshold)@highest returns per each pair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0AB4D-08FD-C589-D3CE-EEC9FE18FC47}"/>
              </a:ext>
            </a:extLst>
          </p:cNvPr>
          <p:cNvSpPr txBox="1"/>
          <p:nvPr/>
        </p:nvSpPr>
        <p:spPr>
          <a:xfrm>
            <a:off x="3900226" y="3098077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/>
              <a:t>Test Period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EBAC85-78F5-2A2B-0541-C4B80A9BD13C}"/>
              </a:ext>
            </a:extLst>
          </p:cNvPr>
          <p:cNvCxnSpPr>
            <a:cxnSpLocks/>
          </p:cNvCxnSpPr>
          <p:nvPr/>
        </p:nvCxnSpPr>
        <p:spPr>
          <a:xfrm>
            <a:off x="9728200" y="5463141"/>
            <a:ext cx="0" cy="36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B42A0E-E435-6477-CEAD-998BF3D84126}"/>
              </a:ext>
            </a:extLst>
          </p:cNvPr>
          <p:cNvSpPr txBox="1"/>
          <p:nvPr/>
        </p:nvSpPr>
        <p:spPr>
          <a:xfrm>
            <a:off x="8610600" y="508213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 Fancy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154019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Two Step verification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9E99-5C52-9FCF-386B-FB8B88BD236E}"/>
              </a:ext>
            </a:extLst>
          </p:cNvPr>
          <p:cNvCxnSpPr>
            <a:cxnSpLocks/>
          </p:cNvCxnSpPr>
          <p:nvPr/>
        </p:nvCxnSpPr>
        <p:spPr>
          <a:xfrm>
            <a:off x="2090057" y="3834605"/>
            <a:ext cx="623109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EB6FEA-C2FB-92E3-F3C0-395E2839E3E9}"/>
              </a:ext>
            </a:extLst>
          </p:cNvPr>
          <p:cNvCxnSpPr>
            <a:cxnSpLocks/>
          </p:cNvCxnSpPr>
          <p:nvPr/>
        </p:nvCxnSpPr>
        <p:spPr>
          <a:xfrm>
            <a:off x="8321152" y="3834605"/>
            <a:ext cx="228334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D6F2D2-F733-3365-33F0-09A9EC12E7CF}"/>
              </a:ext>
            </a:extLst>
          </p:cNvPr>
          <p:cNvSpPr/>
          <p:nvPr/>
        </p:nvSpPr>
        <p:spPr>
          <a:xfrm rot="16200000">
            <a:off x="4729358" y="1500905"/>
            <a:ext cx="952493" cy="6231095"/>
          </a:xfrm>
          <a:prstGeom prst="leftBrace">
            <a:avLst>
              <a:gd name="adj1" fmla="val 8333"/>
              <a:gd name="adj2" fmla="val 51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D842-F51D-3E1B-25E9-22DAEAFD63A7}"/>
              </a:ext>
            </a:extLst>
          </p:cNvPr>
          <p:cNvSpPr txBox="1"/>
          <p:nvPr/>
        </p:nvSpPr>
        <p:spPr>
          <a:xfrm>
            <a:off x="2795924" y="5278475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= function (pair, windows, z-score threshold) 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5FF6-9DA1-F6A7-AFA8-8A001080CD5C}"/>
              </a:ext>
            </a:extLst>
          </p:cNvPr>
          <p:cNvSpPr txBox="1"/>
          <p:nvPr/>
        </p:nvSpPr>
        <p:spPr>
          <a:xfrm>
            <a:off x="3695700" y="5832472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(optimum windows, optimum z-score threshold)@highest returns per each pair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0AB4D-08FD-C589-D3CE-EEC9FE18FC47}"/>
              </a:ext>
            </a:extLst>
          </p:cNvPr>
          <p:cNvSpPr txBox="1"/>
          <p:nvPr/>
        </p:nvSpPr>
        <p:spPr>
          <a:xfrm>
            <a:off x="3900226" y="3098077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/>
              <a:t>Test Period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EBAC85-78F5-2A2B-0541-C4B80A9BD13C}"/>
              </a:ext>
            </a:extLst>
          </p:cNvPr>
          <p:cNvCxnSpPr>
            <a:cxnSpLocks/>
          </p:cNvCxnSpPr>
          <p:nvPr/>
        </p:nvCxnSpPr>
        <p:spPr>
          <a:xfrm>
            <a:off x="9728200" y="5463141"/>
            <a:ext cx="0" cy="36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B42A0E-E435-6477-CEAD-998BF3D84126}"/>
              </a:ext>
            </a:extLst>
          </p:cNvPr>
          <p:cNvSpPr txBox="1"/>
          <p:nvPr/>
        </p:nvSpPr>
        <p:spPr>
          <a:xfrm>
            <a:off x="8610600" y="508213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Dump all the combination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4E89A50-2434-598F-444B-B238B219B738}"/>
              </a:ext>
            </a:extLst>
          </p:cNvPr>
          <p:cNvCxnSpPr>
            <a:cxnSpLocks/>
          </p:cNvCxnSpPr>
          <p:nvPr/>
        </p:nvCxnSpPr>
        <p:spPr>
          <a:xfrm>
            <a:off x="9728200" y="4723368"/>
            <a:ext cx="0" cy="36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BF32FE-950E-F9C8-F04E-69D6A51009B1}"/>
              </a:ext>
            </a:extLst>
          </p:cNvPr>
          <p:cNvSpPr txBox="1"/>
          <p:nvPr/>
        </p:nvSpPr>
        <p:spPr>
          <a:xfrm>
            <a:off x="8483600" y="4131345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Parallel Processing to accelerate the process</a:t>
            </a:r>
          </a:p>
        </p:txBody>
      </p:sp>
    </p:spTree>
    <p:extLst>
      <p:ext uri="{BB962C8B-B14F-4D97-AF65-F5344CB8AC3E}">
        <p14:creationId xmlns:p14="http://schemas.microsoft.com/office/powerpoint/2010/main" val="145835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283587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Two Step verification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9E99-5C52-9FCF-386B-FB8B88BD236E}"/>
              </a:ext>
            </a:extLst>
          </p:cNvPr>
          <p:cNvCxnSpPr>
            <a:cxnSpLocks/>
          </p:cNvCxnSpPr>
          <p:nvPr/>
        </p:nvCxnSpPr>
        <p:spPr>
          <a:xfrm>
            <a:off x="2090057" y="3834605"/>
            <a:ext cx="6231095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EB6FEA-C2FB-92E3-F3C0-395E2839E3E9}"/>
              </a:ext>
            </a:extLst>
          </p:cNvPr>
          <p:cNvCxnSpPr>
            <a:cxnSpLocks/>
          </p:cNvCxnSpPr>
          <p:nvPr/>
        </p:nvCxnSpPr>
        <p:spPr>
          <a:xfrm>
            <a:off x="8321152" y="3834605"/>
            <a:ext cx="228334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BCD193-9AB0-A364-747B-5C4E52BA5DB7}"/>
              </a:ext>
            </a:extLst>
          </p:cNvPr>
          <p:cNvSpPr txBox="1"/>
          <p:nvPr/>
        </p:nvSpPr>
        <p:spPr>
          <a:xfrm>
            <a:off x="15914914" y="2971800"/>
            <a:ext cx="1847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KR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D6F2D2-F733-3365-33F0-09A9EC12E7CF}"/>
              </a:ext>
            </a:extLst>
          </p:cNvPr>
          <p:cNvSpPr/>
          <p:nvPr/>
        </p:nvSpPr>
        <p:spPr>
          <a:xfrm rot="16200000">
            <a:off x="4729358" y="1500905"/>
            <a:ext cx="952493" cy="6231095"/>
          </a:xfrm>
          <a:prstGeom prst="leftBrace">
            <a:avLst>
              <a:gd name="adj1" fmla="val 8333"/>
              <a:gd name="adj2" fmla="val 51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D842-F51D-3E1B-25E9-22DAEAFD63A7}"/>
              </a:ext>
            </a:extLst>
          </p:cNvPr>
          <p:cNvSpPr txBox="1"/>
          <p:nvPr/>
        </p:nvSpPr>
        <p:spPr>
          <a:xfrm>
            <a:off x="2795924" y="5278475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= function (pair, windows, z-score threshold) 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95FF6-9DA1-F6A7-AFA8-8A001080CD5C}"/>
              </a:ext>
            </a:extLst>
          </p:cNvPr>
          <p:cNvSpPr txBox="1"/>
          <p:nvPr/>
        </p:nvSpPr>
        <p:spPr>
          <a:xfrm>
            <a:off x="3695700" y="5832472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(optimum windows, optimum z-score threshold)@highest returns per each pair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0AB4D-08FD-C589-D3CE-EEC9FE18FC47}"/>
              </a:ext>
            </a:extLst>
          </p:cNvPr>
          <p:cNvSpPr txBox="1"/>
          <p:nvPr/>
        </p:nvSpPr>
        <p:spPr>
          <a:xfrm>
            <a:off x="3900226" y="3098077"/>
            <a:ext cx="288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/>
              <a:t>Test Period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4E0458F-ED11-C874-B3EE-B0B1FDF2FE72}"/>
              </a:ext>
            </a:extLst>
          </p:cNvPr>
          <p:cNvSpPr/>
          <p:nvPr/>
        </p:nvSpPr>
        <p:spPr>
          <a:xfrm rot="5400000">
            <a:off x="8986579" y="2081683"/>
            <a:ext cx="952493" cy="2283348"/>
          </a:xfrm>
          <a:prstGeom prst="leftBrace">
            <a:avLst>
              <a:gd name="adj1" fmla="val 8333"/>
              <a:gd name="adj2" fmla="val 51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2F7A3-C646-6F6B-B886-8DC1A2F3C6F1}"/>
              </a:ext>
            </a:extLst>
          </p:cNvPr>
          <p:cNvSpPr txBox="1"/>
          <p:nvPr/>
        </p:nvSpPr>
        <p:spPr>
          <a:xfrm>
            <a:off x="8286267" y="3900625"/>
            <a:ext cx="3067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/>
              <a:t>Reassurance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78879-0B32-EDE3-8504-DA48C9E26B3D}"/>
              </a:ext>
            </a:extLst>
          </p:cNvPr>
          <p:cNvSpPr txBox="1"/>
          <p:nvPr/>
        </p:nvSpPr>
        <p:spPr>
          <a:xfrm>
            <a:off x="7671595" y="2200173"/>
            <a:ext cx="4431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return = function (pair, </a:t>
            </a:r>
            <a:r>
              <a:rPr lang="en-KR" dirty="0">
                <a:solidFill>
                  <a:schemeClr val="accent6"/>
                </a:solidFill>
              </a:rPr>
              <a:t>optimum windows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KR" dirty="0">
                <a:solidFill>
                  <a:schemeClr val="accent6"/>
                </a:solidFill>
              </a:rPr>
              <a:t>optimum z-score threshold</a:t>
            </a:r>
            <a:r>
              <a:rPr lang="en-US" dirty="0">
                <a:solidFill>
                  <a:schemeClr val="accent6"/>
                </a:solidFill>
              </a:rPr>
              <a:t>) </a:t>
            </a:r>
            <a:endParaRPr lang="en-K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47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purl.org/dc/terms/"/>
    <ds:schemaRef ds:uri="http://schemas.microsoft.com/sharepoint/v3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47287</TotalTime>
  <Words>510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Calibri</vt:lpstr>
      <vt:lpstr>Tenorite</vt:lpstr>
      <vt:lpstr>Wingdings</vt:lpstr>
      <vt:lpstr>Monoline</vt:lpstr>
      <vt:lpstr>Pairs Trading Methodology</vt:lpstr>
      <vt:lpstr>What is Long &amp; What is Short ? And What is Pairs Trading</vt:lpstr>
      <vt:lpstr>What is Long &amp; What is Short ? And What is Pairs Trading</vt:lpstr>
      <vt:lpstr>What is Long &amp; What is Short ? And What is Pairs Trading</vt:lpstr>
      <vt:lpstr>Investment Decision for FUTURE based on Current and Past</vt:lpstr>
      <vt:lpstr>Two Step verification</vt:lpstr>
      <vt:lpstr>Two Step verification</vt:lpstr>
      <vt:lpstr>Two Step verification</vt:lpstr>
      <vt:lpstr>Two Step verification</vt:lpstr>
      <vt:lpstr>Two Step verification</vt:lpstr>
      <vt:lpstr>The way of the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전문가를 위한 실용적인 도커</dc:title>
  <dc:creator>Song Youk</dc:creator>
  <cp:lastModifiedBy>Daniel Youk</cp:lastModifiedBy>
  <cp:revision>56</cp:revision>
  <cp:lastPrinted>2023-12-29T10:10:01Z</cp:lastPrinted>
  <dcterms:created xsi:type="dcterms:W3CDTF">2023-09-19T11:26:30Z</dcterms:created>
  <dcterms:modified xsi:type="dcterms:W3CDTF">2024-06-04T17:36:03Z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