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0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BFFD7-47E5-8C4E-8A74-970307C17405}" type="datetimeFigureOut">
              <a:rPr lang="en-US" smtClean="0"/>
              <a:t>6/6/17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AAE9A-1719-4544-84E6-A4404C91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84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C6CD-338D-9745-B4DD-2A6C18F6B28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A9E3-D1C3-BE4A-9D89-46FD0900E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2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C6CD-338D-9745-B4DD-2A6C18F6B28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A9E3-D1C3-BE4A-9D89-46FD0900E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C6CD-338D-9745-B4DD-2A6C18F6B28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A9E3-D1C3-BE4A-9D89-46FD0900E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C6CD-338D-9745-B4DD-2A6C18F6B28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A9E3-D1C3-BE4A-9D89-46FD0900E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05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C6CD-338D-9745-B4DD-2A6C18F6B28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A9E3-D1C3-BE4A-9D89-46FD0900E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C6CD-338D-9745-B4DD-2A6C18F6B282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A9E3-D1C3-BE4A-9D89-46FD0900E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61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C6CD-338D-9745-B4DD-2A6C18F6B282}" type="datetimeFigureOut">
              <a:rPr lang="en-US" smtClean="0"/>
              <a:t>6/6/17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A9E3-D1C3-BE4A-9D89-46FD0900E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37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C6CD-338D-9745-B4DD-2A6C18F6B282}" type="datetimeFigureOut">
              <a:rPr lang="en-US" smtClean="0"/>
              <a:t>6/6/17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A9E3-D1C3-BE4A-9D89-46FD0900E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13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C6CD-338D-9745-B4DD-2A6C18F6B282}" type="datetimeFigureOut">
              <a:rPr lang="en-US" smtClean="0"/>
              <a:t>6/6/17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A9E3-D1C3-BE4A-9D89-46FD0900E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49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C6CD-338D-9745-B4DD-2A6C18F6B282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A9E3-D1C3-BE4A-9D89-46FD0900E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38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C6CD-338D-9745-B4DD-2A6C18F6B282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A9E3-D1C3-BE4A-9D89-46FD0900E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70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FC6CD-338D-9745-B4DD-2A6C18F6B28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DA9E3-D1C3-BE4A-9D89-46FD0900E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2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ixijs.com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 err="1" smtClean="0"/>
              <a:t>Wireworld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in </a:t>
            </a:r>
            <a:r>
              <a:rPr lang="en-US" i="1" dirty="0" err="1"/>
              <a:t>ClojureScript</a:t>
            </a:r>
            <a:r>
              <a:rPr lang="en-US" i="1" dirty="0"/>
              <a:t> and </a:t>
            </a:r>
            <a:r>
              <a:rPr lang="en-US" i="1" dirty="0" err="1" smtClean="0"/>
              <a:t>PIXI.js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36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Wireworld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Empty</a:t>
            </a:r>
            <a:r>
              <a:rPr lang="en-US" dirty="0"/>
              <a:t> → Empty</a:t>
            </a:r>
          </a:p>
          <a:p>
            <a:r>
              <a:rPr lang="en-US" b="1" dirty="0"/>
              <a:t>Electron head </a:t>
            </a:r>
            <a:r>
              <a:rPr lang="en-US" dirty="0"/>
              <a:t>→ Electron tail</a:t>
            </a:r>
          </a:p>
          <a:p>
            <a:r>
              <a:rPr lang="en-US" b="1" dirty="0"/>
              <a:t>Electron tail </a:t>
            </a:r>
            <a:r>
              <a:rPr lang="en-US" dirty="0"/>
              <a:t>→ Conductor</a:t>
            </a:r>
          </a:p>
          <a:p>
            <a:r>
              <a:rPr lang="en-US" b="1" dirty="0"/>
              <a:t>Conductor</a:t>
            </a:r>
            <a:r>
              <a:rPr lang="en-US" dirty="0"/>
              <a:t> → Electron head if exactly one or two of the </a:t>
            </a:r>
            <a:r>
              <a:rPr lang="en-US" dirty="0" err="1"/>
              <a:t>neighbouring</a:t>
            </a:r>
            <a:r>
              <a:rPr lang="en-US" dirty="0"/>
              <a:t> cells are electron heads, or remains Conductor otherwise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64843"/>
              </p:ext>
            </p:extLst>
          </p:nvPr>
        </p:nvGraphicFramePr>
        <p:xfrm>
          <a:off x="1148422" y="4911522"/>
          <a:ext cx="402975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2975"/>
                <a:gridCol w="402975"/>
                <a:gridCol w="402975"/>
                <a:gridCol w="402975"/>
                <a:gridCol w="402975"/>
                <a:gridCol w="402975"/>
                <a:gridCol w="402975"/>
                <a:gridCol w="402975"/>
                <a:gridCol w="402975"/>
                <a:gridCol w="40297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405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Wireworld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Empty</a:t>
            </a:r>
            <a:r>
              <a:rPr lang="en-US" dirty="0"/>
              <a:t> → Empty</a:t>
            </a:r>
          </a:p>
          <a:p>
            <a:r>
              <a:rPr lang="en-US" b="1" dirty="0"/>
              <a:t>Electron head </a:t>
            </a:r>
            <a:r>
              <a:rPr lang="en-US" dirty="0"/>
              <a:t>→ Electron tail</a:t>
            </a:r>
          </a:p>
          <a:p>
            <a:r>
              <a:rPr lang="en-US" b="1" dirty="0"/>
              <a:t>Electron tail </a:t>
            </a:r>
            <a:r>
              <a:rPr lang="en-US" dirty="0"/>
              <a:t>→ Conductor</a:t>
            </a:r>
          </a:p>
          <a:p>
            <a:r>
              <a:rPr lang="en-US" b="1" dirty="0"/>
              <a:t>Conductor</a:t>
            </a:r>
            <a:r>
              <a:rPr lang="en-US" dirty="0"/>
              <a:t> → Electron head if exactly one or two of the </a:t>
            </a:r>
            <a:r>
              <a:rPr lang="en-US" dirty="0" err="1"/>
              <a:t>neighbouring</a:t>
            </a:r>
            <a:r>
              <a:rPr lang="en-US" dirty="0"/>
              <a:t> cells are electron heads, or remains Conductor otherwise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677391"/>
              </p:ext>
            </p:extLst>
          </p:nvPr>
        </p:nvGraphicFramePr>
        <p:xfrm>
          <a:off x="1148422" y="4911522"/>
          <a:ext cx="402975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2975"/>
                <a:gridCol w="402975"/>
                <a:gridCol w="402975"/>
                <a:gridCol w="402975"/>
                <a:gridCol w="402975"/>
                <a:gridCol w="402975"/>
                <a:gridCol w="402975"/>
                <a:gridCol w="402975"/>
                <a:gridCol w="402975"/>
                <a:gridCol w="40297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149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Wireworld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Empty</a:t>
            </a:r>
            <a:r>
              <a:rPr lang="en-US" dirty="0"/>
              <a:t> → Empty</a:t>
            </a:r>
          </a:p>
          <a:p>
            <a:r>
              <a:rPr lang="en-US" b="1" dirty="0"/>
              <a:t>Electron head </a:t>
            </a:r>
            <a:r>
              <a:rPr lang="en-US" dirty="0"/>
              <a:t>→ Electron tail</a:t>
            </a:r>
          </a:p>
          <a:p>
            <a:r>
              <a:rPr lang="en-US" b="1" dirty="0"/>
              <a:t>Electron tail </a:t>
            </a:r>
            <a:r>
              <a:rPr lang="en-US" dirty="0"/>
              <a:t>→ Conductor</a:t>
            </a:r>
          </a:p>
          <a:p>
            <a:r>
              <a:rPr lang="en-US" b="1" dirty="0"/>
              <a:t>Conductor</a:t>
            </a:r>
            <a:r>
              <a:rPr lang="en-US" dirty="0"/>
              <a:t> → Electron head if exactly one or two of the </a:t>
            </a:r>
            <a:r>
              <a:rPr lang="en-US" dirty="0" err="1"/>
              <a:t>neighbouring</a:t>
            </a:r>
            <a:r>
              <a:rPr lang="en-US" dirty="0"/>
              <a:t> cells are electron heads, or remains Conductor otherwise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398834"/>
              </p:ext>
            </p:extLst>
          </p:nvPr>
        </p:nvGraphicFramePr>
        <p:xfrm>
          <a:off x="1148422" y="4911522"/>
          <a:ext cx="402975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2975"/>
                <a:gridCol w="402975"/>
                <a:gridCol w="402975"/>
                <a:gridCol w="402975"/>
                <a:gridCol w="402975"/>
                <a:gridCol w="402975"/>
                <a:gridCol w="402975"/>
                <a:gridCol w="402975"/>
                <a:gridCol w="402975"/>
                <a:gridCol w="40297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2282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Wireworld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Empty</a:t>
            </a:r>
            <a:r>
              <a:rPr lang="en-US" dirty="0"/>
              <a:t> → Empty</a:t>
            </a:r>
          </a:p>
          <a:p>
            <a:r>
              <a:rPr lang="en-US" b="1" dirty="0"/>
              <a:t>Electron head </a:t>
            </a:r>
            <a:r>
              <a:rPr lang="en-US" dirty="0"/>
              <a:t>→ Electron tail</a:t>
            </a:r>
          </a:p>
          <a:p>
            <a:r>
              <a:rPr lang="en-US" b="1" dirty="0"/>
              <a:t>Electron tail </a:t>
            </a:r>
            <a:r>
              <a:rPr lang="en-US" dirty="0"/>
              <a:t>→ Conductor</a:t>
            </a:r>
          </a:p>
          <a:p>
            <a:r>
              <a:rPr lang="en-US" b="1" dirty="0"/>
              <a:t>Conductor</a:t>
            </a:r>
            <a:r>
              <a:rPr lang="en-US" dirty="0"/>
              <a:t> → Electron head if exactly one or two of the </a:t>
            </a:r>
            <a:r>
              <a:rPr lang="en-US" dirty="0" err="1"/>
              <a:t>neighbouring</a:t>
            </a:r>
            <a:r>
              <a:rPr lang="en-US" dirty="0"/>
              <a:t> cells are electron heads, or remains Conductor otherwise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223254"/>
              </p:ext>
            </p:extLst>
          </p:nvPr>
        </p:nvGraphicFramePr>
        <p:xfrm>
          <a:off x="1148422" y="4911522"/>
          <a:ext cx="402975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2975"/>
                <a:gridCol w="402975"/>
                <a:gridCol w="402975"/>
                <a:gridCol w="402975"/>
                <a:gridCol w="402975"/>
                <a:gridCol w="402975"/>
                <a:gridCol w="402975"/>
                <a:gridCol w="402975"/>
                <a:gridCol w="402975"/>
                <a:gridCol w="40297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9669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Wireworld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Empty</a:t>
            </a:r>
            <a:r>
              <a:rPr lang="en-US" dirty="0"/>
              <a:t> → Empty</a:t>
            </a:r>
          </a:p>
          <a:p>
            <a:r>
              <a:rPr lang="en-US" b="1" dirty="0"/>
              <a:t>Electron head </a:t>
            </a:r>
            <a:r>
              <a:rPr lang="en-US" dirty="0"/>
              <a:t>→ Electron tail</a:t>
            </a:r>
          </a:p>
          <a:p>
            <a:r>
              <a:rPr lang="en-US" b="1" dirty="0"/>
              <a:t>Electron tail </a:t>
            </a:r>
            <a:r>
              <a:rPr lang="en-US" dirty="0"/>
              <a:t>→ Conductor</a:t>
            </a:r>
          </a:p>
          <a:p>
            <a:r>
              <a:rPr lang="en-US" b="1" dirty="0"/>
              <a:t>Conductor</a:t>
            </a:r>
            <a:r>
              <a:rPr lang="en-US" dirty="0"/>
              <a:t> → Electron head if exactly one or two of the </a:t>
            </a:r>
            <a:r>
              <a:rPr lang="en-US" dirty="0" err="1"/>
              <a:t>neighbouring</a:t>
            </a:r>
            <a:r>
              <a:rPr lang="en-US" dirty="0"/>
              <a:t> cells are electron heads, or remains Conductor otherwise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025551"/>
              </p:ext>
            </p:extLst>
          </p:nvPr>
        </p:nvGraphicFramePr>
        <p:xfrm>
          <a:off x="1148422" y="4911522"/>
          <a:ext cx="402975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2975"/>
                <a:gridCol w="402975"/>
                <a:gridCol w="402975"/>
                <a:gridCol w="402975"/>
                <a:gridCol w="402975"/>
                <a:gridCol w="402975"/>
                <a:gridCol w="402975"/>
                <a:gridCol w="402975"/>
                <a:gridCol w="402975"/>
                <a:gridCol w="40297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166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PIXI.js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hlinkClick r:id="rId2"/>
              </a:rPr>
              <a:t>http://www.pixijs.com/</a:t>
            </a:r>
            <a:endParaRPr lang="en-US" dirty="0" smtClean="0"/>
          </a:p>
          <a:p>
            <a:r>
              <a:rPr lang="en-US" dirty="0" smtClean="0"/>
              <a:t>HTML 5 Canvas/</a:t>
            </a:r>
            <a:r>
              <a:rPr lang="en-US" dirty="0" err="1" smtClean="0"/>
              <a:t>WebGL</a:t>
            </a:r>
            <a:r>
              <a:rPr lang="en-US" dirty="0" smtClean="0"/>
              <a:t> 2D rendering engine</a:t>
            </a:r>
          </a:p>
          <a:p>
            <a:r>
              <a:rPr lang="en-US" dirty="0" smtClean="0"/>
              <a:t>Animated sprites, shapes, filters, custom </a:t>
            </a:r>
            <a:r>
              <a:rPr lang="en-US" dirty="0" err="1" smtClean="0"/>
              <a:t>shaders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501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PIXI.js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1"/>
                </a:solidFill>
                <a:latin typeface="Apple Symbols" charset="0"/>
                <a:ea typeface="Apple Symbols" charset="0"/>
                <a:cs typeface="Apple Symbols" charset="0"/>
              </a:rPr>
              <a:t>//Create the </a:t>
            </a:r>
            <a:r>
              <a:rPr lang="en-US" sz="1800" dirty="0" smtClean="0">
                <a:solidFill>
                  <a:schemeClr val="accent1"/>
                </a:solidFill>
                <a:latin typeface="Apple Symbols" charset="0"/>
                <a:ea typeface="Apple Symbols" charset="0"/>
                <a:cs typeface="Apple Symbols" charset="0"/>
              </a:rPr>
              <a:t>renderer</a:t>
            </a:r>
            <a:endParaRPr lang="en-US" sz="1800" dirty="0">
              <a:solidFill>
                <a:schemeClr val="accent1"/>
              </a:solidFill>
              <a:latin typeface="Apple Symbols" charset="0"/>
              <a:ea typeface="Apple Symbols" charset="0"/>
              <a:cs typeface="Apple Symbol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 smtClean="0">
                <a:latin typeface="Apple Symbols" charset="0"/>
                <a:ea typeface="Apple Symbols" charset="0"/>
                <a:cs typeface="Apple Symbols" charset="0"/>
              </a:rPr>
              <a:t>var</a:t>
            </a:r>
            <a:r>
              <a:rPr lang="en-US" dirty="0" smtClean="0">
                <a:latin typeface="Apple Symbols" charset="0"/>
                <a:ea typeface="Apple Symbols" charset="0"/>
                <a:cs typeface="Apple Symbols" charset="0"/>
              </a:rPr>
              <a:t> renderer </a:t>
            </a:r>
            <a:r>
              <a:rPr lang="en-US" dirty="0">
                <a:latin typeface="Apple Symbols" charset="0"/>
                <a:ea typeface="Apple Symbols" charset="0"/>
                <a:cs typeface="Apple Symbols" charset="0"/>
              </a:rPr>
              <a:t>=</a:t>
            </a:r>
            <a:r>
              <a:rPr lang="en-US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en-US" dirty="0" err="1">
                <a:latin typeface="Apple Symbols" charset="0"/>
                <a:ea typeface="Apple Symbols" charset="0"/>
                <a:cs typeface="Apple Symbols" charset="0"/>
              </a:rPr>
              <a:t>PIXI</a:t>
            </a:r>
            <a:r>
              <a:rPr lang="en-US" dirty="0" err="1" smtClean="0">
                <a:latin typeface="Apple Symbols" charset="0"/>
                <a:ea typeface="Apple Symbols" charset="0"/>
                <a:cs typeface="Apple Symbols" charset="0"/>
              </a:rPr>
              <a:t>.</a:t>
            </a:r>
            <a:r>
              <a:rPr lang="en-US" dirty="0" err="1">
                <a:latin typeface="Apple Symbols" charset="0"/>
                <a:ea typeface="Apple Symbols" charset="0"/>
                <a:cs typeface="Apple Symbols" charset="0"/>
              </a:rPr>
              <a:t>autoDetectRenderer</a:t>
            </a:r>
            <a:r>
              <a:rPr lang="en-US" dirty="0" smtClean="0">
                <a:latin typeface="Apple Symbols" charset="0"/>
                <a:ea typeface="Apple Symbols" charset="0"/>
                <a:cs typeface="Apple Symbols" charset="0"/>
              </a:rPr>
              <a:t>(</a:t>
            </a:r>
            <a:r>
              <a:rPr lang="en-US" dirty="0">
                <a:latin typeface="Apple Symbols" charset="0"/>
                <a:ea typeface="Apple Symbols" charset="0"/>
                <a:cs typeface="Apple Symbols" charset="0"/>
              </a:rPr>
              <a:t>256</a:t>
            </a:r>
            <a:r>
              <a:rPr lang="en-US" dirty="0" smtClean="0">
                <a:latin typeface="Apple Symbols" charset="0"/>
                <a:ea typeface="Apple Symbols" charset="0"/>
                <a:cs typeface="Apple Symbols" charset="0"/>
              </a:rPr>
              <a:t>, </a:t>
            </a:r>
            <a:r>
              <a:rPr lang="en-US" dirty="0">
                <a:latin typeface="Apple Symbols" charset="0"/>
                <a:ea typeface="Apple Symbols" charset="0"/>
                <a:cs typeface="Apple Symbols" charset="0"/>
              </a:rPr>
              <a:t>256</a:t>
            </a:r>
            <a:r>
              <a:rPr lang="en-US" dirty="0" smtClean="0">
                <a:latin typeface="Apple Symbols" charset="0"/>
                <a:ea typeface="Apple Symbols" charset="0"/>
                <a:cs typeface="Apple Symbols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accent1"/>
                </a:solidFill>
                <a:latin typeface="Apple Symbols" charset="0"/>
                <a:ea typeface="Apple Symbols" charset="0"/>
                <a:cs typeface="Apple Symbols" charset="0"/>
              </a:rPr>
              <a:t>//</a:t>
            </a:r>
            <a:r>
              <a:rPr lang="en-US" sz="1800" dirty="0">
                <a:solidFill>
                  <a:schemeClr val="accent1"/>
                </a:solidFill>
                <a:latin typeface="Apple Symbols" charset="0"/>
                <a:ea typeface="Apple Symbols" charset="0"/>
                <a:cs typeface="Apple Symbols" charset="0"/>
              </a:rPr>
              <a:t>Add the canvas to the HTML </a:t>
            </a:r>
            <a:r>
              <a:rPr lang="en-US" sz="1800" dirty="0" smtClean="0">
                <a:solidFill>
                  <a:schemeClr val="accent1"/>
                </a:solidFill>
                <a:latin typeface="Apple Symbols" charset="0"/>
                <a:ea typeface="Apple Symbols" charset="0"/>
                <a:cs typeface="Apple Symbols" charset="0"/>
              </a:rPr>
              <a:t>document</a:t>
            </a:r>
            <a:endParaRPr lang="en-US" sz="1800" dirty="0">
              <a:solidFill>
                <a:schemeClr val="accent1"/>
              </a:solidFill>
              <a:latin typeface="Apple Symbols" charset="0"/>
              <a:ea typeface="Apple Symbols" charset="0"/>
              <a:cs typeface="Apple Symbol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 smtClean="0">
                <a:latin typeface="Apple Symbols" charset="0"/>
                <a:ea typeface="Apple Symbols" charset="0"/>
                <a:cs typeface="Apple Symbols" charset="0"/>
              </a:rPr>
              <a:t>document.body.appendChild</a:t>
            </a:r>
            <a:r>
              <a:rPr lang="en-US" dirty="0" smtClean="0">
                <a:latin typeface="Apple Symbols" charset="0"/>
                <a:ea typeface="Apple Symbols" charset="0"/>
                <a:cs typeface="Apple Symbols" charset="0"/>
              </a:rPr>
              <a:t>(</a:t>
            </a:r>
            <a:r>
              <a:rPr lang="en-US" dirty="0" err="1" smtClean="0">
                <a:latin typeface="Apple Symbols" charset="0"/>
                <a:ea typeface="Apple Symbols" charset="0"/>
                <a:cs typeface="Apple Symbols" charset="0"/>
              </a:rPr>
              <a:t>renderer.view</a:t>
            </a:r>
            <a:r>
              <a:rPr lang="en-US" dirty="0" smtClean="0">
                <a:latin typeface="Apple Symbols" charset="0"/>
                <a:ea typeface="Apple Symbols" charset="0"/>
                <a:cs typeface="Apple Symbols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accent1"/>
                </a:solidFill>
                <a:latin typeface="Apple Symbols" charset="0"/>
                <a:ea typeface="Apple Symbols" charset="0"/>
                <a:cs typeface="Apple Symbols" charset="0"/>
              </a:rPr>
              <a:t>//</a:t>
            </a:r>
            <a:r>
              <a:rPr lang="en-US" sz="1800" dirty="0">
                <a:solidFill>
                  <a:schemeClr val="accent1"/>
                </a:solidFill>
                <a:latin typeface="Apple Symbols" charset="0"/>
                <a:ea typeface="Apple Symbols" charset="0"/>
                <a:cs typeface="Apple Symbols" charset="0"/>
              </a:rPr>
              <a:t>Create a container object called the `</a:t>
            </a:r>
            <a:r>
              <a:rPr lang="en-US" sz="1800" dirty="0" smtClean="0">
                <a:solidFill>
                  <a:schemeClr val="accent1"/>
                </a:solidFill>
                <a:latin typeface="Apple Symbols" charset="0"/>
                <a:ea typeface="Apple Symbols" charset="0"/>
                <a:cs typeface="Apple Symbols" charset="0"/>
              </a:rPr>
              <a:t>stage`</a:t>
            </a:r>
            <a:endParaRPr lang="en-US" sz="1800" dirty="0">
              <a:solidFill>
                <a:schemeClr val="accent1"/>
              </a:solidFill>
              <a:latin typeface="Apple Symbols" charset="0"/>
              <a:ea typeface="Apple Symbols" charset="0"/>
              <a:cs typeface="Apple Symbol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 smtClean="0">
                <a:latin typeface="Apple Symbols" charset="0"/>
                <a:ea typeface="Apple Symbols" charset="0"/>
                <a:cs typeface="Apple Symbols" charset="0"/>
              </a:rPr>
              <a:t>var</a:t>
            </a:r>
            <a:r>
              <a:rPr lang="en-US" dirty="0" smtClean="0">
                <a:latin typeface="Apple Symbols" charset="0"/>
                <a:ea typeface="Apple Symbols" charset="0"/>
                <a:cs typeface="Apple Symbols" charset="0"/>
              </a:rPr>
              <a:t> stage </a:t>
            </a:r>
            <a:r>
              <a:rPr lang="en-US" dirty="0">
                <a:latin typeface="Apple Symbols" charset="0"/>
                <a:ea typeface="Apple Symbols" charset="0"/>
                <a:cs typeface="Apple Symbols" charset="0"/>
              </a:rPr>
              <a:t>=</a:t>
            </a:r>
            <a:r>
              <a:rPr lang="en-US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en-US" dirty="0">
                <a:latin typeface="Apple Symbols" charset="0"/>
                <a:ea typeface="Apple Symbols" charset="0"/>
                <a:cs typeface="Apple Symbols" charset="0"/>
              </a:rPr>
              <a:t>new</a:t>
            </a:r>
            <a:r>
              <a:rPr lang="en-US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en-US" dirty="0" err="1">
                <a:latin typeface="Apple Symbols" charset="0"/>
                <a:ea typeface="Apple Symbols" charset="0"/>
                <a:cs typeface="Apple Symbols" charset="0"/>
              </a:rPr>
              <a:t>PIXI.Container</a:t>
            </a:r>
            <a:r>
              <a:rPr lang="en-US" dirty="0" smtClean="0">
                <a:latin typeface="Apple Symbols" charset="0"/>
                <a:ea typeface="Apple Symbols" charset="0"/>
                <a:cs typeface="Apple Symbols" charset="0"/>
              </a:rPr>
              <a:t>();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accent1"/>
                </a:solidFill>
                <a:latin typeface="Apple Symbols" charset="0"/>
                <a:ea typeface="Apple Symbols" charset="0"/>
                <a:cs typeface="Apple Symbols" charset="0"/>
              </a:rPr>
              <a:t>//</a:t>
            </a:r>
            <a:r>
              <a:rPr lang="en-US" sz="1800" dirty="0">
                <a:solidFill>
                  <a:schemeClr val="accent1"/>
                </a:solidFill>
                <a:latin typeface="Apple Symbols" charset="0"/>
                <a:ea typeface="Apple Symbols" charset="0"/>
                <a:cs typeface="Apple Symbols" charset="0"/>
              </a:rPr>
              <a:t>Tell the `renderer` to `render` the `</a:t>
            </a:r>
            <a:r>
              <a:rPr lang="en-US" sz="1800" dirty="0" smtClean="0">
                <a:solidFill>
                  <a:schemeClr val="accent1"/>
                </a:solidFill>
                <a:latin typeface="Apple Symbols" charset="0"/>
                <a:ea typeface="Apple Symbols" charset="0"/>
                <a:cs typeface="Apple Symbols" charset="0"/>
              </a:rPr>
              <a:t>stage`</a:t>
            </a:r>
            <a:endParaRPr lang="en-US" sz="1800" dirty="0">
              <a:solidFill>
                <a:schemeClr val="accent1"/>
              </a:solidFill>
              <a:latin typeface="Apple Symbols" charset="0"/>
              <a:ea typeface="Apple Symbols" charset="0"/>
              <a:cs typeface="Apple Symbol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 smtClean="0">
                <a:latin typeface="Apple Symbols" charset="0"/>
                <a:ea typeface="Apple Symbols" charset="0"/>
                <a:cs typeface="Apple Symbols" charset="0"/>
              </a:rPr>
              <a:t>renderer.render</a:t>
            </a:r>
            <a:r>
              <a:rPr lang="en-US" dirty="0" smtClean="0">
                <a:latin typeface="Apple Symbols" charset="0"/>
                <a:ea typeface="Apple Symbols" charset="0"/>
                <a:cs typeface="Apple Symbols" charset="0"/>
              </a:rPr>
              <a:t>(stage);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3957" y="36699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08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PIXI.js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83957" y="36699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8701216" cy="43513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 smtClean="0">
                <a:solidFill>
                  <a:schemeClr val="accent1"/>
                </a:solidFill>
                <a:latin typeface="Apple Symbols" charset="0"/>
                <a:ea typeface="Apple Symbols" charset="0"/>
                <a:cs typeface="Apple Symbols" charset="0"/>
              </a:rPr>
              <a:t>//Create the renderer</a:t>
            </a:r>
            <a:endParaRPr lang="en-US" sz="1900" dirty="0" smtClean="0">
              <a:latin typeface="Apple Symbols" charset="0"/>
              <a:ea typeface="Apple Symbols" charset="0"/>
              <a:cs typeface="Apple Symbol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dirty="0" smtClean="0">
                <a:latin typeface="Apple Symbols" charset="0"/>
                <a:ea typeface="Apple Symbols" charset="0"/>
                <a:cs typeface="Apple Symbols" charset="0"/>
              </a:rPr>
              <a:t>(</a:t>
            </a:r>
            <a:r>
              <a:rPr lang="en-US" dirty="0" err="1" smtClean="0">
                <a:latin typeface="Apple Symbols" charset="0"/>
                <a:ea typeface="Apple Symbols" charset="0"/>
                <a:cs typeface="Apple Symbols" charset="0"/>
              </a:rPr>
              <a:t>def</a:t>
            </a:r>
            <a:r>
              <a:rPr lang="en-US" dirty="0" smtClean="0">
                <a:latin typeface="Apple Symbols" charset="0"/>
                <a:ea typeface="Apple Symbols" charset="0"/>
                <a:cs typeface="Apple Symbols" charset="0"/>
              </a:rPr>
              <a:t> renderer (.</a:t>
            </a:r>
            <a:r>
              <a:rPr lang="en-US" dirty="0" err="1" smtClean="0">
                <a:latin typeface="Apple Symbols" charset="0"/>
                <a:ea typeface="Apple Symbols" charset="0"/>
                <a:cs typeface="Apple Symbols" charset="0"/>
              </a:rPr>
              <a:t>autoDetectRenderer</a:t>
            </a:r>
            <a:r>
              <a:rPr lang="en-US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en-US" dirty="0" err="1" smtClean="0">
                <a:latin typeface="Apple Symbols" charset="0"/>
                <a:ea typeface="Apple Symbols" charset="0"/>
                <a:cs typeface="Apple Symbols" charset="0"/>
              </a:rPr>
              <a:t>js</a:t>
            </a:r>
            <a:r>
              <a:rPr lang="en-US" dirty="0" smtClean="0">
                <a:latin typeface="Apple Symbols" charset="0"/>
                <a:ea typeface="Apple Symbols" charset="0"/>
                <a:cs typeface="Apple Symbols" charset="0"/>
              </a:rPr>
              <a:t>/PIXI 256</a:t>
            </a:r>
            <a:r>
              <a:rPr lang="en-US" b="1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en-US" dirty="0" smtClean="0">
                <a:latin typeface="Apple Symbols" charset="0"/>
                <a:ea typeface="Apple Symbols" charset="0"/>
                <a:cs typeface="Apple Symbols" charset="0"/>
              </a:rPr>
              <a:t>256</a:t>
            </a:r>
            <a:r>
              <a:rPr lang="en-US" b="1" dirty="0" smtClean="0">
                <a:latin typeface="Apple Symbols" charset="0"/>
                <a:ea typeface="Apple Symbols" charset="0"/>
                <a:cs typeface="Apple Symbols" charset="0"/>
              </a:rPr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 smtClean="0">
                <a:solidFill>
                  <a:schemeClr val="accent1"/>
                </a:solidFill>
                <a:latin typeface="Apple Symbols" charset="0"/>
                <a:ea typeface="Apple Symbols" charset="0"/>
                <a:cs typeface="Apple Symbols" charset="0"/>
              </a:rPr>
              <a:t>//Add the canvas to the HTML document</a:t>
            </a:r>
            <a:endParaRPr lang="en-US" sz="1900" dirty="0" smtClean="0">
              <a:latin typeface="Apple Symbols" charset="0"/>
              <a:ea typeface="Apple Symbols" charset="0"/>
              <a:cs typeface="Apple Symbol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dirty="0" smtClean="0">
                <a:latin typeface="Apple Symbols" charset="0"/>
                <a:ea typeface="Apple Symbols" charset="0"/>
                <a:cs typeface="Apple Symbols" charset="0"/>
              </a:rPr>
              <a:t>(.</a:t>
            </a:r>
            <a:r>
              <a:rPr lang="en-US" dirty="0" err="1" smtClean="0">
                <a:latin typeface="Apple Symbols" charset="0"/>
                <a:ea typeface="Apple Symbols" charset="0"/>
                <a:cs typeface="Apple Symbols" charset="0"/>
              </a:rPr>
              <a:t>appendChild</a:t>
            </a:r>
            <a:r>
              <a:rPr lang="en-US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en-US" dirty="0" err="1" smtClean="0">
                <a:latin typeface="Apple Symbols" charset="0"/>
                <a:ea typeface="Apple Symbols" charset="0"/>
                <a:cs typeface="Apple Symbols" charset="0"/>
              </a:rPr>
              <a:t>js</a:t>
            </a:r>
            <a:r>
              <a:rPr lang="en-US" dirty="0" smtClean="0">
                <a:latin typeface="Apple Symbols" charset="0"/>
                <a:ea typeface="Apple Symbols" charset="0"/>
                <a:cs typeface="Apple Symbols" charset="0"/>
              </a:rPr>
              <a:t>/</a:t>
            </a:r>
            <a:r>
              <a:rPr lang="en-US" dirty="0" err="1" smtClean="0">
                <a:latin typeface="Apple Symbols" charset="0"/>
                <a:ea typeface="Apple Symbols" charset="0"/>
                <a:cs typeface="Apple Symbols" charset="0"/>
              </a:rPr>
              <a:t>document.body</a:t>
            </a:r>
            <a:r>
              <a:rPr lang="en-US" dirty="0" smtClean="0">
                <a:latin typeface="Apple Symbols" charset="0"/>
                <a:ea typeface="Apple Symbols" charset="0"/>
                <a:cs typeface="Apple Symbols" charset="0"/>
              </a:rPr>
              <a:t> (.-view renderer))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 smtClean="0">
                <a:solidFill>
                  <a:schemeClr val="accent1"/>
                </a:solidFill>
                <a:latin typeface="Apple Symbols" charset="0"/>
                <a:ea typeface="Apple Symbols" charset="0"/>
                <a:cs typeface="Apple Symbols" charset="0"/>
              </a:rPr>
              <a:t>//Create a container object called the `stage`</a:t>
            </a:r>
            <a:endParaRPr lang="en-US" sz="1900" dirty="0" smtClean="0">
              <a:latin typeface="Apple Symbols" charset="0"/>
              <a:ea typeface="Apple Symbols" charset="0"/>
              <a:cs typeface="Apple Symbol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dirty="0" smtClean="0">
                <a:latin typeface="Apple Symbols" charset="0"/>
                <a:ea typeface="Apple Symbols" charset="0"/>
                <a:cs typeface="Apple Symbols" charset="0"/>
              </a:rPr>
              <a:t>(</a:t>
            </a:r>
            <a:r>
              <a:rPr lang="en-US" dirty="0" err="1" smtClean="0">
                <a:latin typeface="Apple Symbols" charset="0"/>
                <a:ea typeface="Apple Symbols" charset="0"/>
                <a:cs typeface="Apple Symbols" charset="0"/>
              </a:rPr>
              <a:t>def</a:t>
            </a:r>
            <a:r>
              <a:rPr lang="en-US" dirty="0" smtClean="0">
                <a:latin typeface="Apple Symbols" charset="0"/>
                <a:ea typeface="Apple Symbols" charset="0"/>
                <a:cs typeface="Apple Symbols" charset="0"/>
              </a:rPr>
              <a:t> stage (new </a:t>
            </a:r>
            <a:r>
              <a:rPr lang="en-US" dirty="0" err="1" smtClean="0">
                <a:latin typeface="Apple Symbols" charset="0"/>
                <a:ea typeface="Apple Symbols" charset="0"/>
                <a:cs typeface="Apple Symbols" charset="0"/>
              </a:rPr>
              <a:t>js</a:t>
            </a:r>
            <a:r>
              <a:rPr lang="en-US" dirty="0" smtClean="0">
                <a:latin typeface="Apple Symbols" charset="0"/>
                <a:ea typeface="Apple Symbols" charset="0"/>
                <a:cs typeface="Apple Symbols" charset="0"/>
              </a:rPr>
              <a:t>/</a:t>
            </a:r>
            <a:r>
              <a:rPr lang="en-US" dirty="0" err="1" smtClean="0">
                <a:latin typeface="Apple Symbols" charset="0"/>
                <a:ea typeface="Apple Symbols" charset="0"/>
                <a:cs typeface="Apple Symbols" charset="0"/>
              </a:rPr>
              <a:t>PIXI.Container</a:t>
            </a:r>
            <a:r>
              <a:rPr lang="en-US" dirty="0" smtClean="0">
                <a:latin typeface="Apple Symbols" charset="0"/>
                <a:ea typeface="Apple Symbols" charset="0"/>
                <a:cs typeface="Apple Symbols" charset="0"/>
              </a:rPr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accent1"/>
                </a:solidFill>
                <a:latin typeface="Apple Symbols" charset="0"/>
                <a:ea typeface="Apple Symbols" charset="0"/>
                <a:cs typeface="Apple Symbols" charset="0"/>
              </a:rPr>
              <a:t>//Tell the `renderer` to `render` the `stage`</a:t>
            </a:r>
            <a:endParaRPr lang="en-US" sz="1800" dirty="0" smtClean="0">
              <a:latin typeface="Apple Symbols" charset="0"/>
              <a:ea typeface="Apple Symbols" charset="0"/>
              <a:cs typeface="Apple Symbol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dirty="0" smtClean="0">
                <a:latin typeface="Apple Symbols" charset="0"/>
                <a:ea typeface="Apple Symbols" charset="0"/>
                <a:cs typeface="Apple Symbols" charset="0"/>
              </a:rPr>
              <a:t>(.render renderer stage)</a:t>
            </a:r>
            <a:endParaRPr lang="en-US" dirty="0">
              <a:latin typeface="Apple Symbols" charset="0"/>
              <a:ea typeface="Apple Symbols" charset="0"/>
              <a:cs typeface="Apple Symbol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70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PIXI.js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83957" y="36699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65523"/>
            <a:ext cx="33909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73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PIXI.js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83957" y="36699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8701216" cy="43513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Apple Symbols" charset="0"/>
                <a:ea typeface="Apple Symbols" charset="0"/>
                <a:cs typeface="Apple Symbols" charset="0"/>
              </a:rPr>
              <a:t>(</a:t>
            </a:r>
            <a:r>
              <a:rPr lang="en-US" dirty="0" err="1" smtClean="0">
                <a:latin typeface="Apple Symbols" charset="0"/>
                <a:ea typeface="Apple Symbols" charset="0"/>
                <a:cs typeface="Apple Symbols" charset="0"/>
              </a:rPr>
              <a:t>def</a:t>
            </a:r>
            <a:r>
              <a:rPr lang="en-US" dirty="0" smtClean="0">
                <a:latin typeface="Apple Symbols" charset="0"/>
                <a:ea typeface="Apple Symbols" charset="0"/>
                <a:cs typeface="Apple Symbols" charset="0"/>
              </a:rPr>
              <a:t> texture (.</a:t>
            </a:r>
            <a:r>
              <a:rPr lang="en-US" dirty="0" err="1" smtClean="0">
                <a:latin typeface="Apple Symbols" charset="0"/>
                <a:ea typeface="Apple Symbols" charset="0"/>
                <a:cs typeface="Apple Symbols" charset="0"/>
              </a:rPr>
              <a:t>fromImage</a:t>
            </a:r>
            <a:r>
              <a:rPr lang="en-US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en-US" dirty="0" err="1" smtClean="0">
                <a:latin typeface="Apple Symbols" charset="0"/>
                <a:ea typeface="Apple Symbols" charset="0"/>
                <a:cs typeface="Apple Symbols" charset="0"/>
              </a:rPr>
              <a:t>js</a:t>
            </a:r>
            <a:r>
              <a:rPr lang="en-US" dirty="0" smtClean="0">
                <a:latin typeface="Apple Symbols" charset="0"/>
                <a:ea typeface="Apple Symbols" charset="0"/>
                <a:cs typeface="Apple Symbols" charset="0"/>
              </a:rPr>
              <a:t>/</a:t>
            </a:r>
            <a:r>
              <a:rPr lang="en-US" dirty="0" err="1" smtClean="0">
                <a:latin typeface="Apple Symbols" charset="0"/>
                <a:ea typeface="Apple Symbols" charset="0"/>
                <a:cs typeface="Apple Symbols" charset="0"/>
              </a:rPr>
              <a:t>PIXI.Texture</a:t>
            </a:r>
            <a:r>
              <a:rPr lang="en-US" dirty="0" smtClean="0">
                <a:latin typeface="Apple Symbols" charset="0"/>
                <a:ea typeface="Apple Symbols" charset="0"/>
                <a:cs typeface="Apple Symbols" charset="0"/>
              </a:rPr>
              <a:t> "assets/</a:t>
            </a:r>
            <a:r>
              <a:rPr lang="en-US" dirty="0" err="1" smtClean="0">
                <a:latin typeface="Apple Symbols" charset="0"/>
                <a:ea typeface="Apple Symbols" charset="0"/>
                <a:cs typeface="Apple Symbols" charset="0"/>
              </a:rPr>
              <a:t>cat.png</a:t>
            </a:r>
            <a:r>
              <a:rPr lang="en-US" dirty="0" smtClean="0">
                <a:latin typeface="Apple Symbols" charset="0"/>
                <a:ea typeface="Apple Symbols" charset="0"/>
                <a:cs typeface="Apple Symbols" charset="0"/>
              </a:rPr>
              <a:t>")))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Apple Symbols" charset="0"/>
                <a:ea typeface="Apple Symbols" charset="0"/>
                <a:cs typeface="Apple Symbols" charset="0"/>
              </a:rPr>
              <a:t>(</a:t>
            </a:r>
            <a:r>
              <a:rPr lang="en-US" dirty="0" err="1" smtClean="0">
                <a:latin typeface="Apple Symbols" charset="0"/>
                <a:ea typeface="Apple Symbols" charset="0"/>
                <a:cs typeface="Apple Symbols" charset="0"/>
              </a:rPr>
              <a:t>def</a:t>
            </a:r>
            <a:r>
              <a:rPr lang="en-US" dirty="0" smtClean="0">
                <a:latin typeface="Apple Symbols" charset="0"/>
                <a:ea typeface="Apple Symbols" charset="0"/>
                <a:cs typeface="Apple Symbols" charset="0"/>
              </a:rPr>
              <a:t> sprite (new </a:t>
            </a:r>
            <a:r>
              <a:rPr lang="en-US" dirty="0" err="1" smtClean="0">
                <a:latin typeface="Apple Symbols" charset="0"/>
                <a:ea typeface="Apple Symbols" charset="0"/>
                <a:cs typeface="Apple Symbols" charset="0"/>
              </a:rPr>
              <a:t>js</a:t>
            </a:r>
            <a:r>
              <a:rPr lang="en-US" dirty="0" smtClean="0">
                <a:latin typeface="Apple Symbols" charset="0"/>
                <a:ea typeface="Apple Symbols" charset="0"/>
                <a:cs typeface="Apple Symbols" charset="0"/>
              </a:rPr>
              <a:t>/</a:t>
            </a:r>
            <a:r>
              <a:rPr lang="en-US" dirty="0" err="1" smtClean="0">
                <a:latin typeface="Apple Symbols" charset="0"/>
                <a:ea typeface="Apple Symbols" charset="0"/>
                <a:cs typeface="Apple Symbols" charset="0"/>
              </a:rPr>
              <a:t>PIXI.Sprite</a:t>
            </a:r>
            <a:r>
              <a:rPr lang="en-US" dirty="0" smtClean="0">
                <a:latin typeface="Apple Symbols" charset="0"/>
                <a:ea typeface="Apple Symbols" charset="0"/>
                <a:cs typeface="Apple Symbols" charset="0"/>
              </a:rPr>
              <a:t> texture))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Apple Symbols" charset="0"/>
                <a:ea typeface="Apple Symbols" charset="0"/>
                <a:cs typeface="Apple Symbols" charset="0"/>
              </a:rPr>
              <a:t>(.</a:t>
            </a:r>
            <a:r>
              <a:rPr lang="en-US" dirty="0" err="1" smtClean="0">
                <a:latin typeface="Apple Symbols" charset="0"/>
                <a:ea typeface="Apple Symbols" charset="0"/>
                <a:cs typeface="Apple Symbols" charset="0"/>
              </a:rPr>
              <a:t>addChild</a:t>
            </a:r>
            <a:r>
              <a:rPr lang="en-US" dirty="0" smtClean="0">
                <a:latin typeface="Apple Symbols" charset="0"/>
                <a:ea typeface="Apple Symbols" charset="0"/>
                <a:cs typeface="Apple Symbols" charset="0"/>
              </a:rPr>
              <a:t> stage sprite)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Apple Symbols" charset="0"/>
                <a:ea typeface="Apple Symbols" charset="0"/>
                <a:cs typeface="Apple Symbols" charset="0"/>
              </a:rPr>
              <a:t>(.render renderer stage)</a:t>
            </a:r>
            <a:endParaRPr lang="en-US" dirty="0">
              <a:latin typeface="Apple Symbols" charset="0"/>
              <a:ea typeface="Apple Symbols" charset="0"/>
              <a:cs typeface="Apple Symbol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924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Wireworld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Empty</a:t>
            </a:r>
            <a:r>
              <a:rPr lang="en-US" dirty="0"/>
              <a:t> → Empty</a:t>
            </a:r>
          </a:p>
          <a:p>
            <a:r>
              <a:rPr lang="en-US" b="1" dirty="0"/>
              <a:t>Electron head </a:t>
            </a:r>
            <a:r>
              <a:rPr lang="en-US" dirty="0"/>
              <a:t>→ Electron tail</a:t>
            </a:r>
          </a:p>
          <a:p>
            <a:r>
              <a:rPr lang="en-US" b="1" dirty="0"/>
              <a:t>Electron tail </a:t>
            </a:r>
            <a:r>
              <a:rPr lang="en-US" dirty="0"/>
              <a:t>→ Conductor</a:t>
            </a:r>
          </a:p>
          <a:p>
            <a:r>
              <a:rPr lang="en-US" b="1" dirty="0"/>
              <a:t>Conductor</a:t>
            </a:r>
            <a:r>
              <a:rPr lang="en-US" dirty="0"/>
              <a:t> → Electron head if exactly one or two of the </a:t>
            </a:r>
            <a:r>
              <a:rPr lang="en-US" dirty="0" err="1"/>
              <a:t>neighbouring</a:t>
            </a:r>
            <a:r>
              <a:rPr lang="en-US" dirty="0"/>
              <a:t> cells are electron heads, or remains Conductor otherwise.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454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PIXI.js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83957" y="36699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65523"/>
            <a:ext cx="33909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014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PIXI.js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83957" y="36699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8701216" cy="43513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Apple Symbols" charset="0"/>
                <a:ea typeface="Apple Symbols" charset="0"/>
                <a:cs typeface="Apple Symbols" charset="0"/>
              </a:rPr>
              <a:t>(set! (.-x sprite) 96)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Apple Symbols" charset="0"/>
                <a:ea typeface="Apple Symbols" charset="0"/>
                <a:cs typeface="Apple Symbols" charset="0"/>
              </a:rPr>
              <a:t>(set! (.-y sprite) 96)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Apple Symbols" charset="0"/>
                <a:ea typeface="Apple Symbols" charset="0"/>
                <a:cs typeface="Apple Symbols" charset="0"/>
              </a:rPr>
              <a:t>(.render renderer stage)</a:t>
            </a:r>
            <a:endParaRPr lang="en-US" dirty="0">
              <a:latin typeface="Apple Symbols" charset="0"/>
              <a:ea typeface="Apple Symbols" charset="0"/>
              <a:cs typeface="Apple Symbol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254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PIXI.js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83957" y="36699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65523"/>
            <a:ext cx="33909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597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PIXI.js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83957" y="36699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8701216" cy="43513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Apple Symbols" charset="0"/>
                <a:ea typeface="Apple Symbols" charset="0"/>
                <a:cs typeface="Apple Symbols" charset="0"/>
              </a:rPr>
              <a:t>(set! (.-x sprite) 96)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Apple Symbols" charset="0"/>
                <a:ea typeface="Apple Symbols" charset="0"/>
                <a:cs typeface="Apple Symbols" charset="0"/>
              </a:rPr>
              <a:t>(set! (.-y sprite) 96)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Apple Symbols" charset="0"/>
                <a:ea typeface="Apple Symbols" charset="0"/>
                <a:cs typeface="Apple Symbols" charset="0"/>
              </a:rPr>
              <a:t>(set! (.-width sprite) 80)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Apple Symbols" charset="0"/>
                <a:ea typeface="Apple Symbols" charset="0"/>
                <a:cs typeface="Apple Symbols" charset="0"/>
              </a:rPr>
              <a:t>(set! (.-height sprite) 120)</a:t>
            </a:r>
            <a:endParaRPr lang="en-US" dirty="0" smtClean="0">
              <a:latin typeface="Apple Symbols" charset="0"/>
              <a:ea typeface="Apple Symbols" charset="0"/>
              <a:cs typeface="Apple Symbol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Apple Symbols" charset="0"/>
                <a:ea typeface="Apple Symbols" charset="0"/>
                <a:cs typeface="Apple Symbols" charset="0"/>
              </a:rPr>
              <a:t>(.render renderer stage)</a:t>
            </a:r>
            <a:endParaRPr lang="en-US" dirty="0">
              <a:latin typeface="Apple Symbols" charset="0"/>
              <a:ea typeface="Apple Symbols" charset="0"/>
              <a:cs typeface="Apple Symbol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57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PIXI.js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83957" y="36699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65523"/>
            <a:ext cx="33909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867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PIXI.js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83957" y="36699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8701216" cy="43513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Apple Symbols" charset="0"/>
                <a:ea typeface="Apple Symbols" charset="0"/>
                <a:cs typeface="Apple Symbols" charset="0"/>
              </a:rPr>
              <a:t>(set! (.-texture sprite) new-texture)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Apple Symbols" charset="0"/>
              <a:ea typeface="Apple Symbols" charset="0"/>
              <a:cs typeface="Apple Symbol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491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Wireworld</a:t>
            </a:r>
            <a:r>
              <a:rPr lang="en-US" dirty="0" smtClean="0"/>
              <a:t> in </a:t>
            </a:r>
            <a:r>
              <a:rPr lang="en-US" dirty="0" err="1" smtClean="0"/>
              <a:t>PIXI.js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83957" y="36699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63620"/>
            <a:ext cx="8701216" cy="43513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Apple Symbols" charset="0"/>
              <a:ea typeface="Apple Symbols" charset="0"/>
              <a:cs typeface="Apple Symbols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673232"/>
              </p:ext>
            </p:extLst>
          </p:nvPr>
        </p:nvGraphicFramePr>
        <p:xfrm>
          <a:off x="838200" y="1532283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422"/>
                <a:gridCol w="7651578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Copper,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represented as 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Electron head, represented as 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Electron tail, represented as 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Blank,</a:t>
                      </a:r>
                      <a:r>
                        <a:rPr lang="en-US" baseline="0" dirty="0" smtClean="0"/>
                        <a:t> represented as 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376" y="3188575"/>
            <a:ext cx="7879996" cy="356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5723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from one generation to the next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83957" y="36699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8701216" cy="43513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Apple Symbols" charset="0"/>
                <a:ea typeface="Apple Symbols" charset="0"/>
                <a:cs typeface="Apple Symbols" charset="0"/>
              </a:rPr>
              <a:t>0 -&gt; 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Apple Symbols" charset="0"/>
                <a:ea typeface="Apple Symbols" charset="0"/>
                <a:cs typeface="Apple Symbols" charset="0"/>
              </a:rPr>
              <a:t>3 -&gt; 2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Apple Symbols" charset="0"/>
                <a:ea typeface="Apple Symbols" charset="0"/>
                <a:cs typeface="Apple Symbols" charset="0"/>
              </a:rPr>
              <a:t>2 -&gt; 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Apple Symbols" charset="0"/>
                <a:ea typeface="Apple Symbols" charset="0"/>
                <a:cs typeface="Apple Symbols" charset="0"/>
              </a:rPr>
              <a:t>1 -&gt; 3 if exactly one or two </a:t>
            </a:r>
            <a:r>
              <a:rPr lang="en-US" dirty="0" err="1" smtClean="0">
                <a:latin typeface="Apple Symbols" charset="0"/>
                <a:ea typeface="Apple Symbols" charset="0"/>
                <a:cs typeface="Apple Symbols" charset="0"/>
              </a:rPr>
              <a:t>neighbours</a:t>
            </a:r>
            <a:r>
              <a:rPr lang="en-US" dirty="0" smtClean="0">
                <a:latin typeface="Apple Symbols" charset="0"/>
                <a:ea typeface="Apple Symbols" charset="0"/>
                <a:cs typeface="Apple Symbols" charset="0"/>
              </a:rPr>
              <a:t> are “3” otherwise 1 </a:t>
            </a:r>
            <a:endParaRPr lang="en-US" dirty="0">
              <a:latin typeface="Apple Symbols" charset="0"/>
              <a:ea typeface="Apple Symbols" charset="0"/>
              <a:cs typeface="Apple Symbols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69957"/>
            <a:ext cx="8540578" cy="309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12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 </a:t>
            </a:r>
            <a:r>
              <a:rPr lang="en-US" dirty="0" err="1" smtClean="0"/>
              <a:t>neighbouring</a:t>
            </a:r>
            <a:r>
              <a:rPr lang="en-US" dirty="0" smtClean="0"/>
              <a:t> electron heads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83957" y="36699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8701216" cy="43513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>
              <a:latin typeface="Apple Symbols" charset="0"/>
              <a:ea typeface="Apple Symbols" charset="0"/>
              <a:cs typeface="Apple Symbols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798652"/>
              </p:ext>
            </p:extLst>
          </p:nvPr>
        </p:nvGraphicFramePr>
        <p:xfrm>
          <a:off x="1055817" y="1825625"/>
          <a:ext cx="1959231" cy="1343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077"/>
                <a:gridCol w="653077"/>
                <a:gridCol w="653077"/>
              </a:tblGrid>
              <a:tr h="4479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4479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79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458" y="3304475"/>
            <a:ext cx="11157645" cy="339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1739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Initialise</a:t>
            </a:r>
            <a:r>
              <a:rPr lang="en-US" dirty="0" smtClean="0"/>
              <a:t> Sprites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83957" y="36699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79297"/>
            <a:ext cx="8590005" cy="515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496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Wireworld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Empty</a:t>
            </a:r>
            <a:r>
              <a:rPr lang="en-US" dirty="0"/>
              <a:t> → Empty</a:t>
            </a:r>
          </a:p>
          <a:p>
            <a:r>
              <a:rPr lang="en-US" b="1" dirty="0"/>
              <a:t>Electron head </a:t>
            </a:r>
            <a:r>
              <a:rPr lang="en-US" dirty="0"/>
              <a:t>→ Electron tail</a:t>
            </a:r>
          </a:p>
          <a:p>
            <a:r>
              <a:rPr lang="en-US" b="1" dirty="0"/>
              <a:t>Electron tail </a:t>
            </a:r>
            <a:r>
              <a:rPr lang="en-US" dirty="0"/>
              <a:t>→ Conductor</a:t>
            </a:r>
          </a:p>
          <a:p>
            <a:r>
              <a:rPr lang="en-US" b="1" dirty="0"/>
              <a:t>Conductor</a:t>
            </a:r>
            <a:r>
              <a:rPr lang="en-US" dirty="0"/>
              <a:t> → Electron head if exactly one or two of the </a:t>
            </a:r>
            <a:r>
              <a:rPr lang="en-US" dirty="0" err="1"/>
              <a:t>neighbouring</a:t>
            </a:r>
            <a:r>
              <a:rPr lang="en-US" dirty="0"/>
              <a:t> cells are electron heads, or remains Conductor otherwise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09475"/>
              </p:ext>
            </p:extLst>
          </p:nvPr>
        </p:nvGraphicFramePr>
        <p:xfrm>
          <a:off x="1148422" y="4911522"/>
          <a:ext cx="402975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2975"/>
                <a:gridCol w="402975"/>
                <a:gridCol w="402975"/>
                <a:gridCol w="402975"/>
                <a:gridCol w="402975"/>
                <a:gridCol w="402975"/>
                <a:gridCol w="402975"/>
                <a:gridCol w="402975"/>
                <a:gridCol w="402975"/>
                <a:gridCol w="40297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46645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Initialise</a:t>
            </a:r>
            <a:r>
              <a:rPr lang="en-US" dirty="0" smtClean="0"/>
              <a:t> Textures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83957" y="36699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216" y="2903838"/>
            <a:ext cx="11234147" cy="35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295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 Sprites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83957" y="36699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74" y="1956421"/>
            <a:ext cx="11626646" cy="240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3755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83957" y="36699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58900"/>
            <a:ext cx="94488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8395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83957" y="36699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278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910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Wireworld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Empty</a:t>
            </a:r>
            <a:r>
              <a:rPr lang="en-US" dirty="0"/>
              <a:t> → Empty</a:t>
            </a:r>
          </a:p>
          <a:p>
            <a:r>
              <a:rPr lang="en-US" b="1" dirty="0"/>
              <a:t>Electron head </a:t>
            </a:r>
            <a:r>
              <a:rPr lang="en-US" dirty="0"/>
              <a:t>→ Electron tail</a:t>
            </a:r>
          </a:p>
          <a:p>
            <a:r>
              <a:rPr lang="en-US" b="1" dirty="0"/>
              <a:t>Electron tail </a:t>
            </a:r>
            <a:r>
              <a:rPr lang="en-US" dirty="0"/>
              <a:t>→ Conductor</a:t>
            </a:r>
          </a:p>
          <a:p>
            <a:r>
              <a:rPr lang="en-US" b="1" dirty="0"/>
              <a:t>Conductor</a:t>
            </a:r>
            <a:r>
              <a:rPr lang="en-US" dirty="0"/>
              <a:t> → Electron head if exactly one or two of the </a:t>
            </a:r>
            <a:r>
              <a:rPr lang="en-US" dirty="0" err="1"/>
              <a:t>neighbouring</a:t>
            </a:r>
            <a:r>
              <a:rPr lang="en-US" dirty="0"/>
              <a:t> cells are electron heads, or remains Conductor otherwise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002111"/>
              </p:ext>
            </p:extLst>
          </p:nvPr>
        </p:nvGraphicFramePr>
        <p:xfrm>
          <a:off x="1148422" y="4911522"/>
          <a:ext cx="402975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2975"/>
                <a:gridCol w="402975"/>
                <a:gridCol w="402975"/>
                <a:gridCol w="402975"/>
                <a:gridCol w="402975"/>
                <a:gridCol w="402975"/>
                <a:gridCol w="402975"/>
                <a:gridCol w="402975"/>
                <a:gridCol w="402975"/>
                <a:gridCol w="40297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485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Wireworld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Empty</a:t>
            </a:r>
            <a:r>
              <a:rPr lang="en-US" dirty="0"/>
              <a:t> → Empty</a:t>
            </a:r>
          </a:p>
          <a:p>
            <a:r>
              <a:rPr lang="en-US" b="1" dirty="0"/>
              <a:t>Electron head </a:t>
            </a:r>
            <a:r>
              <a:rPr lang="en-US" dirty="0"/>
              <a:t>→ Electron tail</a:t>
            </a:r>
          </a:p>
          <a:p>
            <a:r>
              <a:rPr lang="en-US" b="1" dirty="0"/>
              <a:t>Electron tail </a:t>
            </a:r>
            <a:r>
              <a:rPr lang="en-US" dirty="0"/>
              <a:t>→ Conductor</a:t>
            </a:r>
          </a:p>
          <a:p>
            <a:r>
              <a:rPr lang="en-US" b="1" dirty="0"/>
              <a:t>Conductor</a:t>
            </a:r>
            <a:r>
              <a:rPr lang="en-US" dirty="0"/>
              <a:t> → Electron head if exactly one or two of the </a:t>
            </a:r>
            <a:r>
              <a:rPr lang="en-US" dirty="0" err="1"/>
              <a:t>neighbouring</a:t>
            </a:r>
            <a:r>
              <a:rPr lang="en-US" dirty="0"/>
              <a:t> cells are electron heads, or remains Conductor otherwise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192388"/>
              </p:ext>
            </p:extLst>
          </p:nvPr>
        </p:nvGraphicFramePr>
        <p:xfrm>
          <a:off x="1148422" y="4911522"/>
          <a:ext cx="402975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2975"/>
                <a:gridCol w="402975"/>
                <a:gridCol w="402975"/>
                <a:gridCol w="402975"/>
                <a:gridCol w="402975"/>
                <a:gridCol w="402975"/>
                <a:gridCol w="402975"/>
                <a:gridCol w="402975"/>
                <a:gridCol w="402975"/>
                <a:gridCol w="40297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092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Wireworld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Empty</a:t>
            </a:r>
            <a:r>
              <a:rPr lang="en-US" dirty="0"/>
              <a:t> → Empty</a:t>
            </a:r>
          </a:p>
          <a:p>
            <a:r>
              <a:rPr lang="en-US" b="1" dirty="0"/>
              <a:t>Electron head </a:t>
            </a:r>
            <a:r>
              <a:rPr lang="en-US" dirty="0"/>
              <a:t>→ Electron tail</a:t>
            </a:r>
          </a:p>
          <a:p>
            <a:r>
              <a:rPr lang="en-US" b="1" dirty="0"/>
              <a:t>Electron tail </a:t>
            </a:r>
            <a:r>
              <a:rPr lang="en-US" dirty="0"/>
              <a:t>→ Conductor</a:t>
            </a:r>
          </a:p>
          <a:p>
            <a:r>
              <a:rPr lang="en-US" b="1" dirty="0"/>
              <a:t>Conductor</a:t>
            </a:r>
            <a:r>
              <a:rPr lang="en-US" dirty="0"/>
              <a:t> → Electron head if exactly one or two of the </a:t>
            </a:r>
            <a:r>
              <a:rPr lang="en-US" dirty="0" err="1"/>
              <a:t>neighbouring</a:t>
            </a:r>
            <a:r>
              <a:rPr lang="en-US" dirty="0"/>
              <a:t> cells are electron heads, or remains Conductor otherwise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296443"/>
              </p:ext>
            </p:extLst>
          </p:nvPr>
        </p:nvGraphicFramePr>
        <p:xfrm>
          <a:off x="1148422" y="4911522"/>
          <a:ext cx="402975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2975"/>
                <a:gridCol w="402975"/>
                <a:gridCol w="402975"/>
                <a:gridCol w="402975"/>
                <a:gridCol w="402975"/>
                <a:gridCol w="402975"/>
                <a:gridCol w="402975"/>
                <a:gridCol w="402975"/>
                <a:gridCol w="402975"/>
                <a:gridCol w="40297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326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Wireworld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Empty</a:t>
            </a:r>
            <a:r>
              <a:rPr lang="en-US" dirty="0"/>
              <a:t> → Empty</a:t>
            </a:r>
          </a:p>
          <a:p>
            <a:r>
              <a:rPr lang="en-US" b="1" dirty="0"/>
              <a:t>Electron head </a:t>
            </a:r>
            <a:r>
              <a:rPr lang="en-US" dirty="0"/>
              <a:t>→ Electron tail</a:t>
            </a:r>
          </a:p>
          <a:p>
            <a:r>
              <a:rPr lang="en-US" b="1" dirty="0"/>
              <a:t>Electron tail </a:t>
            </a:r>
            <a:r>
              <a:rPr lang="en-US" dirty="0"/>
              <a:t>→ Conductor</a:t>
            </a:r>
          </a:p>
          <a:p>
            <a:r>
              <a:rPr lang="en-US" b="1" dirty="0"/>
              <a:t>Conductor</a:t>
            </a:r>
            <a:r>
              <a:rPr lang="en-US" dirty="0"/>
              <a:t> → Electron head if exactly one or two of the </a:t>
            </a:r>
            <a:r>
              <a:rPr lang="en-US" dirty="0" err="1"/>
              <a:t>neighbouring</a:t>
            </a:r>
            <a:r>
              <a:rPr lang="en-US" dirty="0"/>
              <a:t> cells are electron heads, or remains Conductor otherwise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364300"/>
              </p:ext>
            </p:extLst>
          </p:nvPr>
        </p:nvGraphicFramePr>
        <p:xfrm>
          <a:off x="1148422" y="4911522"/>
          <a:ext cx="402975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2975"/>
                <a:gridCol w="402975"/>
                <a:gridCol w="402975"/>
                <a:gridCol w="402975"/>
                <a:gridCol w="402975"/>
                <a:gridCol w="402975"/>
                <a:gridCol w="402975"/>
                <a:gridCol w="402975"/>
                <a:gridCol w="402975"/>
                <a:gridCol w="40297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006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Wireworld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Empty</a:t>
            </a:r>
            <a:r>
              <a:rPr lang="en-US" dirty="0"/>
              <a:t> → Empty</a:t>
            </a:r>
          </a:p>
          <a:p>
            <a:r>
              <a:rPr lang="en-US" b="1" dirty="0"/>
              <a:t>Electron head </a:t>
            </a:r>
            <a:r>
              <a:rPr lang="en-US" dirty="0"/>
              <a:t>→ Electron tail</a:t>
            </a:r>
          </a:p>
          <a:p>
            <a:r>
              <a:rPr lang="en-US" b="1" dirty="0"/>
              <a:t>Electron tail </a:t>
            </a:r>
            <a:r>
              <a:rPr lang="en-US" dirty="0"/>
              <a:t>→ Conductor</a:t>
            </a:r>
          </a:p>
          <a:p>
            <a:r>
              <a:rPr lang="en-US" b="1" dirty="0"/>
              <a:t>Conductor</a:t>
            </a:r>
            <a:r>
              <a:rPr lang="en-US" dirty="0"/>
              <a:t> → Electron head if exactly one or two of the </a:t>
            </a:r>
            <a:r>
              <a:rPr lang="en-US" dirty="0" err="1"/>
              <a:t>neighbouring</a:t>
            </a:r>
            <a:r>
              <a:rPr lang="en-US" dirty="0"/>
              <a:t> cells are electron heads, or remains Conductor otherwise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258308"/>
              </p:ext>
            </p:extLst>
          </p:nvPr>
        </p:nvGraphicFramePr>
        <p:xfrm>
          <a:off x="1148422" y="4911522"/>
          <a:ext cx="402975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2975"/>
                <a:gridCol w="402975"/>
                <a:gridCol w="402975"/>
                <a:gridCol w="402975"/>
                <a:gridCol w="402975"/>
                <a:gridCol w="402975"/>
                <a:gridCol w="402975"/>
                <a:gridCol w="402975"/>
                <a:gridCol w="402975"/>
                <a:gridCol w="40297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042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Wireworld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Empty</a:t>
            </a:r>
            <a:r>
              <a:rPr lang="en-US" dirty="0"/>
              <a:t> → Empty</a:t>
            </a:r>
          </a:p>
          <a:p>
            <a:r>
              <a:rPr lang="en-US" b="1" dirty="0"/>
              <a:t>Electron head </a:t>
            </a:r>
            <a:r>
              <a:rPr lang="en-US" dirty="0"/>
              <a:t>→ Electron tail</a:t>
            </a:r>
          </a:p>
          <a:p>
            <a:r>
              <a:rPr lang="en-US" b="1" dirty="0"/>
              <a:t>Electron tail </a:t>
            </a:r>
            <a:r>
              <a:rPr lang="en-US" dirty="0"/>
              <a:t>→ Conductor</a:t>
            </a:r>
          </a:p>
          <a:p>
            <a:r>
              <a:rPr lang="en-US" b="1" dirty="0"/>
              <a:t>Conductor</a:t>
            </a:r>
            <a:r>
              <a:rPr lang="en-US" dirty="0"/>
              <a:t> → Electron head if exactly one or two of the </a:t>
            </a:r>
            <a:r>
              <a:rPr lang="en-US" dirty="0" err="1"/>
              <a:t>neighbouring</a:t>
            </a:r>
            <a:r>
              <a:rPr lang="en-US" dirty="0"/>
              <a:t> cells are electron heads, or remains Conductor otherwise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605801"/>
              </p:ext>
            </p:extLst>
          </p:nvPr>
        </p:nvGraphicFramePr>
        <p:xfrm>
          <a:off x="1148422" y="4911522"/>
          <a:ext cx="402975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2975"/>
                <a:gridCol w="402975"/>
                <a:gridCol w="402975"/>
                <a:gridCol w="402975"/>
                <a:gridCol w="402975"/>
                <a:gridCol w="402975"/>
                <a:gridCol w="402975"/>
                <a:gridCol w="402975"/>
                <a:gridCol w="402975"/>
                <a:gridCol w="40297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036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780</Words>
  <Application>Microsoft Macintosh PowerPoint</Application>
  <PresentationFormat>Widescreen</PresentationFormat>
  <Paragraphs>128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Apple Symbols</vt:lpstr>
      <vt:lpstr>Calibri</vt:lpstr>
      <vt:lpstr>Calibri Light</vt:lpstr>
      <vt:lpstr>Mangal</vt:lpstr>
      <vt:lpstr>Arial</vt:lpstr>
      <vt:lpstr>Office Theme</vt:lpstr>
      <vt:lpstr>Wireworld in ClojureScript and PIXI.js</vt:lpstr>
      <vt:lpstr>Wireworld</vt:lpstr>
      <vt:lpstr>Wireworld</vt:lpstr>
      <vt:lpstr>Wireworld</vt:lpstr>
      <vt:lpstr>Wireworld</vt:lpstr>
      <vt:lpstr>Wireworld</vt:lpstr>
      <vt:lpstr>Wireworld</vt:lpstr>
      <vt:lpstr>Wireworld</vt:lpstr>
      <vt:lpstr>Wireworld</vt:lpstr>
      <vt:lpstr>Wireworld</vt:lpstr>
      <vt:lpstr>Wireworld</vt:lpstr>
      <vt:lpstr>Wireworld</vt:lpstr>
      <vt:lpstr>Wireworld</vt:lpstr>
      <vt:lpstr>Wireworld</vt:lpstr>
      <vt:lpstr>PIXI.js</vt:lpstr>
      <vt:lpstr>PIXI.js</vt:lpstr>
      <vt:lpstr>PIXI.js</vt:lpstr>
      <vt:lpstr>PIXI.js</vt:lpstr>
      <vt:lpstr>PIXI.js</vt:lpstr>
      <vt:lpstr>PIXI.js</vt:lpstr>
      <vt:lpstr>PIXI.js</vt:lpstr>
      <vt:lpstr>PIXI.js</vt:lpstr>
      <vt:lpstr>PIXI.js</vt:lpstr>
      <vt:lpstr>PIXI.js</vt:lpstr>
      <vt:lpstr>PIXI.js</vt:lpstr>
      <vt:lpstr>Wireworld in PIXI.js</vt:lpstr>
      <vt:lpstr>Transition from one generation to the next</vt:lpstr>
      <vt:lpstr>Count neighbouring electron heads</vt:lpstr>
      <vt:lpstr>Initialise Sprites</vt:lpstr>
      <vt:lpstr>Initialise Textures</vt:lpstr>
      <vt:lpstr>Draw Sprites</vt:lpstr>
      <vt:lpstr>Putting it all together…</vt:lpstr>
      <vt:lpstr>Demo</vt:lpstr>
      <vt:lpstr>Questions?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Wireworld in ClojureScript and PIXI.js</dc:title>
  <dc:creator>Microsoft Office User</dc:creator>
  <cp:lastModifiedBy>Microsoft Office User</cp:lastModifiedBy>
  <cp:revision>8</cp:revision>
  <dcterms:created xsi:type="dcterms:W3CDTF">2017-06-06T20:50:12Z</dcterms:created>
  <dcterms:modified xsi:type="dcterms:W3CDTF">2017-06-06T21:56:43Z</dcterms:modified>
</cp:coreProperties>
</file>