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1"/>
  </p:notesMasterIdLst>
  <p:sldIdLst>
    <p:sldId id="340" r:id="rId5"/>
    <p:sldId id="341" r:id="rId6"/>
    <p:sldId id="344" r:id="rId7"/>
    <p:sldId id="367" r:id="rId8"/>
    <p:sldId id="342"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93" r:id="rId35"/>
    <p:sldId id="294" r:id="rId36"/>
    <p:sldId id="295" r:id="rId37"/>
    <p:sldId id="296"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6" r:id="rId66"/>
    <p:sldId id="327" r:id="rId67"/>
    <p:sldId id="328" r:id="rId68"/>
    <p:sldId id="329" r:id="rId69"/>
    <p:sldId id="330" r:id="rId70"/>
    <p:sldId id="331" r:id="rId71"/>
    <p:sldId id="352" r:id="rId72"/>
    <p:sldId id="358" r:id="rId73"/>
    <p:sldId id="335" r:id="rId74"/>
    <p:sldId id="332" r:id="rId75"/>
    <p:sldId id="333" r:id="rId76"/>
    <p:sldId id="357" r:id="rId77"/>
    <p:sldId id="359" r:id="rId78"/>
    <p:sldId id="334" r:id="rId79"/>
    <p:sldId id="353" r:id="rId80"/>
    <p:sldId id="354" r:id="rId81"/>
    <p:sldId id="355" r:id="rId82"/>
    <p:sldId id="356" r:id="rId83"/>
    <p:sldId id="360" r:id="rId84"/>
    <p:sldId id="345" r:id="rId85"/>
    <p:sldId id="362" r:id="rId86"/>
    <p:sldId id="337" r:id="rId87"/>
    <p:sldId id="338" r:id="rId88"/>
    <p:sldId id="368" r:id="rId89"/>
    <p:sldId id="369" r:id="rId90"/>
    <p:sldId id="361" r:id="rId91"/>
    <p:sldId id="347" r:id="rId92"/>
    <p:sldId id="348" r:id="rId93"/>
    <p:sldId id="349" r:id="rId94"/>
    <p:sldId id="351" r:id="rId95"/>
    <p:sldId id="350" r:id="rId96"/>
    <p:sldId id="363" r:id="rId97"/>
    <p:sldId id="364" r:id="rId98"/>
    <p:sldId id="365" r:id="rId99"/>
    <p:sldId id="366" r:id="rId10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36F3B5A-6D60-47BD-9AEB-45910A742998}">
          <p14:sldIdLst>
            <p14:sldId id="340"/>
            <p14:sldId id="341"/>
            <p14:sldId id="344"/>
            <p14:sldId id="367"/>
            <p14:sldId id="342"/>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93"/>
            <p14:sldId id="294"/>
            <p14:sldId id="295"/>
            <p14:sldId id="296"/>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6"/>
            <p14:sldId id="327"/>
            <p14:sldId id="328"/>
            <p14:sldId id="329"/>
            <p14:sldId id="330"/>
            <p14:sldId id="331"/>
            <p14:sldId id="352"/>
            <p14:sldId id="358"/>
            <p14:sldId id="335"/>
            <p14:sldId id="332"/>
            <p14:sldId id="333"/>
            <p14:sldId id="357"/>
            <p14:sldId id="359"/>
            <p14:sldId id="334"/>
            <p14:sldId id="353"/>
            <p14:sldId id="354"/>
            <p14:sldId id="355"/>
            <p14:sldId id="356"/>
            <p14:sldId id="360"/>
            <p14:sldId id="345"/>
            <p14:sldId id="362"/>
            <p14:sldId id="337"/>
            <p14:sldId id="338"/>
            <p14:sldId id="368"/>
            <p14:sldId id="369"/>
            <p14:sldId id="361"/>
            <p14:sldId id="347"/>
            <p14:sldId id="348"/>
            <p14:sldId id="349"/>
            <p14:sldId id="351"/>
            <p14:sldId id="350"/>
            <p14:sldId id="363"/>
            <p14:sldId id="364"/>
            <p14:sldId id="365"/>
            <p14:sldId id="366"/>
          </p14:sldIdLst>
        </p14:section>
        <p14:section name="Sección sin título" id="{B23039F4-DE90-4156-B2F7-D645589CD36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446" autoAdjust="0"/>
    <p:restoredTop sz="94660"/>
  </p:normalViewPr>
  <p:slideViewPr>
    <p:cSldViewPr snapToGrid="0">
      <p:cViewPr varScale="1">
        <p:scale>
          <a:sx n="63" d="100"/>
          <a:sy n="63" d="100"/>
        </p:scale>
        <p:origin x="22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873C6-E32F-4E67-8A61-F394A428F865}" type="datetimeFigureOut">
              <a:rPr lang="es-ES" smtClean="0"/>
              <a:t>19/01/2023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F8A16-4055-47EF-9C04-FAD035447A75}" type="slidenum">
              <a:rPr lang="es-ES" smtClean="0"/>
              <a:t>‹Nº›</a:t>
            </a:fld>
            <a:endParaRPr lang="es-ES"/>
          </a:p>
        </p:txBody>
      </p:sp>
    </p:spTree>
    <p:extLst>
      <p:ext uri="{BB962C8B-B14F-4D97-AF65-F5344CB8AC3E}">
        <p14:creationId xmlns:p14="http://schemas.microsoft.com/office/powerpoint/2010/main" val="410569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fecha 3"/>
          <p:cNvSpPr>
            <a:spLocks noGrp="1"/>
          </p:cNvSpPr>
          <p:nvPr>
            <p:ph type="dt" idx="10"/>
          </p:nvPr>
        </p:nvSpPr>
        <p:spPr/>
        <p:txBody>
          <a:bodyPr/>
          <a:lstStyle/>
          <a:p>
            <a:fld id="{6113D597-63F2-4785-B1CA-58167FFFBE34}" type="datetime1">
              <a:rPr lang="es-ES" smtClean="0"/>
              <a:t>19/01/2023</a:t>
            </a:fld>
            <a:endParaRPr lang="en-GB" dirty="0"/>
          </a:p>
        </p:txBody>
      </p:sp>
    </p:spTree>
    <p:extLst>
      <p:ext uri="{BB962C8B-B14F-4D97-AF65-F5344CB8AC3E}">
        <p14:creationId xmlns:p14="http://schemas.microsoft.com/office/powerpoint/2010/main" val="4181523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13</a:t>
            </a:fld>
            <a:endParaRPr lang="en-GB" dirty="0"/>
          </a:p>
        </p:txBody>
      </p:sp>
    </p:spTree>
    <p:extLst>
      <p:ext uri="{BB962C8B-B14F-4D97-AF65-F5344CB8AC3E}">
        <p14:creationId xmlns:p14="http://schemas.microsoft.com/office/powerpoint/2010/main" val="744945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14</a:t>
            </a:fld>
            <a:endParaRPr lang="en-GB" dirty="0"/>
          </a:p>
        </p:txBody>
      </p:sp>
    </p:spTree>
    <p:extLst>
      <p:ext uri="{BB962C8B-B14F-4D97-AF65-F5344CB8AC3E}">
        <p14:creationId xmlns:p14="http://schemas.microsoft.com/office/powerpoint/2010/main" val="2446100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15</a:t>
            </a:fld>
            <a:endParaRPr lang="en-GB" dirty="0"/>
          </a:p>
        </p:txBody>
      </p:sp>
    </p:spTree>
    <p:extLst>
      <p:ext uri="{BB962C8B-B14F-4D97-AF65-F5344CB8AC3E}">
        <p14:creationId xmlns:p14="http://schemas.microsoft.com/office/powerpoint/2010/main" val="3010454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16</a:t>
            </a:fld>
            <a:endParaRPr lang="en-GB" dirty="0"/>
          </a:p>
        </p:txBody>
      </p:sp>
    </p:spTree>
    <p:extLst>
      <p:ext uri="{BB962C8B-B14F-4D97-AF65-F5344CB8AC3E}">
        <p14:creationId xmlns:p14="http://schemas.microsoft.com/office/powerpoint/2010/main" val="1143948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17</a:t>
            </a:fld>
            <a:endParaRPr lang="en-GB" dirty="0"/>
          </a:p>
        </p:txBody>
      </p:sp>
    </p:spTree>
    <p:extLst>
      <p:ext uri="{BB962C8B-B14F-4D97-AF65-F5344CB8AC3E}">
        <p14:creationId xmlns:p14="http://schemas.microsoft.com/office/powerpoint/2010/main" val="704375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18</a:t>
            </a:fld>
            <a:endParaRPr lang="en-GB" dirty="0"/>
          </a:p>
        </p:txBody>
      </p:sp>
    </p:spTree>
    <p:extLst>
      <p:ext uri="{BB962C8B-B14F-4D97-AF65-F5344CB8AC3E}">
        <p14:creationId xmlns:p14="http://schemas.microsoft.com/office/powerpoint/2010/main" val="863968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19</a:t>
            </a:fld>
            <a:endParaRPr lang="en-GB" dirty="0"/>
          </a:p>
        </p:txBody>
      </p:sp>
    </p:spTree>
    <p:extLst>
      <p:ext uri="{BB962C8B-B14F-4D97-AF65-F5344CB8AC3E}">
        <p14:creationId xmlns:p14="http://schemas.microsoft.com/office/powerpoint/2010/main" val="3050914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20</a:t>
            </a:fld>
            <a:endParaRPr lang="en-GB" dirty="0"/>
          </a:p>
        </p:txBody>
      </p:sp>
    </p:spTree>
    <p:extLst>
      <p:ext uri="{BB962C8B-B14F-4D97-AF65-F5344CB8AC3E}">
        <p14:creationId xmlns:p14="http://schemas.microsoft.com/office/powerpoint/2010/main" val="4159750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21</a:t>
            </a:fld>
            <a:endParaRPr lang="en-GB" dirty="0"/>
          </a:p>
        </p:txBody>
      </p:sp>
    </p:spTree>
    <p:extLst>
      <p:ext uri="{BB962C8B-B14F-4D97-AF65-F5344CB8AC3E}">
        <p14:creationId xmlns:p14="http://schemas.microsoft.com/office/powerpoint/2010/main" val="3213094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22</a:t>
            </a:fld>
            <a:endParaRPr lang="en-GB" dirty="0"/>
          </a:p>
        </p:txBody>
      </p:sp>
    </p:spTree>
    <p:extLst>
      <p:ext uri="{BB962C8B-B14F-4D97-AF65-F5344CB8AC3E}">
        <p14:creationId xmlns:p14="http://schemas.microsoft.com/office/powerpoint/2010/main" val="3573934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fecha"/>
          <p:cNvSpPr>
            <a:spLocks noGrp="1"/>
          </p:cNvSpPr>
          <p:nvPr>
            <p:ph type="dt" idx="10"/>
          </p:nvPr>
        </p:nvSpPr>
        <p:spPr/>
        <p:txBody>
          <a:bodyPr/>
          <a:lstStyle/>
          <a:p>
            <a:fld id="{74CBA111-DFC5-4233-8243-02AB9BA3F781}" type="datetime1">
              <a:rPr lang="es-ES" smtClean="0"/>
              <a:t>19/01/2023</a:t>
            </a:fld>
            <a:endParaRPr lang="en-GB" dirty="0"/>
          </a:p>
        </p:txBody>
      </p:sp>
    </p:spTree>
    <p:extLst>
      <p:ext uri="{BB962C8B-B14F-4D97-AF65-F5344CB8AC3E}">
        <p14:creationId xmlns:p14="http://schemas.microsoft.com/office/powerpoint/2010/main" val="158888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23</a:t>
            </a:fld>
            <a:endParaRPr lang="en-GB" dirty="0"/>
          </a:p>
        </p:txBody>
      </p:sp>
    </p:spTree>
    <p:extLst>
      <p:ext uri="{BB962C8B-B14F-4D97-AF65-F5344CB8AC3E}">
        <p14:creationId xmlns:p14="http://schemas.microsoft.com/office/powerpoint/2010/main" val="2532139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24</a:t>
            </a:fld>
            <a:endParaRPr lang="en-GB" dirty="0"/>
          </a:p>
        </p:txBody>
      </p:sp>
    </p:spTree>
    <p:extLst>
      <p:ext uri="{BB962C8B-B14F-4D97-AF65-F5344CB8AC3E}">
        <p14:creationId xmlns:p14="http://schemas.microsoft.com/office/powerpoint/2010/main" val="1309319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25</a:t>
            </a:fld>
            <a:endParaRPr lang="en-GB" dirty="0"/>
          </a:p>
        </p:txBody>
      </p:sp>
    </p:spTree>
    <p:extLst>
      <p:ext uri="{BB962C8B-B14F-4D97-AF65-F5344CB8AC3E}">
        <p14:creationId xmlns:p14="http://schemas.microsoft.com/office/powerpoint/2010/main" val="1813621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26</a:t>
            </a:fld>
            <a:endParaRPr lang="en-GB" dirty="0"/>
          </a:p>
        </p:txBody>
      </p:sp>
    </p:spTree>
    <p:extLst>
      <p:ext uri="{BB962C8B-B14F-4D97-AF65-F5344CB8AC3E}">
        <p14:creationId xmlns:p14="http://schemas.microsoft.com/office/powerpoint/2010/main" val="3947309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27</a:t>
            </a:fld>
            <a:endParaRPr lang="en-GB" dirty="0"/>
          </a:p>
        </p:txBody>
      </p:sp>
    </p:spTree>
    <p:extLst>
      <p:ext uri="{BB962C8B-B14F-4D97-AF65-F5344CB8AC3E}">
        <p14:creationId xmlns:p14="http://schemas.microsoft.com/office/powerpoint/2010/main" val="1058821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28</a:t>
            </a:fld>
            <a:endParaRPr lang="en-GB" dirty="0"/>
          </a:p>
        </p:txBody>
      </p:sp>
    </p:spTree>
    <p:extLst>
      <p:ext uri="{BB962C8B-B14F-4D97-AF65-F5344CB8AC3E}">
        <p14:creationId xmlns:p14="http://schemas.microsoft.com/office/powerpoint/2010/main" val="1071014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29</a:t>
            </a:fld>
            <a:endParaRPr lang="en-GB" dirty="0"/>
          </a:p>
        </p:txBody>
      </p:sp>
    </p:spTree>
    <p:extLst>
      <p:ext uri="{BB962C8B-B14F-4D97-AF65-F5344CB8AC3E}">
        <p14:creationId xmlns:p14="http://schemas.microsoft.com/office/powerpoint/2010/main" val="3978241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30</a:t>
            </a:fld>
            <a:endParaRPr lang="en-GB" dirty="0"/>
          </a:p>
        </p:txBody>
      </p:sp>
    </p:spTree>
    <p:extLst>
      <p:ext uri="{BB962C8B-B14F-4D97-AF65-F5344CB8AC3E}">
        <p14:creationId xmlns:p14="http://schemas.microsoft.com/office/powerpoint/2010/main" val="3760347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31</a:t>
            </a:fld>
            <a:endParaRPr lang="en-GB" dirty="0"/>
          </a:p>
        </p:txBody>
      </p:sp>
    </p:spTree>
    <p:extLst>
      <p:ext uri="{BB962C8B-B14F-4D97-AF65-F5344CB8AC3E}">
        <p14:creationId xmlns:p14="http://schemas.microsoft.com/office/powerpoint/2010/main" val="2933247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32</a:t>
            </a:fld>
            <a:endParaRPr lang="en-GB" dirty="0"/>
          </a:p>
        </p:txBody>
      </p:sp>
    </p:spTree>
    <p:extLst>
      <p:ext uri="{BB962C8B-B14F-4D97-AF65-F5344CB8AC3E}">
        <p14:creationId xmlns:p14="http://schemas.microsoft.com/office/powerpoint/2010/main" val="424034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6</a:t>
            </a:fld>
            <a:endParaRPr lang="en-GB" dirty="0"/>
          </a:p>
        </p:txBody>
      </p:sp>
    </p:spTree>
    <p:extLst>
      <p:ext uri="{BB962C8B-B14F-4D97-AF65-F5344CB8AC3E}">
        <p14:creationId xmlns:p14="http://schemas.microsoft.com/office/powerpoint/2010/main" val="1576736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33</a:t>
            </a:fld>
            <a:endParaRPr lang="en-GB" dirty="0"/>
          </a:p>
        </p:txBody>
      </p:sp>
    </p:spTree>
    <p:extLst>
      <p:ext uri="{BB962C8B-B14F-4D97-AF65-F5344CB8AC3E}">
        <p14:creationId xmlns:p14="http://schemas.microsoft.com/office/powerpoint/2010/main" val="105715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34</a:t>
            </a:fld>
            <a:endParaRPr lang="en-GB" dirty="0"/>
          </a:p>
        </p:txBody>
      </p:sp>
    </p:spTree>
    <p:extLst>
      <p:ext uri="{BB962C8B-B14F-4D97-AF65-F5344CB8AC3E}">
        <p14:creationId xmlns:p14="http://schemas.microsoft.com/office/powerpoint/2010/main" val="449596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35</a:t>
            </a:fld>
            <a:endParaRPr lang="en-GB" dirty="0"/>
          </a:p>
        </p:txBody>
      </p:sp>
    </p:spTree>
    <p:extLst>
      <p:ext uri="{BB962C8B-B14F-4D97-AF65-F5344CB8AC3E}">
        <p14:creationId xmlns:p14="http://schemas.microsoft.com/office/powerpoint/2010/main" val="2343381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0B4D437-947A-44A6-80CF-D43120DD60C9}" type="slidenum">
              <a:rPr lang="en-GB" smtClean="0"/>
              <a:pPr/>
              <a:t>37</a:t>
            </a:fld>
            <a:endParaRPr lang="en-GB"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s-ES" dirty="0"/>
          </a:p>
        </p:txBody>
      </p:sp>
      <p:sp>
        <p:nvSpPr>
          <p:cNvPr id="5" name="4 Marcador de fecha"/>
          <p:cNvSpPr>
            <a:spLocks noGrp="1"/>
          </p:cNvSpPr>
          <p:nvPr>
            <p:ph type="dt" idx="10"/>
          </p:nvPr>
        </p:nvSpPr>
        <p:spPr/>
        <p:txBody>
          <a:bodyPr/>
          <a:lstStyle/>
          <a:p>
            <a:pPr>
              <a:defRPr/>
            </a:pPr>
            <a:fld id="{9E229B6A-E9A1-4794-9C4E-412A3FEF7D38}" type="datetime1">
              <a:rPr lang="es-ES" smtClean="0"/>
              <a:pPr>
                <a:defRPr/>
              </a:pPr>
              <a:t>19/01/2023</a:t>
            </a:fld>
            <a:endParaRPr lang="en-GB" dirty="0"/>
          </a:p>
        </p:txBody>
      </p:sp>
    </p:spTree>
    <p:extLst>
      <p:ext uri="{BB962C8B-B14F-4D97-AF65-F5344CB8AC3E}">
        <p14:creationId xmlns:p14="http://schemas.microsoft.com/office/powerpoint/2010/main" val="1455244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0B4D437-947A-44A6-80CF-D43120DD60C9}" type="slidenum">
              <a:rPr lang="en-GB" smtClean="0"/>
              <a:pPr/>
              <a:t>38</a:t>
            </a:fld>
            <a:endParaRPr lang="en-GB"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s-ES" dirty="0"/>
          </a:p>
        </p:txBody>
      </p:sp>
      <p:sp>
        <p:nvSpPr>
          <p:cNvPr id="5" name="4 Marcador de fecha"/>
          <p:cNvSpPr>
            <a:spLocks noGrp="1"/>
          </p:cNvSpPr>
          <p:nvPr>
            <p:ph type="dt" idx="10"/>
          </p:nvPr>
        </p:nvSpPr>
        <p:spPr/>
        <p:txBody>
          <a:bodyPr/>
          <a:lstStyle/>
          <a:p>
            <a:pPr>
              <a:defRPr/>
            </a:pPr>
            <a:fld id="{9E229B6A-E9A1-4794-9C4E-412A3FEF7D38}" type="datetime1">
              <a:rPr lang="es-ES" smtClean="0"/>
              <a:pPr>
                <a:defRPr/>
              </a:pPr>
              <a:t>19/01/2023</a:t>
            </a:fld>
            <a:endParaRPr lang="en-GB" dirty="0"/>
          </a:p>
        </p:txBody>
      </p:sp>
    </p:spTree>
    <p:extLst>
      <p:ext uri="{BB962C8B-B14F-4D97-AF65-F5344CB8AC3E}">
        <p14:creationId xmlns:p14="http://schemas.microsoft.com/office/powerpoint/2010/main" val="33460307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0B4D437-947A-44A6-80CF-D43120DD60C9}" type="slidenum">
              <a:rPr lang="en-GB" smtClean="0"/>
              <a:pPr/>
              <a:t>39</a:t>
            </a:fld>
            <a:endParaRPr lang="en-GB"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s-ES" dirty="0"/>
          </a:p>
        </p:txBody>
      </p:sp>
      <p:sp>
        <p:nvSpPr>
          <p:cNvPr id="5" name="4 Marcador de fecha"/>
          <p:cNvSpPr>
            <a:spLocks noGrp="1"/>
          </p:cNvSpPr>
          <p:nvPr>
            <p:ph type="dt" idx="10"/>
          </p:nvPr>
        </p:nvSpPr>
        <p:spPr/>
        <p:txBody>
          <a:bodyPr/>
          <a:lstStyle/>
          <a:p>
            <a:pPr>
              <a:defRPr/>
            </a:pPr>
            <a:fld id="{9E229B6A-E9A1-4794-9C4E-412A3FEF7D38}" type="datetime1">
              <a:rPr lang="es-ES" smtClean="0"/>
              <a:pPr>
                <a:defRPr/>
              </a:pPr>
              <a:t>19/01/2023</a:t>
            </a:fld>
            <a:endParaRPr lang="en-GB" dirty="0"/>
          </a:p>
        </p:txBody>
      </p:sp>
    </p:spTree>
    <p:extLst>
      <p:ext uri="{BB962C8B-B14F-4D97-AF65-F5344CB8AC3E}">
        <p14:creationId xmlns:p14="http://schemas.microsoft.com/office/powerpoint/2010/main" val="18671632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0B4D437-947A-44A6-80CF-D43120DD60C9}" type="slidenum">
              <a:rPr lang="en-GB" smtClean="0"/>
              <a:pPr/>
              <a:t>40</a:t>
            </a:fld>
            <a:endParaRPr lang="en-GB"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s-ES" dirty="0"/>
          </a:p>
        </p:txBody>
      </p:sp>
      <p:sp>
        <p:nvSpPr>
          <p:cNvPr id="5" name="4 Marcador de fecha"/>
          <p:cNvSpPr>
            <a:spLocks noGrp="1"/>
          </p:cNvSpPr>
          <p:nvPr>
            <p:ph type="dt" idx="10"/>
          </p:nvPr>
        </p:nvSpPr>
        <p:spPr/>
        <p:txBody>
          <a:bodyPr/>
          <a:lstStyle/>
          <a:p>
            <a:pPr>
              <a:defRPr/>
            </a:pPr>
            <a:fld id="{9E229B6A-E9A1-4794-9C4E-412A3FEF7D38}" type="datetime1">
              <a:rPr lang="es-ES" smtClean="0"/>
              <a:pPr>
                <a:defRPr/>
              </a:pPr>
              <a:t>19/01/2023</a:t>
            </a:fld>
            <a:endParaRPr lang="en-GB" dirty="0"/>
          </a:p>
        </p:txBody>
      </p:sp>
    </p:spTree>
    <p:extLst>
      <p:ext uri="{BB962C8B-B14F-4D97-AF65-F5344CB8AC3E}">
        <p14:creationId xmlns:p14="http://schemas.microsoft.com/office/powerpoint/2010/main" val="15651195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0B4D437-947A-44A6-80CF-D43120DD60C9}" type="slidenum">
              <a:rPr lang="en-GB" smtClean="0"/>
              <a:pPr/>
              <a:t>41</a:t>
            </a:fld>
            <a:endParaRPr lang="en-GB"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s-ES" dirty="0"/>
          </a:p>
        </p:txBody>
      </p:sp>
      <p:sp>
        <p:nvSpPr>
          <p:cNvPr id="5" name="4 Marcador de fecha"/>
          <p:cNvSpPr>
            <a:spLocks noGrp="1"/>
          </p:cNvSpPr>
          <p:nvPr>
            <p:ph type="dt" idx="10"/>
          </p:nvPr>
        </p:nvSpPr>
        <p:spPr/>
        <p:txBody>
          <a:bodyPr/>
          <a:lstStyle/>
          <a:p>
            <a:pPr>
              <a:defRPr/>
            </a:pPr>
            <a:fld id="{9E229B6A-E9A1-4794-9C4E-412A3FEF7D38}" type="datetime1">
              <a:rPr lang="es-ES" smtClean="0"/>
              <a:pPr>
                <a:defRPr/>
              </a:pPr>
              <a:t>19/01/2023</a:t>
            </a:fld>
            <a:endParaRPr lang="en-GB" dirty="0"/>
          </a:p>
        </p:txBody>
      </p:sp>
    </p:spTree>
    <p:extLst>
      <p:ext uri="{BB962C8B-B14F-4D97-AF65-F5344CB8AC3E}">
        <p14:creationId xmlns:p14="http://schemas.microsoft.com/office/powerpoint/2010/main" val="5679500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42</a:t>
            </a:fld>
            <a:endParaRPr lang="en-GB" dirty="0"/>
          </a:p>
        </p:txBody>
      </p:sp>
    </p:spTree>
    <p:extLst>
      <p:ext uri="{BB962C8B-B14F-4D97-AF65-F5344CB8AC3E}">
        <p14:creationId xmlns:p14="http://schemas.microsoft.com/office/powerpoint/2010/main" val="2501401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43</a:t>
            </a:fld>
            <a:endParaRPr lang="en-GB" dirty="0"/>
          </a:p>
        </p:txBody>
      </p:sp>
    </p:spTree>
    <p:extLst>
      <p:ext uri="{BB962C8B-B14F-4D97-AF65-F5344CB8AC3E}">
        <p14:creationId xmlns:p14="http://schemas.microsoft.com/office/powerpoint/2010/main" val="3332658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7</a:t>
            </a:fld>
            <a:endParaRPr lang="en-GB" dirty="0"/>
          </a:p>
        </p:txBody>
      </p:sp>
    </p:spTree>
    <p:extLst>
      <p:ext uri="{BB962C8B-B14F-4D97-AF65-F5344CB8AC3E}">
        <p14:creationId xmlns:p14="http://schemas.microsoft.com/office/powerpoint/2010/main" val="3487848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0B4D437-947A-44A6-80CF-D43120DD60C9}" type="slidenum">
              <a:rPr lang="en-GB" smtClean="0"/>
              <a:pPr/>
              <a:t>45</a:t>
            </a:fld>
            <a:endParaRPr lang="en-GB"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s-ES" dirty="0"/>
          </a:p>
        </p:txBody>
      </p:sp>
      <p:sp>
        <p:nvSpPr>
          <p:cNvPr id="5" name="4 Marcador de fecha"/>
          <p:cNvSpPr>
            <a:spLocks noGrp="1"/>
          </p:cNvSpPr>
          <p:nvPr>
            <p:ph type="dt" idx="10"/>
          </p:nvPr>
        </p:nvSpPr>
        <p:spPr/>
        <p:txBody>
          <a:bodyPr/>
          <a:lstStyle/>
          <a:p>
            <a:pPr>
              <a:defRPr/>
            </a:pPr>
            <a:fld id="{9E229B6A-E9A1-4794-9C4E-412A3FEF7D38}" type="datetime1">
              <a:rPr lang="es-ES" smtClean="0"/>
              <a:pPr>
                <a:defRPr/>
              </a:pPr>
              <a:t>19/01/2023</a:t>
            </a:fld>
            <a:endParaRPr lang="en-GB" dirty="0"/>
          </a:p>
        </p:txBody>
      </p:sp>
    </p:spTree>
    <p:extLst>
      <p:ext uri="{BB962C8B-B14F-4D97-AF65-F5344CB8AC3E}">
        <p14:creationId xmlns:p14="http://schemas.microsoft.com/office/powerpoint/2010/main" val="3435802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0B4D437-947A-44A6-80CF-D43120DD60C9}" type="slidenum">
              <a:rPr lang="en-GB" smtClean="0"/>
              <a:pPr/>
              <a:t>46</a:t>
            </a:fld>
            <a:endParaRPr lang="en-GB"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s-ES" dirty="0"/>
          </a:p>
        </p:txBody>
      </p:sp>
      <p:sp>
        <p:nvSpPr>
          <p:cNvPr id="5" name="4 Marcador de fecha"/>
          <p:cNvSpPr>
            <a:spLocks noGrp="1"/>
          </p:cNvSpPr>
          <p:nvPr>
            <p:ph type="dt" idx="10"/>
          </p:nvPr>
        </p:nvSpPr>
        <p:spPr/>
        <p:txBody>
          <a:bodyPr/>
          <a:lstStyle/>
          <a:p>
            <a:pPr>
              <a:defRPr/>
            </a:pPr>
            <a:fld id="{9E229B6A-E9A1-4794-9C4E-412A3FEF7D38}" type="datetime1">
              <a:rPr lang="es-ES" smtClean="0"/>
              <a:pPr>
                <a:defRPr/>
              </a:pPr>
              <a:t>19/01/2023</a:t>
            </a:fld>
            <a:endParaRPr lang="en-GB" dirty="0"/>
          </a:p>
        </p:txBody>
      </p:sp>
    </p:spTree>
    <p:extLst>
      <p:ext uri="{BB962C8B-B14F-4D97-AF65-F5344CB8AC3E}">
        <p14:creationId xmlns:p14="http://schemas.microsoft.com/office/powerpoint/2010/main" val="3080505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47</a:t>
            </a:fld>
            <a:endParaRPr lang="en-GB" dirty="0"/>
          </a:p>
        </p:txBody>
      </p:sp>
    </p:spTree>
    <p:extLst>
      <p:ext uri="{BB962C8B-B14F-4D97-AF65-F5344CB8AC3E}">
        <p14:creationId xmlns:p14="http://schemas.microsoft.com/office/powerpoint/2010/main" val="5858079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48</a:t>
            </a:fld>
            <a:endParaRPr lang="en-GB" dirty="0"/>
          </a:p>
        </p:txBody>
      </p:sp>
    </p:spTree>
    <p:extLst>
      <p:ext uri="{BB962C8B-B14F-4D97-AF65-F5344CB8AC3E}">
        <p14:creationId xmlns:p14="http://schemas.microsoft.com/office/powerpoint/2010/main" val="17132907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49</a:t>
            </a:fld>
            <a:endParaRPr lang="en-GB" dirty="0"/>
          </a:p>
        </p:txBody>
      </p:sp>
    </p:spTree>
    <p:extLst>
      <p:ext uri="{BB962C8B-B14F-4D97-AF65-F5344CB8AC3E}">
        <p14:creationId xmlns:p14="http://schemas.microsoft.com/office/powerpoint/2010/main" val="38914687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50</a:t>
            </a:fld>
            <a:endParaRPr lang="en-GB" dirty="0"/>
          </a:p>
        </p:txBody>
      </p:sp>
    </p:spTree>
    <p:extLst>
      <p:ext uri="{BB962C8B-B14F-4D97-AF65-F5344CB8AC3E}">
        <p14:creationId xmlns:p14="http://schemas.microsoft.com/office/powerpoint/2010/main" val="22879187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51</a:t>
            </a:fld>
            <a:endParaRPr lang="en-GB" dirty="0"/>
          </a:p>
        </p:txBody>
      </p:sp>
    </p:spTree>
    <p:extLst>
      <p:ext uri="{BB962C8B-B14F-4D97-AF65-F5344CB8AC3E}">
        <p14:creationId xmlns:p14="http://schemas.microsoft.com/office/powerpoint/2010/main" val="41798793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52</a:t>
            </a:fld>
            <a:endParaRPr lang="en-GB" dirty="0"/>
          </a:p>
        </p:txBody>
      </p:sp>
    </p:spTree>
    <p:extLst>
      <p:ext uri="{BB962C8B-B14F-4D97-AF65-F5344CB8AC3E}">
        <p14:creationId xmlns:p14="http://schemas.microsoft.com/office/powerpoint/2010/main" val="32777039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53</a:t>
            </a:fld>
            <a:endParaRPr lang="en-GB" dirty="0"/>
          </a:p>
        </p:txBody>
      </p:sp>
    </p:spTree>
    <p:extLst>
      <p:ext uri="{BB962C8B-B14F-4D97-AF65-F5344CB8AC3E}">
        <p14:creationId xmlns:p14="http://schemas.microsoft.com/office/powerpoint/2010/main" val="2097672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54</a:t>
            </a:fld>
            <a:endParaRPr lang="en-GB" dirty="0"/>
          </a:p>
        </p:txBody>
      </p:sp>
    </p:spTree>
    <p:extLst>
      <p:ext uri="{BB962C8B-B14F-4D97-AF65-F5344CB8AC3E}">
        <p14:creationId xmlns:p14="http://schemas.microsoft.com/office/powerpoint/2010/main" val="207780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8</a:t>
            </a:fld>
            <a:endParaRPr lang="en-GB" dirty="0"/>
          </a:p>
        </p:txBody>
      </p:sp>
    </p:spTree>
    <p:extLst>
      <p:ext uri="{BB962C8B-B14F-4D97-AF65-F5344CB8AC3E}">
        <p14:creationId xmlns:p14="http://schemas.microsoft.com/office/powerpoint/2010/main" val="30650703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55</a:t>
            </a:fld>
            <a:endParaRPr lang="en-GB" dirty="0"/>
          </a:p>
        </p:txBody>
      </p:sp>
    </p:spTree>
    <p:extLst>
      <p:ext uri="{BB962C8B-B14F-4D97-AF65-F5344CB8AC3E}">
        <p14:creationId xmlns:p14="http://schemas.microsoft.com/office/powerpoint/2010/main" val="14496000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0B4D437-947A-44A6-80CF-D43120DD60C9}" type="slidenum">
              <a:rPr lang="en-GB" smtClean="0"/>
              <a:pPr/>
              <a:t>56</a:t>
            </a:fld>
            <a:endParaRPr lang="en-GB"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s-ES" dirty="0"/>
          </a:p>
        </p:txBody>
      </p:sp>
      <p:sp>
        <p:nvSpPr>
          <p:cNvPr id="5" name="4 Marcador de fecha"/>
          <p:cNvSpPr>
            <a:spLocks noGrp="1"/>
          </p:cNvSpPr>
          <p:nvPr>
            <p:ph type="dt" idx="10"/>
          </p:nvPr>
        </p:nvSpPr>
        <p:spPr/>
        <p:txBody>
          <a:bodyPr/>
          <a:lstStyle/>
          <a:p>
            <a:pPr>
              <a:defRPr/>
            </a:pPr>
            <a:fld id="{9E229B6A-E9A1-4794-9C4E-412A3FEF7D38}" type="datetime1">
              <a:rPr lang="es-ES" smtClean="0"/>
              <a:pPr>
                <a:defRPr/>
              </a:pPr>
              <a:t>19/01/2023</a:t>
            </a:fld>
            <a:endParaRPr lang="en-GB" dirty="0"/>
          </a:p>
        </p:txBody>
      </p:sp>
    </p:spTree>
    <p:extLst>
      <p:ext uri="{BB962C8B-B14F-4D97-AF65-F5344CB8AC3E}">
        <p14:creationId xmlns:p14="http://schemas.microsoft.com/office/powerpoint/2010/main" val="3001257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57</a:t>
            </a:fld>
            <a:endParaRPr lang="en-GB" dirty="0"/>
          </a:p>
        </p:txBody>
      </p:sp>
    </p:spTree>
    <p:extLst>
      <p:ext uri="{BB962C8B-B14F-4D97-AF65-F5344CB8AC3E}">
        <p14:creationId xmlns:p14="http://schemas.microsoft.com/office/powerpoint/2010/main" val="31761491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58</a:t>
            </a:fld>
            <a:endParaRPr lang="en-GB" dirty="0"/>
          </a:p>
        </p:txBody>
      </p:sp>
    </p:spTree>
    <p:extLst>
      <p:ext uri="{BB962C8B-B14F-4D97-AF65-F5344CB8AC3E}">
        <p14:creationId xmlns:p14="http://schemas.microsoft.com/office/powerpoint/2010/main" val="18010658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59</a:t>
            </a:fld>
            <a:endParaRPr lang="en-GB" dirty="0"/>
          </a:p>
        </p:txBody>
      </p:sp>
    </p:spTree>
    <p:extLst>
      <p:ext uri="{BB962C8B-B14F-4D97-AF65-F5344CB8AC3E}">
        <p14:creationId xmlns:p14="http://schemas.microsoft.com/office/powerpoint/2010/main" val="33126704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60</a:t>
            </a:fld>
            <a:endParaRPr lang="en-GB" dirty="0"/>
          </a:p>
        </p:txBody>
      </p:sp>
    </p:spTree>
    <p:extLst>
      <p:ext uri="{BB962C8B-B14F-4D97-AF65-F5344CB8AC3E}">
        <p14:creationId xmlns:p14="http://schemas.microsoft.com/office/powerpoint/2010/main" val="8655240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0B4D437-947A-44A6-80CF-D43120DD60C9}" type="slidenum">
              <a:rPr lang="en-GB" smtClean="0"/>
              <a:pPr/>
              <a:t>61</a:t>
            </a:fld>
            <a:endParaRPr lang="en-GB"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s-ES" dirty="0"/>
          </a:p>
        </p:txBody>
      </p:sp>
      <p:sp>
        <p:nvSpPr>
          <p:cNvPr id="5" name="4 Marcador de fecha"/>
          <p:cNvSpPr>
            <a:spLocks noGrp="1"/>
          </p:cNvSpPr>
          <p:nvPr>
            <p:ph type="dt" idx="10"/>
          </p:nvPr>
        </p:nvSpPr>
        <p:spPr/>
        <p:txBody>
          <a:bodyPr/>
          <a:lstStyle/>
          <a:p>
            <a:pPr>
              <a:defRPr/>
            </a:pPr>
            <a:fld id="{9E229B6A-E9A1-4794-9C4E-412A3FEF7D38}" type="datetime1">
              <a:rPr lang="es-ES" smtClean="0"/>
              <a:pPr>
                <a:defRPr/>
              </a:pPr>
              <a:t>19/01/2023</a:t>
            </a:fld>
            <a:endParaRPr lang="en-GB" dirty="0"/>
          </a:p>
        </p:txBody>
      </p:sp>
    </p:spTree>
    <p:extLst>
      <p:ext uri="{BB962C8B-B14F-4D97-AF65-F5344CB8AC3E}">
        <p14:creationId xmlns:p14="http://schemas.microsoft.com/office/powerpoint/2010/main" val="4218935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0B4D437-947A-44A6-80CF-D43120DD60C9}" type="slidenum">
              <a:rPr lang="en-GB" smtClean="0"/>
              <a:pPr/>
              <a:t>62</a:t>
            </a:fld>
            <a:endParaRPr lang="en-GB"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s-ES" dirty="0"/>
          </a:p>
        </p:txBody>
      </p:sp>
      <p:sp>
        <p:nvSpPr>
          <p:cNvPr id="5" name="4 Marcador de fecha"/>
          <p:cNvSpPr>
            <a:spLocks noGrp="1"/>
          </p:cNvSpPr>
          <p:nvPr>
            <p:ph type="dt" idx="10"/>
          </p:nvPr>
        </p:nvSpPr>
        <p:spPr/>
        <p:txBody>
          <a:bodyPr/>
          <a:lstStyle/>
          <a:p>
            <a:pPr>
              <a:defRPr/>
            </a:pPr>
            <a:fld id="{9E229B6A-E9A1-4794-9C4E-412A3FEF7D38}" type="datetime1">
              <a:rPr lang="es-ES" smtClean="0"/>
              <a:pPr>
                <a:defRPr/>
              </a:pPr>
              <a:t>19/01/2023</a:t>
            </a:fld>
            <a:endParaRPr lang="en-GB" dirty="0"/>
          </a:p>
        </p:txBody>
      </p:sp>
    </p:spTree>
    <p:extLst>
      <p:ext uri="{BB962C8B-B14F-4D97-AF65-F5344CB8AC3E}">
        <p14:creationId xmlns:p14="http://schemas.microsoft.com/office/powerpoint/2010/main" val="21013416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0B4D437-947A-44A6-80CF-D43120DD60C9}" type="slidenum">
              <a:rPr lang="en-GB" smtClean="0"/>
              <a:pPr/>
              <a:t>63</a:t>
            </a:fld>
            <a:endParaRPr lang="en-GB"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s-ES" dirty="0"/>
          </a:p>
        </p:txBody>
      </p:sp>
      <p:sp>
        <p:nvSpPr>
          <p:cNvPr id="5" name="4 Marcador de fecha"/>
          <p:cNvSpPr>
            <a:spLocks noGrp="1"/>
          </p:cNvSpPr>
          <p:nvPr>
            <p:ph type="dt" idx="10"/>
          </p:nvPr>
        </p:nvSpPr>
        <p:spPr/>
        <p:txBody>
          <a:bodyPr/>
          <a:lstStyle/>
          <a:p>
            <a:pPr>
              <a:defRPr/>
            </a:pPr>
            <a:fld id="{9E229B6A-E9A1-4794-9C4E-412A3FEF7D38}" type="datetime1">
              <a:rPr lang="es-ES" smtClean="0"/>
              <a:pPr>
                <a:defRPr/>
              </a:pPr>
              <a:t>19/01/2023</a:t>
            </a:fld>
            <a:endParaRPr lang="en-GB" dirty="0"/>
          </a:p>
        </p:txBody>
      </p:sp>
    </p:spTree>
    <p:extLst>
      <p:ext uri="{BB962C8B-B14F-4D97-AF65-F5344CB8AC3E}">
        <p14:creationId xmlns:p14="http://schemas.microsoft.com/office/powerpoint/2010/main" val="21300509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0B4D437-947A-44A6-80CF-D43120DD60C9}" type="slidenum">
              <a:rPr lang="en-GB" smtClean="0"/>
              <a:pPr/>
              <a:t>64</a:t>
            </a:fld>
            <a:endParaRPr lang="en-GB"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s-ES" dirty="0"/>
          </a:p>
        </p:txBody>
      </p:sp>
      <p:sp>
        <p:nvSpPr>
          <p:cNvPr id="5" name="4 Marcador de fecha"/>
          <p:cNvSpPr>
            <a:spLocks noGrp="1"/>
          </p:cNvSpPr>
          <p:nvPr>
            <p:ph type="dt" idx="10"/>
          </p:nvPr>
        </p:nvSpPr>
        <p:spPr/>
        <p:txBody>
          <a:bodyPr/>
          <a:lstStyle/>
          <a:p>
            <a:pPr>
              <a:defRPr/>
            </a:pPr>
            <a:fld id="{9E229B6A-E9A1-4794-9C4E-412A3FEF7D38}" type="datetime1">
              <a:rPr lang="es-ES" smtClean="0"/>
              <a:pPr>
                <a:defRPr/>
              </a:pPr>
              <a:t>19/01/2023</a:t>
            </a:fld>
            <a:endParaRPr lang="en-GB" dirty="0"/>
          </a:p>
        </p:txBody>
      </p:sp>
    </p:spTree>
    <p:extLst>
      <p:ext uri="{BB962C8B-B14F-4D97-AF65-F5344CB8AC3E}">
        <p14:creationId xmlns:p14="http://schemas.microsoft.com/office/powerpoint/2010/main" val="2471656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9</a:t>
            </a:fld>
            <a:endParaRPr lang="en-GB" dirty="0"/>
          </a:p>
        </p:txBody>
      </p:sp>
    </p:spTree>
    <p:extLst>
      <p:ext uri="{BB962C8B-B14F-4D97-AF65-F5344CB8AC3E}">
        <p14:creationId xmlns:p14="http://schemas.microsoft.com/office/powerpoint/2010/main" val="18980780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0B4D437-947A-44A6-80CF-D43120DD60C9}" type="slidenum">
              <a:rPr lang="en-GB" smtClean="0"/>
              <a:pPr/>
              <a:t>65</a:t>
            </a:fld>
            <a:endParaRPr lang="en-GB"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s-ES" dirty="0"/>
          </a:p>
        </p:txBody>
      </p:sp>
      <p:sp>
        <p:nvSpPr>
          <p:cNvPr id="5" name="4 Marcador de fecha"/>
          <p:cNvSpPr>
            <a:spLocks noGrp="1"/>
          </p:cNvSpPr>
          <p:nvPr>
            <p:ph type="dt" idx="10"/>
          </p:nvPr>
        </p:nvSpPr>
        <p:spPr/>
        <p:txBody>
          <a:bodyPr/>
          <a:lstStyle/>
          <a:p>
            <a:pPr>
              <a:defRPr/>
            </a:pPr>
            <a:fld id="{9E229B6A-E9A1-4794-9C4E-412A3FEF7D38}" type="datetime1">
              <a:rPr lang="es-ES" smtClean="0"/>
              <a:pPr>
                <a:defRPr/>
              </a:pPr>
              <a:t>19/01/2023</a:t>
            </a:fld>
            <a:endParaRPr lang="en-GB" dirty="0"/>
          </a:p>
        </p:txBody>
      </p:sp>
    </p:spTree>
    <p:extLst>
      <p:ext uri="{BB962C8B-B14F-4D97-AF65-F5344CB8AC3E}">
        <p14:creationId xmlns:p14="http://schemas.microsoft.com/office/powerpoint/2010/main" val="13358733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0B4D437-947A-44A6-80CF-D43120DD60C9}" type="slidenum">
              <a:rPr lang="en-GB" smtClean="0"/>
              <a:pPr/>
              <a:t>66</a:t>
            </a:fld>
            <a:endParaRPr lang="en-GB"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s-ES" dirty="0"/>
          </a:p>
        </p:txBody>
      </p:sp>
      <p:sp>
        <p:nvSpPr>
          <p:cNvPr id="5" name="4 Marcador de fecha"/>
          <p:cNvSpPr>
            <a:spLocks noGrp="1"/>
          </p:cNvSpPr>
          <p:nvPr>
            <p:ph type="dt" idx="10"/>
          </p:nvPr>
        </p:nvSpPr>
        <p:spPr/>
        <p:txBody>
          <a:bodyPr/>
          <a:lstStyle/>
          <a:p>
            <a:pPr>
              <a:defRPr/>
            </a:pPr>
            <a:fld id="{9E229B6A-E9A1-4794-9C4E-412A3FEF7D38}" type="datetime1">
              <a:rPr lang="es-ES" smtClean="0"/>
              <a:pPr>
                <a:defRPr/>
              </a:pPr>
              <a:t>19/01/2023</a:t>
            </a:fld>
            <a:endParaRPr lang="en-GB" dirty="0"/>
          </a:p>
        </p:txBody>
      </p:sp>
    </p:spTree>
    <p:extLst>
      <p:ext uri="{BB962C8B-B14F-4D97-AF65-F5344CB8AC3E}">
        <p14:creationId xmlns:p14="http://schemas.microsoft.com/office/powerpoint/2010/main" val="11204792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0B4D437-947A-44A6-80CF-D43120DD60C9}" type="slidenum">
              <a:rPr lang="en-GB" smtClean="0"/>
              <a:pPr/>
              <a:t>67</a:t>
            </a:fld>
            <a:endParaRPr lang="en-GB"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s-ES" dirty="0"/>
          </a:p>
        </p:txBody>
      </p:sp>
      <p:sp>
        <p:nvSpPr>
          <p:cNvPr id="5" name="4 Marcador de fecha"/>
          <p:cNvSpPr>
            <a:spLocks noGrp="1"/>
          </p:cNvSpPr>
          <p:nvPr>
            <p:ph type="dt" idx="10"/>
          </p:nvPr>
        </p:nvSpPr>
        <p:spPr/>
        <p:txBody>
          <a:bodyPr/>
          <a:lstStyle/>
          <a:p>
            <a:pPr>
              <a:defRPr/>
            </a:pPr>
            <a:fld id="{9E229B6A-E9A1-4794-9C4E-412A3FEF7D38}" type="datetime1">
              <a:rPr lang="es-ES" smtClean="0"/>
              <a:pPr>
                <a:defRPr/>
              </a:pPr>
              <a:t>19/01/2023</a:t>
            </a:fld>
            <a:endParaRPr lang="en-GB" dirty="0"/>
          </a:p>
        </p:txBody>
      </p:sp>
    </p:spTree>
    <p:extLst>
      <p:ext uri="{BB962C8B-B14F-4D97-AF65-F5344CB8AC3E}">
        <p14:creationId xmlns:p14="http://schemas.microsoft.com/office/powerpoint/2010/main" val="19501340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0B4D437-947A-44A6-80CF-D43120DD60C9}" type="slidenum">
              <a:rPr lang="en-GB" smtClean="0"/>
              <a:pPr/>
              <a:t>68</a:t>
            </a:fld>
            <a:endParaRPr lang="en-GB"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s-ES" dirty="0"/>
          </a:p>
        </p:txBody>
      </p:sp>
      <p:sp>
        <p:nvSpPr>
          <p:cNvPr id="5" name="4 Marcador de fecha"/>
          <p:cNvSpPr>
            <a:spLocks noGrp="1"/>
          </p:cNvSpPr>
          <p:nvPr>
            <p:ph type="dt" idx="10"/>
          </p:nvPr>
        </p:nvSpPr>
        <p:spPr/>
        <p:txBody>
          <a:bodyPr/>
          <a:lstStyle/>
          <a:p>
            <a:pPr>
              <a:defRPr/>
            </a:pPr>
            <a:fld id="{9E229B6A-E9A1-4794-9C4E-412A3FEF7D38}" type="datetime1">
              <a:rPr lang="es-ES" smtClean="0"/>
              <a:pPr>
                <a:defRPr/>
              </a:pPr>
              <a:t>19/01/2023</a:t>
            </a:fld>
            <a:endParaRPr lang="en-GB" dirty="0"/>
          </a:p>
        </p:txBody>
      </p:sp>
    </p:spTree>
    <p:extLst>
      <p:ext uri="{BB962C8B-B14F-4D97-AF65-F5344CB8AC3E}">
        <p14:creationId xmlns:p14="http://schemas.microsoft.com/office/powerpoint/2010/main" val="41741311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DDD89B2-2DFC-485F-B1EF-84D746BE0105}" type="slidenum">
              <a:rPr lang="es-ES" smtClean="0"/>
              <a:t>93</a:t>
            </a:fld>
            <a:endParaRPr lang="es-ES"/>
          </a:p>
        </p:txBody>
      </p:sp>
    </p:spTree>
    <p:extLst>
      <p:ext uri="{BB962C8B-B14F-4D97-AF65-F5344CB8AC3E}">
        <p14:creationId xmlns:p14="http://schemas.microsoft.com/office/powerpoint/2010/main" val="188340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10</a:t>
            </a:fld>
            <a:endParaRPr lang="en-GB" dirty="0"/>
          </a:p>
        </p:txBody>
      </p:sp>
    </p:spTree>
    <p:extLst>
      <p:ext uri="{BB962C8B-B14F-4D97-AF65-F5344CB8AC3E}">
        <p14:creationId xmlns:p14="http://schemas.microsoft.com/office/powerpoint/2010/main" val="1837501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11</a:t>
            </a:fld>
            <a:endParaRPr lang="en-GB" dirty="0"/>
          </a:p>
        </p:txBody>
      </p:sp>
    </p:spTree>
    <p:extLst>
      <p:ext uri="{BB962C8B-B14F-4D97-AF65-F5344CB8AC3E}">
        <p14:creationId xmlns:p14="http://schemas.microsoft.com/office/powerpoint/2010/main" val="1963330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B96EDF5D-A480-4C4D-9EA1-4D4237A7E82B}" type="slidenum">
              <a:rPr lang="en-GB" smtClean="0"/>
              <a:pPr>
                <a:defRPr/>
              </a:pPr>
              <a:t>12</a:t>
            </a:fld>
            <a:endParaRPr lang="en-GB" dirty="0"/>
          </a:p>
        </p:txBody>
      </p:sp>
    </p:spTree>
    <p:extLst>
      <p:ext uri="{BB962C8B-B14F-4D97-AF65-F5344CB8AC3E}">
        <p14:creationId xmlns:p14="http://schemas.microsoft.com/office/powerpoint/2010/main" val="52012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84DE30F1-D19F-4EDF-A826-C5511830FBFE}" type="datetime1">
              <a:rPr lang="es-ES" smtClean="0"/>
              <a:t>19/01/2023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1185998-1780-4536-A0E7-A06AB15D0462}" type="slidenum">
              <a:rPr lang="es-ES" smtClean="0"/>
              <a:t>‹Nº›</a:t>
            </a:fld>
            <a:endParaRPr lang="es-ES"/>
          </a:p>
        </p:txBody>
      </p:sp>
    </p:spTree>
    <p:extLst>
      <p:ext uri="{BB962C8B-B14F-4D97-AF65-F5344CB8AC3E}">
        <p14:creationId xmlns:p14="http://schemas.microsoft.com/office/powerpoint/2010/main" val="3171153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4611F10-F268-46B4-824A-E15E7A152F60}" type="datetime1">
              <a:rPr lang="es-ES" smtClean="0"/>
              <a:t>19/01/2023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1185998-1780-4536-A0E7-A06AB15D0462}" type="slidenum">
              <a:rPr lang="es-ES" smtClean="0"/>
              <a:t>‹Nº›</a:t>
            </a:fld>
            <a:endParaRPr lang="es-ES"/>
          </a:p>
        </p:txBody>
      </p:sp>
    </p:spTree>
    <p:extLst>
      <p:ext uri="{BB962C8B-B14F-4D97-AF65-F5344CB8AC3E}">
        <p14:creationId xmlns:p14="http://schemas.microsoft.com/office/powerpoint/2010/main" val="1167853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9EB18F1-F560-44C9-80C6-CB96ED014DFF}" type="datetime1">
              <a:rPr lang="es-ES" smtClean="0"/>
              <a:t>19/01/2023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1185998-1780-4536-A0E7-A06AB15D0462}" type="slidenum">
              <a:rPr lang="es-ES" smtClean="0"/>
              <a:t>‹Nº›</a:t>
            </a:fld>
            <a:endParaRPr lang="es-ES"/>
          </a:p>
        </p:txBody>
      </p:sp>
    </p:spTree>
    <p:extLst>
      <p:ext uri="{BB962C8B-B14F-4D97-AF65-F5344CB8AC3E}">
        <p14:creationId xmlns:p14="http://schemas.microsoft.com/office/powerpoint/2010/main" val="1278586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ase o cita corta">
    <p:spTree>
      <p:nvGrpSpPr>
        <p:cNvPr id="1" name=""/>
        <p:cNvGrpSpPr/>
        <p:nvPr/>
      </p:nvGrpSpPr>
      <p:grpSpPr>
        <a:xfrm>
          <a:off x="0" y="0"/>
          <a:ext cx="0" cy="0"/>
          <a:chOff x="0" y="0"/>
          <a:chExt cx="0" cy="0"/>
        </a:xfrm>
      </p:grpSpPr>
      <p:sp>
        <p:nvSpPr>
          <p:cNvPr id="6" name="Título 1"/>
          <p:cNvSpPr>
            <a:spLocks noGrp="1"/>
          </p:cNvSpPr>
          <p:nvPr>
            <p:ph type="ctrTitle" hasCustomPrompt="1"/>
          </p:nvPr>
        </p:nvSpPr>
        <p:spPr>
          <a:xfrm>
            <a:off x="309371" y="724958"/>
            <a:ext cx="10277211" cy="343963"/>
          </a:xfrm>
          <a:prstGeom prst="rect">
            <a:avLst/>
          </a:prstGeom>
        </p:spPr>
        <p:txBody>
          <a:bodyPr lIns="0" tIns="0" rIns="0" bIns="0" anchor="ctr" anchorCtr="0"/>
          <a:lstStyle>
            <a:lvl1pPr algn="l">
              <a:defRPr sz="2200">
                <a:solidFill>
                  <a:srgbClr val="009FDA"/>
                </a:solidFill>
                <a:latin typeface="ENAIRE Titillium Regular"/>
                <a:cs typeface="ENAIRE Titillium Regular"/>
              </a:defRPr>
            </a:lvl1pPr>
          </a:lstStyle>
          <a:p>
            <a:r>
              <a:rPr lang="es-ES" noProof="0"/>
              <a:t>Título </a:t>
            </a:r>
            <a:r>
              <a:rPr lang="es-ES" noProof="0" err="1"/>
              <a:t>slide</a:t>
            </a:r>
            <a:endParaRPr lang="es-ES" noProof="0"/>
          </a:p>
        </p:txBody>
      </p:sp>
      <p:sp>
        <p:nvSpPr>
          <p:cNvPr id="7" name="Subtítulo 2"/>
          <p:cNvSpPr>
            <a:spLocks noGrp="1"/>
          </p:cNvSpPr>
          <p:nvPr>
            <p:ph type="subTitle" idx="1" hasCustomPrompt="1"/>
          </p:nvPr>
        </p:nvSpPr>
        <p:spPr>
          <a:xfrm>
            <a:off x="309371" y="1145119"/>
            <a:ext cx="10277211" cy="279400"/>
          </a:xfrm>
          <a:prstGeom prst="rect">
            <a:avLst/>
          </a:prstGeom>
        </p:spPr>
        <p:txBody>
          <a:bodyPr lIns="0" tIns="0" rIns="0" bIns="0"/>
          <a:lstStyle>
            <a:lvl1pPr marL="0" indent="0" algn="l">
              <a:buNone/>
              <a:defRPr sz="1600">
                <a:solidFill>
                  <a:srgbClr val="00184C"/>
                </a:solidFill>
                <a:latin typeface="ENAIRE Titillium Light"/>
                <a:cs typeface="ENAIRE Titillium Light"/>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es-ES" noProof="0"/>
              <a:t>Subtítulo</a:t>
            </a:r>
          </a:p>
        </p:txBody>
      </p:sp>
      <p:sp>
        <p:nvSpPr>
          <p:cNvPr id="25" name="Marcador de texto 24"/>
          <p:cNvSpPr>
            <a:spLocks noGrp="1"/>
          </p:cNvSpPr>
          <p:nvPr>
            <p:ph type="body" sz="quarter" idx="13" hasCustomPrompt="1"/>
          </p:nvPr>
        </p:nvSpPr>
        <p:spPr>
          <a:xfrm>
            <a:off x="309372" y="2025652"/>
            <a:ext cx="6449483" cy="2334683"/>
          </a:xfrm>
          <a:prstGeom prst="rect">
            <a:avLst/>
          </a:prstGeom>
        </p:spPr>
        <p:txBody>
          <a:bodyPr vert="horz" lIns="0" tIns="0" rIns="0" bIns="0"/>
          <a:lstStyle>
            <a:lvl1pPr marL="0" indent="0">
              <a:lnSpc>
                <a:spcPct val="90000"/>
              </a:lnSpc>
              <a:buNone/>
              <a:defRPr sz="3500">
                <a:solidFill>
                  <a:srgbClr val="00184C"/>
                </a:solidFill>
                <a:latin typeface="ENAIRE Titillium Light"/>
                <a:cs typeface="ENAIRE Titillium Light"/>
              </a:defRPr>
            </a:lvl1pPr>
            <a:lvl2pPr marL="536433" indent="0">
              <a:buNone/>
              <a:defRPr>
                <a:solidFill>
                  <a:srgbClr val="002E5D"/>
                </a:solidFill>
                <a:latin typeface="ENAIRE Titillium Light"/>
                <a:cs typeface="ENAIRE Titillium Light"/>
              </a:defRPr>
            </a:lvl2pPr>
            <a:lvl3pPr marL="1072866" indent="0">
              <a:buNone/>
              <a:defRPr>
                <a:solidFill>
                  <a:srgbClr val="002E5D"/>
                </a:solidFill>
                <a:latin typeface="ENAIRE Titillium Light"/>
                <a:cs typeface="ENAIRE Titillium Light"/>
              </a:defRPr>
            </a:lvl3pPr>
            <a:lvl4pPr marL="1609298" indent="0">
              <a:buNone/>
              <a:defRPr>
                <a:solidFill>
                  <a:srgbClr val="002E5D"/>
                </a:solidFill>
                <a:latin typeface="ENAIRE Titillium Light"/>
                <a:cs typeface="ENAIRE Titillium Light"/>
              </a:defRPr>
            </a:lvl4pPr>
            <a:lvl5pPr marL="2145731" indent="0">
              <a:buNone/>
              <a:defRPr>
                <a:solidFill>
                  <a:srgbClr val="002E5D"/>
                </a:solidFill>
                <a:latin typeface="ENAIRE Titillium Light"/>
                <a:cs typeface="ENAIRE Titillium Light"/>
              </a:defRPr>
            </a:lvl5pPr>
          </a:lstStyle>
          <a:p>
            <a:pPr lvl="0"/>
            <a:r>
              <a:rPr lang="es-ES" noProof="0"/>
              <a:t>Lorem ipsum dolor sit amet, consectetur adipiscing elit. Vestibulum vitae accumsan velit, eu egestas lectus. </a:t>
            </a:r>
          </a:p>
        </p:txBody>
      </p:sp>
      <p:sp>
        <p:nvSpPr>
          <p:cNvPr id="29" name="Marcador de texto 28"/>
          <p:cNvSpPr>
            <a:spLocks noGrp="1"/>
          </p:cNvSpPr>
          <p:nvPr>
            <p:ph type="body" sz="quarter" idx="14" hasCustomPrompt="1"/>
          </p:nvPr>
        </p:nvSpPr>
        <p:spPr>
          <a:xfrm>
            <a:off x="309371" y="4997869"/>
            <a:ext cx="4893733" cy="237067"/>
          </a:xfrm>
          <a:prstGeom prst="rect">
            <a:avLst/>
          </a:prstGeom>
        </p:spPr>
        <p:txBody>
          <a:bodyPr vert="horz" lIns="0" tIns="0" rIns="0" bIns="0"/>
          <a:lstStyle>
            <a:lvl1pPr marL="0" indent="0">
              <a:buNone/>
              <a:defRPr sz="1300">
                <a:solidFill>
                  <a:srgbClr val="00184C"/>
                </a:solidFill>
                <a:latin typeface="ENAIRE Titillium Semibold"/>
                <a:cs typeface="ENAIRE Titillium Semibold"/>
              </a:defRPr>
            </a:lvl1pPr>
            <a:lvl2pPr marL="536433" indent="0">
              <a:buNone/>
              <a:defRPr sz="1300">
                <a:latin typeface="ENAIRE Titillium Semibold"/>
                <a:cs typeface="ENAIRE Titillium Semibold"/>
              </a:defRPr>
            </a:lvl2pPr>
            <a:lvl3pPr marL="1072866" indent="0">
              <a:buNone/>
              <a:defRPr sz="1300">
                <a:latin typeface="ENAIRE Titillium Semibold"/>
                <a:cs typeface="ENAIRE Titillium Semibold"/>
              </a:defRPr>
            </a:lvl3pPr>
            <a:lvl4pPr marL="1609298" indent="0">
              <a:buNone/>
              <a:defRPr sz="1300">
                <a:latin typeface="ENAIRE Titillium Semibold"/>
                <a:cs typeface="ENAIRE Titillium Semibold"/>
              </a:defRPr>
            </a:lvl4pPr>
            <a:lvl5pPr marL="2145731" indent="0">
              <a:buNone/>
              <a:defRPr sz="1300">
                <a:latin typeface="ENAIRE Titillium Semibold"/>
                <a:cs typeface="ENAIRE Titillium Semibold"/>
              </a:defRPr>
            </a:lvl5pPr>
          </a:lstStyle>
          <a:p>
            <a:pPr lvl="0"/>
            <a:r>
              <a:rPr lang="es-ES" noProof="0"/>
              <a:t>Nombre Apellido Apellido</a:t>
            </a:r>
          </a:p>
        </p:txBody>
      </p:sp>
      <p:sp>
        <p:nvSpPr>
          <p:cNvPr id="31" name="Marcador de texto 30"/>
          <p:cNvSpPr>
            <a:spLocks noGrp="1"/>
          </p:cNvSpPr>
          <p:nvPr>
            <p:ph type="body" sz="quarter" idx="15" hasCustomPrompt="1"/>
          </p:nvPr>
        </p:nvSpPr>
        <p:spPr>
          <a:xfrm>
            <a:off x="309371" y="5221628"/>
            <a:ext cx="4893733" cy="203200"/>
          </a:xfrm>
          <a:prstGeom prst="rect">
            <a:avLst/>
          </a:prstGeom>
        </p:spPr>
        <p:txBody>
          <a:bodyPr vert="horz" lIns="0" tIns="0" rIns="0" bIns="0"/>
          <a:lstStyle>
            <a:lvl1pPr marL="0" indent="0">
              <a:buNone/>
              <a:defRPr sz="1300">
                <a:solidFill>
                  <a:srgbClr val="00184C"/>
                </a:solidFill>
                <a:latin typeface="ENAIRE Titillium Light"/>
                <a:cs typeface="ENAIRE Titillium Light"/>
              </a:defRPr>
            </a:lvl1pPr>
            <a:lvl2pPr marL="536433" indent="0">
              <a:buNone/>
              <a:defRPr sz="1300">
                <a:solidFill>
                  <a:srgbClr val="002E5D"/>
                </a:solidFill>
                <a:latin typeface="ENAIRE Titillium Light"/>
                <a:cs typeface="ENAIRE Titillium Light"/>
              </a:defRPr>
            </a:lvl2pPr>
            <a:lvl3pPr marL="1072866" indent="0">
              <a:buNone/>
              <a:defRPr sz="1300">
                <a:solidFill>
                  <a:srgbClr val="002E5D"/>
                </a:solidFill>
                <a:latin typeface="ENAIRE Titillium Light"/>
                <a:cs typeface="ENAIRE Titillium Light"/>
              </a:defRPr>
            </a:lvl3pPr>
            <a:lvl4pPr marL="1609298" indent="0">
              <a:buNone/>
              <a:defRPr sz="1300">
                <a:solidFill>
                  <a:srgbClr val="002E5D"/>
                </a:solidFill>
                <a:latin typeface="ENAIRE Titillium Light"/>
                <a:cs typeface="ENAIRE Titillium Light"/>
              </a:defRPr>
            </a:lvl4pPr>
            <a:lvl5pPr marL="2145731" indent="0">
              <a:buNone/>
              <a:defRPr sz="1300">
                <a:solidFill>
                  <a:srgbClr val="002E5D"/>
                </a:solidFill>
                <a:latin typeface="ENAIRE Titillium Light"/>
                <a:cs typeface="ENAIRE Titillium Light"/>
              </a:defRPr>
            </a:lvl5pPr>
          </a:lstStyle>
          <a:p>
            <a:pPr lvl="0"/>
            <a:r>
              <a:rPr lang="es-ES" noProof="0"/>
              <a:t>Lorem ipsum dolor sit amet</a:t>
            </a:r>
          </a:p>
        </p:txBody>
      </p:sp>
      <p:cxnSp>
        <p:nvCxnSpPr>
          <p:cNvPr id="47" name="Conector recto 46"/>
          <p:cNvCxnSpPr/>
          <p:nvPr userDrawn="1"/>
        </p:nvCxnSpPr>
        <p:spPr>
          <a:xfrm flipV="1">
            <a:off x="5487724" y="5378256"/>
            <a:ext cx="3190610" cy="15240"/>
          </a:xfrm>
          <a:prstGeom prst="line">
            <a:avLst/>
          </a:prstGeom>
          <a:ln w="88900" cap="rnd">
            <a:solidFill>
              <a:srgbClr val="009FDA"/>
            </a:solidFill>
          </a:ln>
          <a:effectLst/>
        </p:spPr>
        <p:style>
          <a:lnRef idx="2">
            <a:schemeClr val="accent1"/>
          </a:lnRef>
          <a:fillRef idx="0">
            <a:schemeClr val="accent1"/>
          </a:fillRef>
          <a:effectRef idx="1">
            <a:schemeClr val="accent1"/>
          </a:effectRef>
          <a:fontRef idx="minor">
            <a:schemeClr val="tx1"/>
          </a:fontRef>
        </p:style>
      </p:cxnSp>
      <p:sp>
        <p:nvSpPr>
          <p:cNvPr id="55" name="Marcador de posición de imagen 54"/>
          <p:cNvSpPr>
            <a:spLocks noGrp="1"/>
          </p:cNvSpPr>
          <p:nvPr>
            <p:ph type="pic" sz="quarter" idx="16" hasCustomPrompt="1"/>
          </p:nvPr>
        </p:nvSpPr>
        <p:spPr>
          <a:xfrm>
            <a:off x="7033846" y="1684868"/>
            <a:ext cx="4811340" cy="3634317"/>
          </a:xfrm>
          <a:prstGeom prst="rect">
            <a:avLst/>
          </a:prstGeom>
        </p:spPr>
        <p:txBody>
          <a:bodyPr vert="horz" lIns="107287" tIns="53643" rIns="107287" bIns="53643" anchor="ctr"/>
          <a:lstStyle>
            <a:lvl1pPr marL="0" indent="0" algn="ctr">
              <a:buNone/>
              <a:defRPr sz="1200">
                <a:solidFill>
                  <a:schemeClr val="tx2"/>
                </a:solidFill>
                <a:latin typeface="ENAIRE Titillium Light"/>
                <a:cs typeface="ENAIRE Titillium Light"/>
              </a:defRPr>
            </a:lvl1pPr>
          </a:lstStyle>
          <a:p>
            <a:r>
              <a:rPr lang="es-ES" noProof="0"/>
              <a:t>insertar icono</a:t>
            </a:r>
          </a:p>
        </p:txBody>
      </p:sp>
      <p:pic>
        <p:nvPicPr>
          <p:cNvPr id="15" name="Imagen 14" descr="Simbolo ENAIRE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7" name="CuadroTexto 16"/>
          <p:cNvSpPr txBox="1"/>
          <p:nvPr userDrawn="1"/>
        </p:nvSpPr>
        <p:spPr>
          <a:xfrm>
            <a:off x="309371" y="6440486"/>
            <a:ext cx="1449090"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a:solidFill>
                  <a:srgbClr val="009FDA"/>
                </a:solidFill>
                <a:latin typeface="ENAIRE Titillium Semibold" panose="02000000000000000000" pitchFamily="50" charset="0"/>
              </a:rPr>
              <a:t>enaire.es</a:t>
            </a:r>
          </a:p>
        </p:txBody>
      </p:sp>
      <p:sp>
        <p:nvSpPr>
          <p:cNvPr id="12" name="Marcador de número de diapositiva 5">
            <a:extLst>
              <a:ext uri="{FF2B5EF4-FFF2-40B4-BE49-F238E27FC236}">
                <a16:creationId xmlns:a16="http://schemas.microsoft.com/office/drawing/2014/main" id="{E462C509-59EB-4F3A-A694-4C20863C0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3628A-7C3A-4FE1-9158-F8C34ECA31E6}" type="slidenum">
              <a:rPr lang="es-ES" smtClean="0"/>
              <a:t>‹Nº›</a:t>
            </a:fld>
            <a:endParaRPr lang="es-ES" dirty="0"/>
          </a:p>
        </p:txBody>
      </p:sp>
    </p:spTree>
    <p:extLst>
      <p:ext uri="{BB962C8B-B14F-4D97-AF65-F5344CB8AC3E}">
        <p14:creationId xmlns:p14="http://schemas.microsoft.com/office/powerpoint/2010/main" val="53347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o">
    <p:spTree>
      <p:nvGrpSpPr>
        <p:cNvPr id="1" name=""/>
        <p:cNvGrpSpPr/>
        <p:nvPr/>
      </p:nvGrpSpPr>
      <p:grpSpPr>
        <a:xfrm>
          <a:off x="0" y="0"/>
          <a:ext cx="0" cy="0"/>
          <a:chOff x="0" y="0"/>
          <a:chExt cx="0" cy="0"/>
        </a:xfrm>
      </p:grpSpPr>
      <p:sp>
        <p:nvSpPr>
          <p:cNvPr id="15" name="CuadroTexto 14"/>
          <p:cNvSpPr txBox="1"/>
          <p:nvPr userDrawn="1"/>
        </p:nvSpPr>
        <p:spPr>
          <a:xfrm>
            <a:off x="2302933" y="-1332090"/>
            <a:ext cx="216734" cy="385333"/>
          </a:xfrm>
          <a:prstGeom prst="rect">
            <a:avLst/>
          </a:prstGeom>
          <a:noFill/>
        </p:spPr>
        <p:txBody>
          <a:bodyPr wrap="none" lIns="107287" tIns="53643" rIns="107287" bIns="53643" rtlCol="0">
            <a:spAutoFit/>
          </a:bodyPr>
          <a:lstStyle/>
          <a:p>
            <a:endParaRPr lang="es-ES" sz="1800" noProof="0"/>
          </a:p>
        </p:txBody>
      </p:sp>
      <p:sp>
        <p:nvSpPr>
          <p:cNvPr id="16" name="Marcador de texto 13"/>
          <p:cNvSpPr>
            <a:spLocks noGrp="1"/>
          </p:cNvSpPr>
          <p:nvPr>
            <p:ph type="body" sz="quarter" idx="13" hasCustomPrompt="1"/>
          </p:nvPr>
        </p:nvSpPr>
        <p:spPr>
          <a:xfrm>
            <a:off x="309372" y="1634068"/>
            <a:ext cx="6813911" cy="4521200"/>
          </a:xfrm>
          <a:prstGeom prst="rect">
            <a:avLst/>
          </a:prstGeom>
        </p:spPr>
        <p:txBody>
          <a:bodyPr vert="horz" lIns="0" tIns="0" rIns="0" bIns="0"/>
          <a:lstStyle>
            <a:lvl1pPr marL="0" indent="0">
              <a:lnSpc>
                <a:spcPct val="120000"/>
              </a:lnSpc>
              <a:buNone/>
              <a:defRPr sz="1400">
                <a:solidFill>
                  <a:srgbClr val="00184C"/>
                </a:solidFill>
                <a:latin typeface="ENAIRE Titillium Light"/>
                <a:cs typeface="ENAIRE Titillium Light"/>
              </a:defRPr>
            </a:lvl1pPr>
            <a:lvl2pPr marL="536433" indent="0">
              <a:buNone/>
              <a:defRPr sz="1400">
                <a:solidFill>
                  <a:srgbClr val="00184C"/>
                </a:solidFill>
                <a:latin typeface="ENAIRE Titillium Light"/>
                <a:cs typeface="ENAIRE Titillium Light"/>
              </a:defRPr>
            </a:lvl2pPr>
            <a:lvl3pPr marL="1072866" indent="0">
              <a:buNone/>
              <a:defRPr sz="1400">
                <a:solidFill>
                  <a:srgbClr val="00184C"/>
                </a:solidFill>
                <a:latin typeface="ENAIRE Titillium Light"/>
                <a:cs typeface="ENAIRE Titillium Light"/>
              </a:defRPr>
            </a:lvl3pPr>
            <a:lvl4pPr marL="1609298" indent="0">
              <a:buNone/>
              <a:defRPr sz="1400">
                <a:solidFill>
                  <a:srgbClr val="00184C"/>
                </a:solidFill>
                <a:latin typeface="ENAIRE Titillium Light"/>
                <a:cs typeface="ENAIRE Titillium Light"/>
              </a:defRPr>
            </a:lvl4pPr>
            <a:lvl5pPr marL="2145731" indent="0">
              <a:buNone/>
              <a:defRPr sz="1400">
                <a:solidFill>
                  <a:srgbClr val="00184C"/>
                </a:solidFill>
                <a:latin typeface="ENAIRE Titillium Light"/>
                <a:cs typeface="ENAIRE Titillium Light"/>
              </a:defRPr>
            </a:lvl5pPr>
          </a:lstStyle>
          <a:p>
            <a:pPr lvl="0"/>
            <a:r>
              <a:rPr lang="es-ES" noProof="0"/>
              <a:t>- Lorem ipsum dolor sit amet, consectetur adipiscing elit. Vestibulum vitae accumasan velit, eu egestas lectus. Nam volutpat ante non mi ullamcorper ullamcorper. Etiam vitae facilisis erat. Vestibulum at </a:t>
            </a:r>
          </a:p>
          <a:p>
            <a:pPr lvl="0"/>
            <a:r>
              <a:rPr lang="es-ES" noProof="0"/>
              <a:t>- Aenean vel nunc turpis. Donec eget nibh porta. Mollis turpis lacinia, suscipit tortor. Vestibulum dapibus enim in commodo suscipit. Nulla facilisi. Pellentesque ligula justo, dignissim eu neque at.</a:t>
            </a:r>
          </a:p>
          <a:p>
            <a:pPr lvl="0"/>
            <a:r>
              <a:rPr lang="es-ES" noProof="0"/>
              <a:t>- Ut ac tellus vitae neque viverra dignissim. Donec sapien ipsum, imperdiet non varius eget, mollis eget ipsum. Vestibulum eu tempor velit. Mauris mollis fermentum nunc. In non sapien purus. Maecenas vulputate quam metus, in vehicula diam iaculis eget. Maecenas non ante eget risus ornare iaculis eget ac felis. Sed eleifend augue dui, nec condimentum sem tempus consectetur.</a:t>
            </a:r>
          </a:p>
          <a:p>
            <a:pPr lvl="0"/>
            <a:endParaRPr lang="es-ES" noProof="0"/>
          </a:p>
        </p:txBody>
      </p:sp>
      <p:sp>
        <p:nvSpPr>
          <p:cNvPr id="18" name="Marcador de texto 17"/>
          <p:cNvSpPr>
            <a:spLocks noGrp="1"/>
          </p:cNvSpPr>
          <p:nvPr>
            <p:ph type="body" sz="quarter" idx="14" hasCustomPrompt="1"/>
          </p:nvPr>
        </p:nvSpPr>
        <p:spPr>
          <a:xfrm>
            <a:off x="7606603" y="1642534"/>
            <a:ext cx="4238583" cy="4512735"/>
          </a:xfrm>
          <a:prstGeom prst="rect">
            <a:avLst/>
          </a:prstGeom>
        </p:spPr>
        <p:txBody>
          <a:bodyPr vert="horz" lIns="0" tIns="0" rIns="0" bIns="0"/>
          <a:lstStyle>
            <a:lvl1pPr marL="0" indent="0">
              <a:lnSpc>
                <a:spcPct val="120000"/>
              </a:lnSpc>
              <a:buNone/>
              <a:defRPr sz="1200" baseline="0">
                <a:solidFill>
                  <a:srgbClr val="009FDA"/>
                </a:solidFill>
                <a:latin typeface="ENAIRE Titillium Light"/>
                <a:cs typeface="ENAIRE Titillium Light"/>
              </a:defRPr>
            </a:lvl1pPr>
            <a:lvl2pPr marL="536433" indent="0">
              <a:buNone/>
              <a:defRPr sz="1200">
                <a:solidFill>
                  <a:srgbClr val="009FDA"/>
                </a:solidFill>
                <a:latin typeface="ENAIRE Titillium Light"/>
                <a:cs typeface="ENAIRE Titillium Light"/>
              </a:defRPr>
            </a:lvl2pPr>
            <a:lvl3pPr marL="1072866" indent="0">
              <a:buNone/>
              <a:defRPr sz="1200">
                <a:solidFill>
                  <a:srgbClr val="009FDA"/>
                </a:solidFill>
                <a:latin typeface="ENAIRE Titillium Light"/>
                <a:cs typeface="ENAIRE Titillium Light"/>
              </a:defRPr>
            </a:lvl3pPr>
            <a:lvl4pPr marL="1609298" indent="0">
              <a:buNone/>
              <a:defRPr sz="1200">
                <a:solidFill>
                  <a:srgbClr val="009FDA"/>
                </a:solidFill>
                <a:latin typeface="ENAIRE Titillium Light"/>
                <a:cs typeface="ENAIRE Titillium Light"/>
              </a:defRPr>
            </a:lvl4pPr>
            <a:lvl5pPr marL="2145731" indent="0">
              <a:buNone/>
              <a:defRPr sz="1200">
                <a:solidFill>
                  <a:srgbClr val="009FDA"/>
                </a:solidFill>
                <a:latin typeface="ENAIRE Titillium Light"/>
                <a:cs typeface="ENAIRE Titillium Light"/>
              </a:defRPr>
            </a:lvl5pPr>
          </a:lstStyle>
          <a:p>
            <a:pPr lvl="0"/>
            <a:r>
              <a:rPr lang="es-ES" noProof="0"/>
              <a:t>Lorem ipsum dolor sit amet, consectetur adipiscing elit. Vestibulum vitae accumsan velit, eu egestas lectus. Nam volutpat ante non mi ullamcorper ullamcorper. Etiam vitae facilisis erat. Vestibulum at. Aenean vel nunc turpis. Donec eget nibh porta. </a:t>
            </a:r>
            <a:br>
              <a:rPr lang="es-ES" noProof="0"/>
            </a:br>
            <a:r>
              <a:rPr lang="es-ES" noProof="0"/>
              <a:t>Mollis turpis lacinia, suscipit tortor. Vestibulum dapibus enim in commodo suscipit. Nulla facilisi. Pellentesque ligula justo, dignissim eu neque at. Nullam odio dui, tincidunt a ligula ac, venenatis congue tortor. In dictum placerat risus, eu malesuada dui pharetra eget. Curabitur dictum enim mauris, eu elementum est vestibulum nec. Phasellus egestas turpis eu nisi vestibulum.</a:t>
            </a:r>
          </a:p>
          <a:p>
            <a:pPr lvl="0"/>
            <a:endParaRPr lang="es-ES" noProof="0"/>
          </a:p>
        </p:txBody>
      </p:sp>
      <p:sp>
        <p:nvSpPr>
          <p:cNvPr id="13" name="Título 1"/>
          <p:cNvSpPr>
            <a:spLocks noGrp="1"/>
          </p:cNvSpPr>
          <p:nvPr>
            <p:ph type="ctrTitle" hasCustomPrompt="1"/>
          </p:nvPr>
        </p:nvSpPr>
        <p:spPr>
          <a:xfrm>
            <a:off x="309371" y="724958"/>
            <a:ext cx="10277211" cy="343963"/>
          </a:xfrm>
          <a:prstGeom prst="rect">
            <a:avLst/>
          </a:prstGeom>
        </p:spPr>
        <p:txBody>
          <a:bodyPr lIns="0" tIns="0" rIns="0" bIns="0" anchor="ctr" anchorCtr="0"/>
          <a:lstStyle>
            <a:lvl1pPr algn="l">
              <a:defRPr sz="2200">
                <a:solidFill>
                  <a:srgbClr val="009FDA"/>
                </a:solidFill>
                <a:latin typeface="ENAIRE Titillium Regular"/>
                <a:cs typeface="ENAIRE Titillium Regular"/>
              </a:defRPr>
            </a:lvl1pPr>
          </a:lstStyle>
          <a:p>
            <a:r>
              <a:rPr lang="es-ES" noProof="0"/>
              <a:t>Título slide</a:t>
            </a:r>
          </a:p>
        </p:txBody>
      </p:sp>
      <p:sp>
        <p:nvSpPr>
          <p:cNvPr id="14" name="Subtítulo 2"/>
          <p:cNvSpPr>
            <a:spLocks noGrp="1"/>
          </p:cNvSpPr>
          <p:nvPr>
            <p:ph type="subTitle" idx="1" hasCustomPrompt="1"/>
          </p:nvPr>
        </p:nvSpPr>
        <p:spPr>
          <a:xfrm>
            <a:off x="309371" y="1145119"/>
            <a:ext cx="10277211" cy="279400"/>
          </a:xfrm>
          <a:prstGeom prst="rect">
            <a:avLst/>
          </a:prstGeom>
        </p:spPr>
        <p:txBody>
          <a:bodyPr lIns="0" tIns="0" rIns="0" bIns="0"/>
          <a:lstStyle>
            <a:lvl1pPr marL="0" indent="0" algn="l">
              <a:buNone/>
              <a:defRPr sz="1600">
                <a:solidFill>
                  <a:srgbClr val="00184C"/>
                </a:solidFill>
                <a:latin typeface="ENAIRE Titillium Light"/>
                <a:cs typeface="ENAIRE Titillium Light"/>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es-ES" noProof="0"/>
              <a:t>Subtítulo</a:t>
            </a:r>
          </a:p>
        </p:txBody>
      </p:sp>
      <p:sp>
        <p:nvSpPr>
          <p:cNvPr id="19" name="CuadroTexto 18"/>
          <p:cNvSpPr txBox="1"/>
          <p:nvPr userDrawn="1"/>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a:solidFill>
                  <a:srgbClr val="009FDA"/>
                </a:solidFill>
                <a:latin typeface="ENAIRE Titillium Semibold" panose="02000000000000000000" pitchFamily="50" charset="0"/>
              </a:rPr>
              <a:t>enaire.es</a:t>
            </a:r>
          </a:p>
        </p:txBody>
      </p:sp>
      <p:pic>
        <p:nvPicPr>
          <p:cNvPr id="21" name="Imagen 20" descr="Simbolo ENAIRE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Tree>
    <p:extLst>
      <p:ext uri="{BB962C8B-B14F-4D97-AF65-F5344CB8AC3E}">
        <p14:creationId xmlns:p14="http://schemas.microsoft.com/office/powerpoint/2010/main" val="1879968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pertura fotográfica de sección">
    <p:spTree>
      <p:nvGrpSpPr>
        <p:cNvPr id="1" name=""/>
        <p:cNvGrpSpPr/>
        <p:nvPr/>
      </p:nvGrpSpPr>
      <p:grpSpPr>
        <a:xfrm>
          <a:off x="0" y="0"/>
          <a:ext cx="0" cy="0"/>
          <a:chOff x="0" y="0"/>
          <a:chExt cx="0" cy="0"/>
        </a:xfrm>
      </p:grpSpPr>
      <p:sp>
        <p:nvSpPr>
          <p:cNvPr id="8" name="Marcador de texto 24"/>
          <p:cNvSpPr>
            <a:spLocks noGrp="1"/>
          </p:cNvSpPr>
          <p:nvPr>
            <p:ph type="body" sz="quarter" idx="13" hasCustomPrompt="1"/>
          </p:nvPr>
        </p:nvSpPr>
        <p:spPr>
          <a:xfrm>
            <a:off x="309371" y="2032002"/>
            <a:ext cx="5544345" cy="1496483"/>
          </a:xfrm>
          <a:prstGeom prst="rect">
            <a:avLst/>
          </a:prstGeom>
        </p:spPr>
        <p:txBody>
          <a:bodyPr vert="horz" lIns="0" tIns="0" rIns="0" bIns="0"/>
          <a:lstStyle>
            <a:lvl1pPr marL="0" indent="0">
              <a:lnSpc>
                <a:spcPct val="90000"/>
              </a:lnSpc>
              <a:buNone/>
              <a:defRPr sz="3500">
                <a:solidFill>
                  <a:srgbClr val="00184C"/>
                </a:solidFill>
                <a:latin typeface="ENAIRE Titillium Light"/>
                <a:cs typeface="ENAIRE Titillium Light"/>
              </a:defRPr>
            </a:lvl1pPr>
            <a:lvl2pPr marL="536433" indent="0">
              <a:buNone/>
              <a:defRPr>
                <a:solidFill>
                  <a:srgbClr val="002E5D"/>
                </a:solidFill>
                <a:latin typeface="ENAIRE Titillium Light"/>
                <a:cs typeface="ENAIRE Titillium Light"/>
              </a:defRPr>
            </a:lvl2pPr>
            <a:lvl3pPr marL="1072866" indent="0">
              <a:buNone/>
              <a:defRPr>
                <a:solidFill>
                  <a:srgbClr val="002E5D"/>
                </a:solidFill>
                <a:latin typeface="ENAIRE Titillium Light"/>
                <a:cs typeface="ENAIRE Titillium Light"/>
              </a:defRPr>
            </a:lvl3pPr>
            <a:lvl4pPr marL="1609298" indent="0">
              <a:buNone/>
              <a:defRPr>
                <a:solidFill>
                  <a:srgbClr val="002E5D"/>
                </a:solidFill>
                <a:latin typeface="ENAIRE Titillium Light"/>
                <a:cs typeface="ENAIRE Titillium Light"/>
              </a:defRPr>
            </a:lvl4pPr>
            <a:lvl5pPr marL="2145731" indent="0">
              <a:buNone/>
              <a:defRPr>
                <a:solidFill>
                  <a:srgbClr val="002E5D"/>
                </a:solidFill>
                <a:latin typeface="ENAIRE Titillium Light"/>
                <a:cs typeface="ENAIRE Titillium Light"/>
              </a:defRPr>
            </a:lvl5pPr>
          </a:lstStyle>
          <a:p>
            <a:pPr lvl="0"/>
            <a:r>
              <a:rPr lang="es-ES" noProof="0"/>
              <a:t>Lorem ipsum dolor sit amet, consectetur adipiscing elit.</a:t>
            </a:r>
          </a:p>
        </p:txBody>
      </p:sp>
      <p:sp>
        <p:nvSpPr>
          <p:cNvPr id="12" name="Título 1"/>
          <p:cNvSpPr>
            <a:spLocks noGrp="1"/>
          </p:cNvSpPr>
          <p:nvPr>
            <p:ph type="ctrTitle" hasCustomPrompt="1"/>
          </p:nvPr>
        </p:nvSpPr>
        <p:spPr>
          <a:xfrm>
            <a:off x="309371" y="731308"/>
            <a:ext cx="10277211" cy="343963"/>
          </a:xfrm>
          <a:prstGeom prst="rect">
            <a:avLst/>
          </a:prstGeom>
        </p:spPr>
        <p:txBody>
          <a:bodyPr lIns="0" tIns="0" rIns="0" bIns="0" anchor="ctr" anchorCtr="0"/>
          <a:lstStyle>
            <a:lvl1pPr algn="l">
              <a:defRPr sz="2200">
                <a:solidFill>
                  <a:srgbClr val="009FDA"/>
                </a:solidFill>
                <a:latin typeface="ENAIRE Titillium Regular"/>
                <a:cs typeface="ENAIRE Titillium Regular"/>
              </a:defRPr>
            </a:lvl1pPr>
          </a:lstStyle>
          <a:p>
            <a:r>
              <a:rPr lang="es-ES" noProof="0"/>
              <a:t>Título slide</a:t>
            </a:r>
          </a:p>
        </p:txBody>
      </p:sp>
      <p:sp>
        <p:nvSpPr>
          <p:cNvPr id="13" name="Subtítulo 2"/>
          <p:cNvSpPr>
            <a:spLocks noGrp="1"/>
          </p:cNvSpPr>
          <p:nvPr>
            <p:ph type="subTitle" idx="1" hasCustomPrompt="1"/>
          </p:nvPr>
        </p:nvSpPr>
        <p:spPr>
          <a:xfrm>
            <a:off x="309371" y="1151469"/>
            <a:ext cx="10277211" cy="279400"/>
          </a:xfrm>
          <a:prstGeom prst="rect">
            <a:avLst/>
          </a:prstGeom>
        </p:spPr>
        <p:txBody>
          <a:bodyPr lIns="0" tIns="0" rIns="0" bIns="0"/>
          <a:lstStyle>
            <a:lvl1pPr marL="0" indent="0" algn="l">
              <a:buNone/>
              <a:defRPr sz="1600">
                <a:solidFill>
                  <a:srgbClr val="00184C"/>
                </a:solidFill>
                <a:latin typeface="ENAIRE Titillium Light"/>
                <a:cs typeface="ENAIRE Titillium Light"/>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es-ES" noProof="0"/>
              <a:t>Subtítulo</a:t>
            </a:r>
          </a:p>
        </p:txBody>
      </p:sp>
      <p:sp>
        <p:nvSpPr>
          <p:cNvPr id="15" name="CuadroTexto 14"/>
          <p:cNvSpPr txBox="1"/>
          <p:nvPr userDrawn="1"/>
        </p:nvSpPr>
        <p:spPr>
          <a:xfrm>
            <a:off x="309370" y="6446836"/>
            <a:ext cx="1460814"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a:solidFill>
                  <a:srgbClr val="009FDA"/>
                </a:solidFill>
                <a:latin typeface="ENAIRE Titillium Semibold" panose="02000000000000000000" pitchFamily="50" charset="0"/>
              </a:rPr>
              <a:t>enaire.es</a:t>
            </a:r>
          </a:p>
        </p:txBody>
      </p:sp>
      <p:pic>
        <p:nvPicPr>
          <p:cNvPr id="17" name="Imagen 16" descr="Simbolo ENAIRE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11726" y="819863"/>
            <a:ext cx="333461" cy="233566"/>
          </a:xfrm>
          <a:prstGeom prst="rect">
            <a:avLst/>
          </a:prstGeom>
        </p:spPr>
      </p:pic>
      <p:sp>
        <p:nvSpPr>
          <p:cNvPr id="2" name="Marcador de fecha 1"/>
          <p:cNvSpPr>
            <a:spLocks noGrp="1"/>
          </p:cNvSpPr>
          <p:nvPr>
            <p:ph type="dt" sz="half" idx="20"/>
          </p:nvPr>
        </p:nvSpPr>
        <p:spPr/>
        <p:txBody>
          <a:bodyPr/>
          <a:lstStyle/>
          <a:p>
            <a:fld id="{A2D51622-952E-4D15-BFE4-87A35220D16A}" type="datetime1">
              <a:rPr lang="es-ES" smtClean="0"/>
              <a:t>19/01/2023</a:t>
            </a:fld>
            <a:endParaRPr lang="en-GB"/>
          </a:p>
        </p:txBody>
      </p:sp>
      <p:sp>
        <p:nvSpPr>
          <p:cNvPr id="3" name="Marcador de pie de página 2"/>
          <p:cNvSpPr>
            <a:spLocks noGrp="1"/>
          </p:cNvSpPr>
          <p:nvPr>
            <p:ph type="ftr" sz="quarter" idx="21"/>
          </p:nvPr>
        </p:nvSpPr>
        <p:spPr/>
        <p:txBody>
          <a:bodyPr/>
          <a:lstStyle/>
          <a:p>
            <a:endParaRPr lang="en-US"/>
          </a:p>
        </p:txBody>
      </p:sp>
      <p:sp>
        <p:nvSpPr>
          <p:cNvPr id="10" name="Marcador de número de diapositiva 5">
            <a:extLst>
              <a:ext uri="{FF2B5EF4-FFF2-40B4-BE49-F238E27FC236}">
                <a16:creationId xmlns:a16="http://schemas.microsoft.com/office/drawing/2014/main" id="{1C682333-E454-48F9-893A-AC7B7ECFB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3628A-7C3A-4FE1-9158-F8C34ECA31E6}" type="slidenum">
              <a:rPr lang="es-ES" smtClean="0"/>
              <a:t>‹Nº›</a:t>
            </a:fld>
            <a:endParaRPr lang="es-ES" dirty="0"/>
          </a:p>
        </p:txBody>
      </p:sp>
    </p:spTree>
    <p:extLst>
      <p:ext uri="{BB962C8B-B14F-4D97-AF65-F5344CB8AC3E}">
        <p14:creationId xmlns:p14="http://schemas.microsoft.com/office/powerpoint/2010/main" val="615845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ierre">
    <p:spTree>
      <p:nvGrpSpPr>
        <p:cNvPr id="1" name=""/>
        <p:cNvGrpSpPr/>
        <p:nvPr/>
      </p:nvGrpSpPr>
      <p:grpSpPr>
        <a:xfrm>
          <a:off x="0" y="0"/>
          <a:ext cx="0" cy="0"/>
          <a:chOff x="0" y="0"/>
          <a:chExt cx="0" cy="0"/>
        </a:xfrm>
      </p:grpSpPr>
      <p:sp>
        <p:nvSpPr>
          <p:cNvPr id="12" name="Marcador de texto 11"/>
          <p:cNvSpPr>
            <a:spLocks noGrp="1"/>
          </p:cNvSpPr>
          <p:nvPr>
            <p:ph type="body" sz="quarter" idx="13" hasCustomPrompt="1"/>
          </p:nvPr>
        </p:nvSpPr>
        <p:spPr>
          <a:xfrm>
            <a:off x="562947" y="2210000"/>
            <a:ext cx="6256954" cy="587023"/>
          </a:xfrm>
          <a:prstGeom prst="rect">
            <a:avLst/>
          </a:prstGeom>
        </p:spPr>
        <p:txBody>
          <a:bodyPr vert="horz" lIns="0" tIns="0" rIns="0" bIns="0"/>
          <a:lstStyle>
            <a:lvl1pPr marL="0" indent="0">
              <a:buNone/>
              <a:defRPr sz="3500">
                <a:solidFill>
                  <a:srgbClr val="00184C"/>
                </a:solidFill>
                <a:latin typeface="ENAIRE Titillium Light"/>
                <a:cs typeface="ENAIRE Titillium Light"/>
              </a:defRPr>
            </a:lvl1pPr>
            <a:lvl2pPr marL="536433" indent="0">
              <a:buNone/>
              <a:defRPr sz="3500">
                <a:solidFill>
                  <a:schemeClr val="bg1"/>
                </a:solidFill>
                <a:latin typeface="ENAIRE Titillium Light"/>
                <a:cs typeface="ENAIRE Titillium Light"/>
              </a:defRPr>
            </a:lvl2pPr>
            <a:lvl3pPr marL="1072866" indent="0">
              <a:buNone/>
              <a:defRPr sz="3500">
                <a:solidFill>
                  <a:schemeClr val="bg1"/>
                </a:solidFill>
                <a:latin typeface="ENAIRE Titillium Light"/>
                <a:cs typeface="ENAIRE Titillium Light"/>
              </a:defRPr>
            </a:lvl3pPr>
            <a:lvl4pPr marL="1609298" indent="0">
              <a:buNone/>
              <a:defRPr sz="3500">
                <a:solidFill>
                  <a:schemeClr val="bg1"/>
                </a:solidFill>
                <a:latin typeface="ENAIRE Titillium Light"/>
                <a:cs typeface="ENAIRE Titillium Light"/>
              </a:defRPr>
            </a:lvl4pPr>
            <a:lvl5pPr marL="2145731" indent="0">
              <a:buNone/>
              <a:defRPr sz="3500">
                <a:solidFill>
                  <a:schemeClr val="bg1"/>
                </a:solidFill>
                <a:latin typeface="ENAIRE Titillium Light"/>
                <a:cs typeface="ENAIRE Titillium Light"/>
              </a:defRPr>
            </a:lvl5pPr>
          </a:lstStyle>
          <a:p>
            <a:pPr lvl="0"/>
            <a:r>
              <a:rPr lang="es-ES" noProof="0"/>
              <a:t>Gracias</a:t>
            </a:r>
          </a:p>
        </p:txBody>
      </p:sp>
      <p:pic>
        <p:nvPicPr>
          <p:cNvPr id="9" name="Imagen 8" descr="Simbolo ENAIRE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653" y="2397488"/>
            <a:ext cx="509044" cy="356549"/>
          </a:xfrm>
          <a:prstGeom prst="rect">
            <a:avLst/>
          </a:prstGeom>
        </p:spPr>
      </p:pic>
      <p:sp>
        <p:nvSpPr>
          <p:cNvPr id="10" name="CuadroTexto 9"/>
          <p:cNvSpPr txBox="1"/>
          <p:nvPr userDrawn="1"/>
        </p:nvSpPr>
        <p:spPr>
          <a:xfrm>
            <a:off x="309370" y="6440487"/>
            <a:ext cx="1460814"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a:solidFill>
                  <a:srgbClr val="009FDA"/>
                </a:solidFill>
                <a:latin typeface="ENAIRE Titillium Semibold" panose="02000000000000000000" pitchFamily="50" charset="0"/>
              </a:rPr>
              <a:t>enaire.es</a:t>
            </a:r>
          </a:p>
        </p:txBody>
      </p:sp>
      <p:sp>
        <p:nvSpPr>
          <p:cNvPr id="6" name="Marcador de número de diapositiva 3"/>
          <p:cNvSpPr>
            <a:spLocks noGrp="1"/>
          </p:cNvSpPr>
          <p:nvPr>
            <p:ph type="sldNum" sz="quarter" idx="17"/>
          </p:nvPr>
        </p:nvSpPr>
        <p:spPr>
          <a:xfrm>
            <a:off x="8610601" y="6356352"/>
            <a:ext cx="2743200" cy="365125"/>
          </a:xfrm>
        </p:spPr>
        <p:txBody>
          <a:bodyPr/>
          <a:lstStyle/>
          <a:p>
            <a:fld id="{D9897F2D-42A2-D44F-969F-D7A77D623531}" type="slidenum">
              <a:rPr lang="es-ES" noProof="0" smtClean="0"/>
              <a:pPr/>
              <a:t>‹Nº›</a:t>
            </a:fld>
            <a:endParaRPr lang="es-ES" noProof="0"/>
          </a:p>
        </p:txBody>
      </p:sp>
    </p:spTree>
    <p:extLst>
      <p:ext uri="{BB962C8B-B14F-4D97-AF65-F5344CB8AC3E}">
        <p14:creationId xmlns:p14="http://schemas.microsoft.com/office/powerpoint/2010/main" val="177525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6DCD264F-116F-4D47-8B69-4AD803F6B9DE}" type="datetime1">
              <a:rPr lang="es-ES" smtClean="0"/>
              <a:t>19/01/2023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1185998-1780-4536-A0E7-A06AB15D0462}" type="slidenum">
              <a:rPr lang="es-ES" smtClean="0"/>
              <a:t>‹Nº›</a:t>
            </a:fld>
            <a:endParaRPr lang="es-ES"/>
          </a:p>
        </p:txBody>
      </p:sp>
    </p:spTree>
    <p:extLst>
      <p:ext uri="{BB962C8B-B14F-4D97-AF65-F5344CB8AC3E}">
        <p14:creationId xmlns:p14="http://schemas.microsoft.com/office/powerpoint/2010/main" val="20055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F4812A9D-5ADD-49BE-A5BD-28D8C5FCA39D}" type="datetime1">
              <a:rPr lang="es-ES" smtClean="0"/>
              <a:t>19/01/2023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1185998-1780-4536-A0E7-A06AB15D0462}" type="slidenum">
              <a:rPr lang="es-ES" smtClean="0"/>
              <a:t>‹Nº›</a:t>
            </a:fld>
            <a:endParaRPr lang="es-ES"/>
          </a:p>
        </p:txBody>
      </p:sp>
    </p:spTree>
    <p:extLst>
      <p:ext uri="{BB962C8B-B14F-4D97-AF65-F5344CB8AC3E}">
        <p14:creationId xmlns:p14="http://schemas.microsoft.com/office/powerpoint/2010/main" val="31381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851A73A6-4471-45DD-9EFD-6C4B7C9D474A}" type="datetime1">
              <a:rPr lang="es-ES" smtClean="0"/>
              <a:t>19/01/2023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1185998-1780-4536-A0E7-A06AB15D0462}" type="slidenum">
              <a:rPr lang="es-ES" smtClean="0"/>
              <a:t>‹Nº›</a:t>
            </a:fld>
            <a:endParaRPr lang="es-ES"/>
          </a:p>
        </p:txBody>
      </p:sp>
    </p:spTree>
    <p:extLst>
      <p:ext uri="{BB962C8B-B14F-4D97-AF65-F5344CB8AC3E}">
        <p14:creationId xmlns:p14="http://schemas.microsoft.com/office/powerpoint/2010/main" val="15465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F9DF1CB2-FCA7-4070-82D9-FF04F8BC9EE6}" type="datetime1">
              <a:rPr lang="es-ES" smtClean="0"/>
              <a:t>19/01/2023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1185998-1780-4536-A0E7-A06AB15D0462}" type="slidenum">
              <a:rPr lang="es-ES" smtClean="0"/>
              <a:t>‹Nº›</a:t>
            </a:fld>
            <a:endParaRPr lang="es-ES"/>
          </a:p>
        </p:txBody>
      </p:sp>
    </p:spTree>
    <p:extLst>
      <p:ext uri="{BB962C8B-B14F-4D97-AF65-F5344CB8AC3E}">
        <p14:creationId xmlns:p14="http://schemas.microsoft.com/office/powerpoint/2010/main" val="163946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FB19C1E-8139-43ED-8F26-473C11E5DCFD}" type="datetime1">
              <a:rPr lang="es-ES" smtClean="0"/>
              <a:t>19/01/2023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1185998-1780-4536-A0E7-A06AB15D0462}" type="slidenum">
              <a:rPr lang="es-ES" smtClean="0"/>
              <a:t>‹Nº›</a:t>
            </a:fld>
            <a:endParaRPr lang="es-ES"/>
          </a:p>
        </p:txBody>
      </p:sp>
    </p:spTree>
    <p:extLst>
      <p:ext uri="{BB962C8B-B14F-4D97-AF65-F5344CB8AC3E}">
        <p14:creationId xmlns:p14="http://schemas.microsoft.com/office/powerpoint/2010/main" val="10154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4AA2586-B014-43F5-8687-DDC48C5EC537}" type="datetime1">
              <a:rPr lang="es-ES" smtClean="0"/>
              <a:t>19/01/2023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1185998-1780-4536-A0E7-A06AB15D0462}" type="slidenum">
              <a:rPr lang="es-ES" smtClean="0"/>
              <a:t>‹Nº›</a:t>
            </a:fld>
            <a:endParaRPr lang="es-ES"/>
          </a:p>
        </p:txBody>
      </p:sp>
    </p:spTree>
    <p:extLst>
      <p:ext uri="{BB962C8B-B14F-4D97-AF65-F5344CB8AC3E}">
        <p14:creationId xmlns:p14="http://schemas.microsoft.com/office/powerpoint/2010/main" val="3830071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FC98B39-8AE9-443A-8DCB-50A88F5CF5D4}" type="datetime1">
              <a:rPr lang="es-ES" smtClean="0"/>
              <a:t>19/01/2023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1185998-1780-4536-A0E7-A06AB15D0462}" type="slidenum">
              <a:rPr lang="es-ES" smtClean="0"/>
              <a:t>‹Nº›</a:t>
            </a:fld>
            <a:endParaRPr lang="es-ES"/>
          </a:p>
        </p:txBody>
      </p:sp>
    </p:spTree>
    <p:extLst>
      <p:ext uri="{BB962C8B-B14F-4D97-AF65-F5344CB8AC3E}">
        <p14:creationId xmlns:p14="http://schemas.microsoft.com/office/powerpoint/2010/main" val="391094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52BC6D24-ED99-47D7-A033-84D3314C3F56}" type="datetime1">
              <a:rPr lang="es-ES" smtClean="0"/>
              <a:t>19/01/2023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1185998-1780-4536-A0E7-A06AB15D0462}" type="slidenum">
              <a:rPr lang="es-ES" smtClean="0"/>
              <a:t>‹Nº›</a:t>
            </a:fld>
            <a:endParaRPr lang="es-ES"/>
          </a:p>
        </p:txBody>
      </p:sp>
    </p:spTree>
    <p:extLst>
      <p:ext uri="{BB962C8B-B14F-4D97-AF65-F5344CB8AC3E}">
        <p14:creationId xmlns:p14="http://schemas.microsoft.com/office/powerpoint/2010/main" val="2434904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52020-37C6-447F-899A-0E04E28C5B69}" type="datetime1">
              <a:rPr lang="es-ES" smtClean="0"/>
              <a:t>19/01/2023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85998-1780-4536-A0E7-A06AB15D0462}" type="slidenum">
              <a:rPr lang="es-ES" smtClean="0"/>
              <a:t>‹Nº›</a:t>
            </a:fld>
            <a:endParaRPr lang="es-ES"/>
          </a:p>
        </p:txBody>
      </p:sp>
    </p:spTree>
    <p:extLst>
      <p:ext uri="{BB962C8B-B14F-4D97-AF65-F5344CB8AC3E}">
        <p14:creationId xmlns:p14="http://schemas.microsoft.com/office/powerpoint/2010/main" val="1947150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emf"/><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emf"/><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emf"/><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emf"/><Relationship Id="rId4" Type="http://schemas.openxmlformats.org/officeDocument/2006/relationships/image" Target="../media/image46.png"/></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1.emf"/><Relationship Id="rId4" Type="http://schemas.openxmlformats.org/officeDocument/2006/relationships/image" Target="../media/image49.png"/></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7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www.ecurep.ibm.com/app/upload" TargetMode="External"/><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8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5" descr="Marca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93" y="2339918"/>
            <a:ext cx="2762308" cy="360000"/>
          </a:xfrm>
          <a:prstGeom prst="rect">
            <a:avLst/>
          </a:prstGeom>
        </p:spPr>
      </p:pic>
      <p:sp>
        <p:nvSpPr>
          <p:cNvPr id="2" name="1 Rectángulo"/>
          <p:cNvSpPr/>
          <p:nvPr/>
        </p:nvSpPr>
        <p:spPr>
          <a:xfrm>
            <a:off x="1263734" y="6384799"/>
            <a:ext cx="808170" cy="307777"/>
          </a:xfrm>
          <a:prstGeom prst="rect">
            <a:avLst/>
          </a:prstGeom>
        </p:spPr>
        <p:txBody>
          <a:bodyPr wrap="none">
            <a:spAutoFit/>
          </a:bodyPr>
          <a:lstStyle/>
          <a:p>
            <a:r>
              <a:rPr lang="es-ES" sz="1400" dirty="0">
                <a:solidFill>
                  <a:srgbClr val="009FDA"/>
                </a:solidFill>
                <a:latin typeface="ENAIRE Titillium Semibold" panose="02000000000000000000" pitchFamily="50" charset="0"/>
              </a:rPr>
              <a:t>enaire.es</a:t>
            </a:r>
            <a:endParaRPr lang="es-ES" sz="1400" dirty="0"/>
          </a:p>
        </p:txBody>
      </p:sp>
      <p:sp>
        <p:nvSpPr>
          <p:cNvPr id="6" name="5 CuadroTexto"/>
          <p:cNvSpPr txBox="1"/>
          <p:nvPr/>
        </p:nvSpPr>
        <p:spPr>
          <a:xfrm>
            <a:off x="4703619" y="898451"/>
            <a:ext cx="184731" cy="369332"/>
          </a:xfrm>
          <a:prstGeom prst="rect">
            <a:avLst/>
          </a:prstGeom>
          <a:noFill/>
        </p:spPr>
        <p:txBody>
          <a:bodyPr wrap="none" rtlCol="0">
            <a:spAutoFit/>
          </a:bodyPr>
          <a:lstStyle/>
          <a:p>
            <a:endParaRPr lang="es-ES" dirty="0"/>
          </a:p>
        </p:txBody>
      </p:sp>
      <p:sp>
        <p:nvSpPr>
          <p:cNvPr id="7" name="Título 1"/>
          <p:cNvSpPr>
            <a:spLocks noGrp="1"/>
          </p:cNvSpPr>
          <p:nvPr>
            <p:ph type="ctrTitle"/>
          </p:nvPr>
        </p:nvSpPr>
        <p:spPr>
          <a:xfrm>
            <a:off x="360222" y="1171155"/>
            <a:ext cx="9364124" cy="343963"/>
          </a:xfrm>
        </p:spPr>
        <p:txBody>
          <a:bodyPr>
            <a:noAutofit/>
          </a:bodyPr>
          <a:lstStyle/>
          <a:p>
            <a:pPr algn="l"/>
            <a:br>
              <a:rPr lang="es-ES" sz="2200" dirty="0">
                <a:solidFill>
                  <a:srgbClr val="009FDA"/>
                </a:solidFill>
                <a:latin typeface="ENAIRE Titillium Regular"/>
                <a:cs typeface="ENAIRE Titillium Regular"/>
              </a:rPr>
            </a:br>
            <a:r>
              <a:rPr lang="es-ES" sz="2200" dirty="0">
                <a:solidFill>
                  <a:srgbClr val="009FDA"/>
                </a:solidFill>
                <a:latin typeface="ENAIRE Titillium Regular"/>
                <a:cs typeface="ENAIRE Titillium Regular"/>
              </a:rPr>
              <a:t>Curso de Almacenamiento NAS</a:t>
            </a:r>
          </a:p>
        </p:txBody>
      </p:sp>
      <p:sp>
        <p:nvSpPr>
          <p:cNvPr id="3" name="Marcador de número de diapositiva 2"/>
          <p:cNvSpPr>
            <a:spLocks noGrp="1"/>
          </p:cNvSpPr>
          <p:nvPr>
            <p:ph type="sldNum" sz="quarter" idx="12"/>
          </p:nvPr>
        </p:nvSpPr>
        <p:spPr/>
        <p:txBody>
          <a:bodyPr/>
          <a:lstStyle/>
          <a:p>
            <a:fld id="{F1185998-1780-4536-A0E7-A06AB15D0462}" type="slidenum">
              <a:rPr lang="es-ES" smtClean="0"/>
              <a:t>1</a:t>
            </a:fld>
            <a:endParaRPr lang="es-ES" dirty="0"/>
          </a:p>
        </p:txBody>
      </p:sp>
    </p:spTree>
    <p:extLst>
      <p:ext uri="{BB962C8B-B14F-4D97-AF65-F5344CB8AC3E}">
        <p14:creationId xmlns:p14="http://schemas.microsoft.com/office/powerpoint/2010/main" val="2313510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a:xfrm>
            <a:off x="1021080" y="6251848"/>
            <a:ext cx="2743200" cy="365125"/>
          </a:xfrm>
        </p:spPr>
        <p:txBody>
          <a:bodyPr/>
          <a:lstStyle/>
          <a:p>
            <a:pPr>
              <a:defRPr/>
            </a:pPr>
            <a:fld id="{C7E09456-C2E8-4404-9328-9869D784A9AA}" type="slidenum">
              <a:rPr lang="es-ES" smtClean="0"/>
              <a:pPr>
                <a:defRPr/>
              </a:pPr>
              <a:t>10</a:t>
            </a:fld>
            <a:endParaRPr lang="es-ES" dirty="0"/>
          </a:p>
        </p:txBody>
      </p:sp>
      <p:graphicFrame>
        <p:nvGraphicFramePr>
          <p:cNvPr id="5" name="Table 4"/>
          <p:cNvGraphicFramePr>
            <a:graphicFrameLocks noGrp="1"/>
          </p:cNvGraphicFramePr>
          <p:nvPr>
            <p:extLst>
              <p:ext uri="{D42A27DB-BD31-4B8C-83A1-F6EECF244321}">
                <p14:modId xmlns:p14="http://schemas.microsoft.com/office/powerpoint/2010/main" val="3100835965"/>
              </p:ext>
            </p:extLst>
          </p:nvPr>
        </p:nvGraphicFramePr>
        <p:xfrm>
          <a:off x="2022426" y="1757888"/>
          <a:ext cx="8704802" cy="4558685"/>
        </p:xfrm>
        <a:graphic>
          <a:graphicData uri="http://schemas.openxmlformats.org/drawingml/2006/table">
            <a:tbl>
              <a:tblPr firstRow="1" bandRow="1">
                <a:tableStyleId>{69CF1AB2-1976-4502-BF36-3FF5EA218861}</a:tableStyleId>
              </a:tblPr>
              <a:tblGrid>
                <a:gridCol w="1991777">
                  <a:extLst>
                    <a:ext uri="{9D8B030D-6E8A-4147-A177-3AD203B41FA5}">
                      <a16:colId xmlns:a16="http://schemas.microsoft.com/office/drawing/2014/main" val="20000"/>
                    </a:ext>
                  </a:extLst>
                </a:gridCol>
                <a:gridCol w="6713025">
                  <a:extLst>
                    <a:ext uri="{9D8B030D-6E8A-4147-A177-3AD203B41FA5}">
                      <a16:colId xmlns:a16="http://schemas.microsoft.com/office/drawing/2014/main" val="20001"/>
                    </a:ext>
                  </a:extLst>
                </a:gridCol>
              </a:tblGrid>
              <a:tr h="411729">
                <a:tc>
                  <a:txBody>
                    <a:bodyPr/>
                    <a:lstStyle/>
                    <a:p>
                      <a:r>
                        <a:rPr lang="es-ES" sz="1400" dirty="0">
                          <a:solidFill>
                            <a:srgbClr val="00224C"/>
                          </a:solidFill>
                          <a:latin typeface="ENAIRE Titillium Bold" panose="02000000000000000000" pitchFamily="50" charset="0"/>
                        </a:rPr>
                        <a:t>SnapMirror</a:t>
                      </a:r>
                      <a:endParaRPr lang="en-US" sz="1400" dirty="0">
                        <a:solidFill>
                          <a:srgbClr val="00224C"/>
                        </a:solidFill>
                        <a:latin typeface="ENAIRE Titillium Bold" panose="02000000000000000000" pitchFamily="50" charset="0"/>
                      </a:endParaRPr>
                    </a:p>
                  </a:txBody>
                  <a:tcPr/>
                </a:tc>
                <a:tc>
                  <a:txBody>
                    <a:bodyPr/>
                    <a:lstStyle/>
                    <a:p>
                      <a:r>
                        <a:rPr lang="es-ES" sz="1100" b="0" dirty="0">
                          <a:solidFill>
                            <a:srgbClr val="00224C"/>
                          </a:solidFill>
                          <a:latin typeface="ENAIRE Titillium Regular" panose="02000000000000000000" pitchFamily="50" charset="0"/>
                        </a:rPr>
                        <a:t>Proporciona</a:t>
                      </a:r>
                      <a:r>
                        <a:rPr lang="es-ES" sz="1100" b="0" baseline="0" dirty="0">
                          <a:solidFill>
                            <a:srgbClr val="00224C"/>
                          </a:solidFill>
                          <a:latin typeface="ENAIRE Titillium Regular" panose="02000000000000000000" pitchFamily="50" charset="0"/>
                        </a:rPr>
                        <a:t> un software de </a:t>
                      </a:r>
                      <a:r>
                        <a:rPr lang="es-ES" sz="1100" b="0" i="1" baseline="0" dirty="0">
                          <a:solidFill>
                            <a:srgbClr val="00224C"/>
                          </a:solidFill>
                          <a:latin typeface="ENAIRE Titillium Regular" panose="02000000000000000000" pitchFamily="50" charset="0"/>
                        </a:rPr>
                        <a:t>mirror</a:t>
                      </a:r>
                      <a:r>
                        <a:rPr lang="es-ES" sz="1100" b="0" baseline="0" dirty="0">
                          <a:solidFill>
                            <a:srgbClr val="00224C"/>
                          </a:solidFill>
                          <a:latin typeface="ENAIRE Titillium Regular" panose="02000000000000000000" pitchFamily="50" charset="0"/>
                        </a:rPr>
                        <a:t> remoto que permite automatizar la replicación de sistemas de archivos entre sitios. SnapMirror permite replicación remota a través de internet de manera asíncrona, síncrona y semi-síncrona con el consiguiente ahorro de costes. Las copias de seguridad completas van seguidas de actualizaciones / copias incrementales a nivel de bloque.</a:t>
                      </a:r>
                      <a:endParaRPr lang="en-US" sz="1100" b="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0"/>
                  </a:ext>
                </a:extLst>
              </a:tr>
              <a:tr h="411729">
                <a:tc>
                  <a:txBody>
                    <a:bodyPr/>
                    <a:lstStyle/>
                    <a:p>
                      <a:r>
                        <a:rPr lang="es-ES" sz="1400" b="1" dirty="0">
                          <a:solidFill>
                            <a:srgbClr val="00224C"/>
                          </a:solidFill>
                          <a:latin typeface="ENAIRE Titillium Bold" panose="02000000000000000000" pitchFamily="50" charset="0"/>
                        </a:rPr>
                        <a:t>SnapMirror</a:t>
                      </a:r>
                      <a:r>
                        <a:rPr lang="es-ES" sz="1400" b="1" baseline="0" dirty="0">
                          <a:solidFill>
                            <a:srgbClr val="00224C"/>
                          </a:solidFill>
                          <a:latin typeface="ENAIRE Titillium Bold" panose="02000000000000000000" pitchFamily="50" charset="0"/>
                        </a:rPr>
                        <a:t> SnapVault Bundle</a:t>
                      </a:r>
                      <a:endParaRPr lang="en-US" sz="1400" b="1" dirty="0">
                        <a:solidFill>
                          <a:srgbClr val="00224C"/>
                        </a:solidFill>
                        <a:latin typeface="ENAIRE Titillium Bold" panose="02000000000000000000" pitchFamily="50"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100" b="0" dirty="0">
                          <a:solidFill>
                            <a:srgbClr val="00224C"/>
                          </a:solidFill>
                          <a:latin typeface="ENAIRE Titillium Regular" panose="02000000000000000000" pitchFamily="50" charset="0"/>
                        </a:rPr>
                        <a:t>Esta funcionalidad</a:t>
                      </a:r>
                      <a:r>
                        <a:rPr lang="es-ES" sz="1100" b="0" baseline="0" dirty="0">
                          <a:solidFill>
                            <a:srgbClr val="00224C"/>
                          </a:solidFill>
                          <a:latin typeface="ENAIRE Titillium Regular" panose="02000000000000000000" pitchFamily="50" charset="0"/>
                        </a:rPr>
                        <a:t> está diseñada para mejorar  clientes que quieren proporcionar un sitio remoto y en mirror para sus copias de seguridad. SnapVault Primary y SnapManager no están incluidos en este paquete.</a:t>
                      </a:r>
                      <a:endParaRPr lang="en-US" sz="11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1"/>
                  </a:ext>
                </a:extLst>
              </a:tr>
              <a:tr h="448042">
                <a:tc>
                  <a:txBody>
                    <a:bodyPr/>
                    <a:lstStyle/>
                    <a:p>
                      <a:r>
                        <a:rPr lang="es-ES" sz="1400" b="1" dirty="0">
                          <a:solidFill>
                            <a:srgbClr val="00224C"/>
                          </a:solidFill>
                          <a:latin typeface="ENAIRE Titillium Bold" panose="02000000000000000000" pitchFamily="50" charset="0"/>
                        </a:rPr>
                        <a:t>SnapRestore</a:t>
                      </a:r>
                      <a:endParaRPr lang="en-US" sz="1400" b="1" dirty="0">
                        <a:solidFill>
                          <a:srgbClr val="00224C"/>
                        </a:solidFill>
                        <a:latin typeface="ENAIRE Titillium Bold" panose="02000000000000000000" pitchFamily="50" charset="0"/>
                      </a:endParaRPr>
                    </a:p>
                  </a:txBody>
                  <a:tcPr/>
                </a:tc>
                <a:tc>
                  <a:txBody>
                    <a:bodyPr/>
                    <a:lstStyle/>
                    <a:p>
                      <a:r>
                        <a:rPr lang="es-ES" sz="1100" dirty="0">
                          <a:solidFill>
                            <a:srgbClr val="00224C"/>
                          </a:solidFill>
                          <a:latin typeface="ENAIRE Titillium Regular" panose="02000000000000000000" pitchFamily="50" charset="0"/>
                        </a:rPr>
                        <a:t>Permite la recuperación</a:t>
                      </a:r>
                      <a:r>
                        <a:rPr lang="es-ES" sz="1100" baseline="0" dirty="0">
                          <a:solidFill>
                            <a:srgbClr val="00224C"/>
                          </a:solidFill>
                          <a:latin typeface="ENAIRE Titillium Regular" panose="02000000000000000000" pitchFamily="50" charset="0"/>
                        </a:rPr>
                        <a:t> rápida de volúmenes y ficheros desde </a:t>
                      </a:r>
                      <a:r>
                        <a:rPr lang="es-ES" sz="1100" i="1" baseline="0" dirty="0">
                          <a:solidFill>
                            <a:srgbClr val="00224C"/>
                          </a:solidFill>
                          <a:latin typeface="ENAIRE Titillium Regular" panose="02000000000000000000" pitchFamily="50" charset="0"/>
                        </a:rPr>
                        <a:t>snapshots</a:t>
                      </a:r>
                      <a:r>
                        <a:rPr lang="es-ES" sz="1100" baseline="0" dirty="0">
                          <a:solidFill>
                            <a:srgbClr val="00224C"/>
                          </a:solidFill>
                          <a:latin typeface="ENAIRE Titillium Regular" panose="02000000000000000000" pitchFamily="50" charset="0"/>
                        </a:rPr>
                        <a:t>. Proporciona la posibilidad de restaurar volúmenes con un solo comando (en oposición a la restauración vía SnapShot a nivel de fichero)</a:t>
                      </a:r>
                      <a:endParaRPr lang="en-US" sz="11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2"/>
                  </a:ext>
                </a:extLst>
              </a:tr>
              <a:tr h="453043">
                <a:tc>
                  <a:txBody>
                    <a:bodyPr/>
                    <a:lstStyle/>
                    <a:p>
                      <a:r>
                        <a:rPr lang="es-ES" sz="1400" b="1" dirty="0">
                          <a:solidFill>
                            <a:srgbClr val="00224C"/>
                          </a:solidFill>
                          <a:latin typeface="ENAIRE Titillium Bold" panose="02000000000000000000" pitchFamily="50" charset="0"/>
                        </a:rPr>
                        <a:t>SnapValidator</a:t>
                      </a:r>
                      <a:endParaRPr lang="en-US" sz="1400" b="1" dirty="0">
                        <a:solidFill>
                          <a:srgbClr val="00224C"/>
                        </a:solidFill>
                        <a:latin typeface="ENAIRE Titillium Bold" panose="02000000000000000000" pitchFamily="50"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100" dirty="0">
                          <a:solidFill>
                            <a:srgbClr val="00224C"/>
                          </a:solidFill>
                          <a:latin typeface="ENAIRE Titillium Regular" panose="02000000000000000000" pitchFamily="50" charset="0"/>
                        </a:rPr>
                        <a:t>Proporciona</a:t>
                      </a:r>
                      <a:r>
                        <a:rPr lang="es-ES" sz="1100" baseline="0" dirty="0">
                          <a:solidFill>
                            <a:srgbClr val="00224C"/>
                          </a:solidFill>
                          <a:latin typeface="ENAIRE Titillium Regular" panose="02000000000000000000" pitchFamily="50" charset="0"/>
                        </a:rPr>
                        <a:t> validación y protección de datos para Oracle</a:t>
                      </a:r>
                      <a:endParaRPr lang="en-US" sz="11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3"/>
                  </a:ext>
                </a:extLst>
              </a:tr>
              <a:tr h="464026">
                <a:tc>
                  <a:txBody>
                    <a:bodyPr/>
                    <a:lstStyle/>
                    <a:p>
                      <a:r>
                        <a:rPr lang="es-ES" sz="1400" b="1" dirty="0">
                          <a:solidFill>
                            <a:srgbClr val="00224C"/>
                          </a:solidFill>
                          <a:latin typeface="ENAIRE Titillium Bold" panose="02000000000000000000" pitchFamily="50" charset="0"/>
                        </a:rPr>
                        <a:t>SnapVault</a:t>
                      </a:r>
                      <a:endParaRPr lang="en-US" sz="1400" b="1" dirty="0">
                        <a:solidFill>
                          <a:srgbClr val="00224C"/>
                        </a:solidFill>
                        <a:latin typeface="ENAIRE Titillium Bold" panose="02000000000000000000" pitchFamily="50" charset="0"/>
                      </a:endParaRPr>
                    </a:p>
                  </a:txBody>
                  <a:tcPr/>
                </a:tc>
                <a:tc>
                  <a:txBody>
                    <a:bodyPr/>
                    <a:lstStyle/>
                    <a:p>
                      <a:r>
                        <a:rPr lang="es-ES" sz="1100" dirty="0">
                          <a:solidFill>
                            <a:srgbClr val="00224C"/>
                          </a:solidFill>
                          <a:latin typeface="ENAIRE Titillium Regular" panose="02000000000000000000" pitchFamily="50" charset="0"/>
                        </a:rPr>
                        <a:t>Proporciona</a:t>
                      </a:r>
                      <a:r>
                        <a:rPr lang="es-ES" sz="1100" baseline="0" dirty="0">
                          <a:solidFill>
                            <a:srgbClr val="00224C"/>
                          </a:solidFill>
                          <a:latin typeface="ENAIRE Titillium Regular" panose="02000000000000000000" pitchFamily="50" charset="0"/>
                        </a:rPr>
                        <a:t> copias de seguridad basadas en disco, realizando de manera periódica copias de las copias realizadas vía SnapShot a otro sistema. Para el sitio primario se requiere la licencia SnapVault Primary para el secundario otra denominada SnapVault Secondary.</a:t>
                      </a:r>
                      <a:endParaRPr lang="en-US" sz="11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4"/>
                  </a:ext>
                </a:extLst>
              </a:tr>
              <a:tr h="576421">
                <a:tc>
                  <a:txBody>
                    <a:bodyPr/>
                    <a:lstStyle/>
                    <a:p>
                      <a:r>
                        <a:rPr lang="es-ES" sz="1400" b="1" dirty="0">
                          <a:solidFill>
                            <a:srgbClr val="00224C"/>
                          </a:solidFill>
                          <a:latin typeface="ENAIRE Titillium Bold" panose="02000000000000000000" pitchFamily="50" charset="0"/>
                        </a:rPr>
                        <a:t>OSSV</a:t>
                      </a:r>
                      <a:endParaRPr lang="en-US" sz="1400" b="1" dirty="0">
                        <a:solidFill>
                          <a:srgbClr val="00224C"/>
                        </a:solidFill>
                        <a:latin typeface="ENAIRE Titillium Bold" panose="02000000000000000000" pitchFamily="50" charset="0"/>
                      </a:endParaRPr>
                    </a:p>
                  </a:txBody>
                  <a:tcPr/>
                </a:tc>
                <a:tc>
                  <a:txBody>
                    <a:bodyPr/>
                    <a:lstStyle/>
                    <a:p>
                      <a:r>
                        <a:rPr lang="es-ES" sz="1100" dirty="0">
                          <a:solidFill>
                            <a:srgbClr val="00224C"/>
                          </a:solidFill>
                          <a:latin typeface="ENAIRE Titillium Regular" panose="02000000000000000000" pitchFamily="50" charset="0"/>
                        </a:rPr>
                        <a:t>Open System SnapVault está diseñado para ser un sistema de protección</a:t>
                      </a:r>
                      <a:r>
                        <a:rPr lang="es-ES" sz="1100" baseline="0" dirty="0">
                          <a:solidFill>
                            <a:srgbClr val="00224C"/>
                          </a:solidFill>
                          <a:latin typeface="ENAIRE Titillium Regular" panose="02000000000000000000" pitchFamily="50" charset="0"/>
                        </a:rPr>
                        <a:t> de datos disco-a-disco en entornos heterogéneos. Protege los datos que residen en un sistema primario que puede ser un sistema de almacenamiento conectado a un servidor corriendo AIX, Windows, VMWare o Linux.</a:t>
                      </a:r>
                      <a:endParaRPr lang="en-US" sz="11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5"/>
                  </a:ext>
                </a:extLst>
              </a:tr>
              <a:tr h="411729">
                <a:tc>
                  <a:txBody>
                    <a:bodyPr/>
                    <a:lstStyle/>
                    <a:p>
                      <a:r>
                        <a:rPr lang="es-ES" sz="1400" b="1" dirty="0">
                          <a:solidFill>
                            <a:srgbClr val="00224C"/>
                          </a:solidFill>
                          <a:latin typeface="ENAIRE Titillium Bold" panose="02000000000000000000" pitchFamily="50" charset="0"/>
                        </a:rPr>
                        <a:t>Operation Manager Core</a:t>
                      </a:r>
                      <a:endParaRPr lang="en-US" sz="1400" b="1" dirty="0">
                        <a:solidFill>
                          <a:srgbClr val="00224C"/>
                        </a:solidFill>
                        <a:latin typeface="ENAIRE Titillium Bold" panose="02000000000000000000" pitchFamily="50" charset="0"/>
                      </a:endParaRPr>
                    </a:p>
                  </a:txBody>
                  <a:tcPr/>
                </a:tc>
                <a:tc>
                  <a:txBody>
                    <a:bodyPr/>
                    <a:lstStyle/>
                    <a:p>
                      <a:r>
                        <a:rPr lang="es-ES" sz="1100" b="1" dirty="0">
                          <a:solidFill>
                            <a:srgbClr val="00224C"/>
                          </a:solidFill>
                          <a:latin typeface="ENAIRE Titillium Bold" panose="02000000000000000000" pitchFamily="50" charset="0"/>
                        </a:rPr>
                        <a:t>Las</a:t>
                      </a:r>
                      <a:r>
                        <a:rPr lang="es-ES" sz="1100" b="1" baseline="0" dirty="0">
                          <a:solidFill>
                            <a:srgbClr val="00224C"/>
                          </a:solidFill>
                          <a:latin typeface="ENAIRE Titillium Bold" panose="02000000000000000000" pitchFamily="50" charset="0"/>
                        </a:rPr>
                        <a:t> funcionalidades </a:t>
                      </a:r>
                      <a:r>
                        <a:rPr lang="es-ES" sz="1100" b="1" dirty="0">
                          <a:solidFill>
                            <a:srgbClr val="00224C"/>
                          </a:solidFill>
                          <a:latin typeface="ENAIRE Titillium Bold" panose="02000000000000000000" pitchFamily="50" charset="0"/>
                        </a:rPr>
                        <a:t>OMC están diseñadas para proporcionar</a:t>
                      </a:r>
                      <a:r>
                        <a:rPr lang="es-ES" sz="1100" b="1" baseline="0" dirty="0">
                          <a:solidFill>
                            <a:srgbClr val="00224C"/>
                          </a:solidFill>
                          <a:latin typeface="ENAIRE Titillium Bold" panose="02000000000000000000" pitchFamily="50" charset="0"/>
                        </a:rPr>
                        <a:t> un punto central de control, herramientas de configuración y que genere alertas e informes. Estas herramientas están diseñadas para ayudar a gestionar la infraestructura de almacenamiento de acuerdo con los requisitos del negocio reduciendo el TCO (costes totales)</a:t>
                      </a:r>
                      <a:endParaRPr lang="en-US" sz="1100" b="1" dirty="0">
                        <a:solidFill>
                          <a:srgbClr val="00224C"/>
                        </a:solidFill>
                        <a:latin typeface="ENAIRE Titillium Bold" panose="02000000000000000000" pitchFamily="50" charset="0"/>
                      </a:endParaRPr>
                    </a:p>
                  </a:txBody>
                  <a:tcPr/>
                </a:tc>
                <a:extLst>
                  <a:ext uri="{0D108BD9-81ED-4DB2-BD59-A6C34878D82A}">
                    <a16:rowId xmlns:a16="http://schemas.microsoft.com/office/drawing/2014/main" val="10006"/>
                  </a:ext>
                </a:extLst>
              </a:tr>
              <a:tr h="411729">
                <a:tc>
                  <a:txBody>
                    <a:bodyPr/>
                    <a:lstStyle/>
                    <a:p>
                      <a:r>
                        <a:rPr lang="es-ES" sz="1400" b="1" dirty="0">
                          <a:solidFill>
                            <a:srgbClr val="00224C"/>
                          </a:solidFill>
                          <a:latin typeface="ENAIRE Titillium Bold" panose="02000000000000000000" pitchFamily="50" charset="0"/>
                        </a:rPr>
                        <a:t>Protection Manager</a:t>
                      </a:r>
                      <a:endParaRPr lang="en-US" sz="1400" b="1" dirty="0">
                        <a:solidFill>
                          <a:srgbClr val="00224C"/>
                        </a:solidFill>
                        <a:latin typeface="ENAIRE Titillium Bold" panose="02000000000000000000" pitchFamily="50" charset="0"/>
                      </a:endParaRPr>
                    </a:p>
                  </a:txBody>
                  <a:tcPr/>
                </a:tc>
                <a:tc>
                  <a:txBody>
                    <a:bodyPr/>
                    <a:lstStyle/>
                    <a:p>
                      <a:r>
                        <a:rPr lang="es-ES" sz="1100" b="1" dirty="0">
                          <a:solidFill>
                            <a:srgbClr val="00224C"/>
                          </a:solidFill>
                          <a:latin typeface="ENAIRE Titillium Bold" panose="02000000000000000000" pitchFamily="50" charset="0"/>
                        </a:rPr>
                        <a:t>Proporciona software de gestión de copias de seguridad y replicación</a:t>
                      </a:r>
                      <a:r>
                        <a:rPr lang="es-ES" sz="1100" b="1" baseline="0" dirty="0">
                          <a:solidFill>
                            <a:srgbClr val="00224C"/>
                          </a:solidFill>
                          <a:latin typeface="ENAIRE Titillium Bold" panose="02000000000000000000" pitchFamily="50" charset="0"/>
                        </a:rPr>
                        <a:t> para un sistema N series basado en disco de protección y recuperación ante desastres.</a:t>
                      </a:r>
                      <a:endParaRPr lang="en-US" sz="1100" b="1" dirty="0">
                        <a:solidFill>
                          <a:srgbClr val="00224C"/>
                        </a:solidFill>
                        <a:latin typeface="ENAIRE Titillium Bold" panose="02000000000000000000" pitchFamily="50" charset="0"/>
                      </a:endParaRPr>
                    </a:p>
                  </a:txBody>
                  <a:tcPr/>
                </a:tc>
                <a:extLst>
                  <a:ext uri="{0D108BD9-81ED-4DB2-BD59-A6C34878D82A}">
                    <a16:rowId xmlns:a16="http://schemas.microsoft.com/office/drawing/2014/main" val="10007"/>
                  </a:ext>
                </a:extLst>
              </a:tr>
            </a:tbl>
          </a:graphicData>
        </a:graphic>
      </p:graphicFrame>
      <p:sp>
        <p:nvSpPr>
          <p:cNvPr id="6" name="TextBox 5"/>
          <p:cNvSpPr txBox="1"/>
          <p:nvPr/>
        </p:nvSpPr>
        <p:spPr>
          <a:xfrm>
            <a:off x="2014806" y="1222373"/>
            <a:ext cx="7272808" cy="369332"/>
          </a:xfrm>
          <a:prstGeom prst="rect">
            <a:avLst/>
          </a:prstGeom>
          <a:noFill/>
        </p:spPr>
        <p:txBody>
          <a:bodyPr wrap="square" rtlCol="0">
            <a:spAutoFit/>
          </a:bodyPr>
          <a:lstStyle/>
          <a:p>
            <a:r>
              <a:rPr lang="es-ES" b="1" dirty="0">
                <a:solidFill>
                  <a:srgbClr val="00224C"/>
                </a:solidFill>
                <a:latin typeface="ENAIRE Titillium Bold" panose="02000000000000000000" pitchFamily="50" charset="0"/>
              </a:rPr>
              <a:t>Funcionalidades opcionales IBM N series (3 de 4)</a:t>
            </a:r>
            <a:endParaRPr lang="en-US" b="1" dirty="0">
              <a:solidFill>
                <a:srgbClr val="00224C"/>
              </a:solidFill>
              <a:latin typeface="ENAIRE Titillium Bold" panose="02000000000000000000" pitchFamily="50" charset="0"/>
            </a:endParaRP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8"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10</a:t>
            </a:fld>
            <a:endParaRPr lang="es-ES" dirty="0"/>
          </a:p>
        </p:txBody>
      </p:sp>
      <p:sp>
        <p:nvSpPr>
          <p:cNvPr id="11"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67237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C7E09456-C2E8-4404-9328-9869D784A9AA}" type="slidenum">
              <a:rPr lang="es-ES" smtClean="0"/>
              <a:pPr>
                <a:defRPr/>
              </a:pPr>
              <a:t>11</a:t>
            </a:fld>
            <a:endParaRPr lang="es-ES" dirty="0"/>
          </a:p>
        </p:txBody>
      </p:sp>
      <p:graphicFrame>
        <p:nvGraphicFramePr>
          <p:cNvPr id="5" name="Table 4"/>
          <p:cNvGraphicFramePr>
            <a:graphicFrameLocks noGrp="1"/>
          </p:cNvGraphicFramePr>
          <p:nvPr>
            <p:extLst>
              <p:ext uri="{D42A27DB-BD31-4B8C-83A1-F6EECF244321}">
                <p14:modId xmlns:p14="http://schemas.microsoft.com/office/powerpoint/2010/main" val="2256961196"/>
              </p:ext>
            </p:extLst>
          </p:nvPr>
        </p:nvGraphicFramePr>
        <p:xfrm>
          <a:off x="1782049" y="2113746"/>
          <a:ext cx="8704802" cy="3462149"/>
        </p:xfrm>
        <a:graphic>
          <a:graphicData uri="http://schemas.openxmlformats.org/drawingml/2006/table">
            <a:tbl>
              <a:tblPr firstRow="1" bandRow="1">
                <a:tableStyleId>{69CF1AB2-1976-4502-BF36-3FF5EA218861}</a:tableStyleId>
              </a:tblPr>
              <a:tblGrid>
                <a:gridCol w="1991777">
                  <a:extLst>
                    <a:ext uri="{9D8B030D-6E8A-4147-A177-3AD203B41FA5}">
                      <a16:colId xmlns:a16="http://schemas.microsoft.com/office/drawing/2014/main" val="20000"/>
                    </a:ext>
                  </a:extLst>
                </a:gridCol>
                <a:gridCol w="6713025">
                  <a:extLst>
                    <a:ext uri="{9D8B030D-6E8A-4147-A177-3AD203B41FA5}">
                      <a16:colId xmlns:a16="http://schemas.microsoft.com/office/drawing/2014/main" val="20001"/>
                    </a:ext>
                  </a:extLst>
                </a:gridCol>
              </a:tblGrid>
              <a:tr h="411729">
                <a:tc>
                  <a:txBody>
                    <a:bodyPr/>
                    <a:lstStyle/>
                    <a:p>
                      <a:r>
                        <a:rPr lang="es-ES" sz="1400" dirty="0">
                          <a:solidFill>
                            <a:srgbClr val="00224C"/>
                          </a:solidFill>
                          <a:latin typeface="ENAIRE Titillium Bold" panose="02000000000000000000" pitchFamily="50" charset="0"/>
                        </a:rPr>
                        <a:t>Provisioning</a:t>
                      </a:r>
                      <a:r>
                        <a:rPr lang="es-ES" sz="1400" baseline="0" dirty="0">
                          <a:solidFill>
                            <a:srgbClr val="00224C"/>
                          </a:solidFill>
                          <a:latin typeface="ENAIRE Titillium Bold" panose="02000000000000000000" pitchFamily="50" charset="0"/>
                        </a:rPr>
                        <a:t> Manager</a:t>
                      </a:r>
                      <a:endParaRPr lang="en-US" sz="1400" dirty="0">
                        <a:solidFill>
                          <a:srgbClr val="00224C"/>
                        </a:solidFill>
                        <a:latin typeface="ENAIRE Titillium Bold" panose="02000000000000000000" pitchFamily="50" charset="0"/>
                      </a:endParaRPr>
                    </a:p>
                  </a:txBody>
                  <a:tcPr/>
                </a:tc>
                <a:tc>
                  <a:txBody>
                    <a:bodyPr/>
                    <a:lstStyle/>
                    <a:p>
                      <a:r>
                        <a:rPr lang="es-ES" sz="1100" b="1" dirty="0">
                          <a:solidFill>
                            <a:srgbClr val="00224C"/>
                          </a:solidFill>
                          <a:latin typeface="ENAIRE Titillium Bold" panose="02000000000000000000" pitchFamily="50" charset="0"/>
                        </a:rPr>
                        <a:t>Un software</a:t>
                      </a:r>
                      <a:r>
                        <a:rPr lang="es-ES" sz="1100" b="1" baseline="0" dirty="0">
                          <a:solidFill>
                            <a:srgbClr val="00224C"/>
                          </a:solidFill>
                          <a:latin typeface="ENAIRE Titillium Bold" panose="02000000000000000000" pitchFamily="50" charset="0"/>
                        </a:rPr>
                        <a:t> automático y basado en políticas para entornos N series. Está diseñado para automatizar procesos manuales y repetitivos de aprovisionamiento, incrementando la productividad de los administradores e mejorando la disponibilidad de los datos asegurándose de que el aprovisionamiento de almacenamiento cumple con las políticas de protección de datos.</a:t>
                      </a:r>
                      <a:endParaRPr lang="en-US" sz="1100" b="1" dirty="0">
                        <a:solidFill>
                          <a:srgbClr val="00224C"/>
                        </a:solidFill>
                        <a:latin typeface="ENAIRE Titillium Bold" panose="02000000000000000000" pitchFamily="50" charset="0"/>
                      </a:endParaRPr>
                    </a:p>
                  </a:txBody>
                  <a:tcPr/>
                </a:tc>
                <a:extLst>
                  <a:ext uri="{0D108BD9-81ED-4DB2-BD59-A6C34878D82A}">
                    <a16:rowId xmlns:a16="http://schemas.microsoft.com/office/drawing/2014/main" val="10000"/>
                  </a:ext>
                </a:extLst>
              </a:tr>
              <a:tr h="411729">
                <a:tc>
                  <a:txBody>
                    <a:bodyPr/>
                    <a:lstStyle/>
                    <a:p>
                      <a:r>
                        <a:rPr lang="es-ES" sz="1400" b="1" dirty="0">
                          <a:solidFill>
                            <a:srgbClr val="00224C"/>
                          </a:solidFill>
                          <a:latin typeface="ENAIRE Titillium Bold" panose="02000000000000000000" pitchFamily="50" charset="0"/>
                        </a:rPr>
                        <a:t>SMBR</a:t>
                      </a:r>
                      <a:endParaRPr lang="en-US" sz="1400" b="1" dirty="0">
                        <a:solidFill>
                          <a:srgbClr val="00224C"/>
                        </a:solidFill>
                        <a:latin typeface="ENAIRE Titillium Bold" panose="02000000000000000000" pitchFamily="50"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100" b="0" dirty="0">
                          <a:solidFill>
                            <a:srgbClr val="00224C"/>
                          </a:solidFill>
                          <a:latin typeface="ENAIRE Titillium Regular" panose="02000000000000000000" pitchFamily="50" charset="0"/>
                        </a:rPr>
                        <a:t>Single</a:t>
                      </a:r>
                      <a:r>
                        <a:rPr lang="es-ES" sz="1100" b="0" baseline="0" dirty="0">
                          <a:solidFill>
                            <a:srgbClr val="00224C"/>
                          </a:solidFill>
                          <a:latin typeface="ENAIRE Titillium Regular" panose="02000000000000000000" pitchFamily="50" charset="0"/>
                        </a:rPr>
                        <a:t> MailBox Recovery añade una avanzada funcionalidad al SnapManager para Exchange, permitiendo restaurar emails y objetos individuales desde cualquier </a:t>
                      </a:r>
                      <a:r>
                        <a:rPr lang="es-ES" sz="1100" b="0" i="1" baseline="0" dirty="0">
                          <a:solidFill>
                            <a:srgbClr val="00224C"/>
                          </a:solidFill>
                          <a:latin typeface="ENAIRE Titillium Regular" panose="02000000000000000000" pitchFamily="50" charset="0"/>
                        </a:rPr>
                        <a:t>snapshot </a:t>
                      </a:r>
                      <a:r>
                        <a:rPr lang="es-ES" sz="1100" b="0" baseline="0" dirty="0">
                          <a:solidFill>
                            <a:srgbClr val="00224C"/>
                          </a:solidFill>
                          <a:latin typeface="ENAIRE Titillium Regular" panose="02000000000000000000" pitchFamily="50" charset="0"/>
                        </a:rPr>
                        <a:t>reciente.</a:t>
                      </a:r>
                      <a:endParaRPr lang="en-US" sz="11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1"/>
                  </a:ext>
                </a:extLst>
              </a:tr>
              <a:tr h="448042">
                <a:tc>
                  <a:txBody>
                    <a:bodyPr/>
                    <a:lstStyle/>
                    <a:p>
                      <a:r>
                        <a:rPr lang="es-ES" sz="1400" b="1" dirty="0">
                          <a:solidFill>
                            <a:srgbClr val="00224C"/>
                          </a:solidFill>
                          <a:latin typeface="ENAIRE Titillium Bold" panose="02000000000000000000" pitchFamily="50" charset="0"/>
                        </a:rPr>
                        <a:t>SnapDrive</a:t>
                      </a:r>
                      <a:endParaRPr lang="en-US" sz="1400" b="1" dirty="0">
                        <a:solidFill>
                          <a:srgbClr val="00224C"/>
                        </a:solidFill>
                        <a:latin typeface="ENAIRE Titillium Bold" panose="02000000000000000000" pitchFamily="50" charset="0"/>
                      </a:endParaRPr>
                    </a:p>
                  </a:txBody>
                  <a:tcPr/>
                </a:tc>
                <a:tc>
                  <a:txBody>
                    <a:bodyPr/>
                    <a:lstStyle/>
                    <a:p>
                      <a:r>
                        <a:rPr lang="es-ES" sz="1100" dirty="0">
                          <a:solidFill>
                            <a:srgbClr val="00224C"/>
                          </a:solidFill>
                          <a:latin typeface="ENAIRE Titillium Regular" panose="02000000000000000000" pitchFamily="50" charset="0"/>
                        </a:rPr>
                        <a:t>A</a:t>
                      </a:r>
                      <a:r>
                        <a:rPr lang="es-ES" sz="1100" baseline="0" dirty="0">
                          <a:solidFill>
                            <a:srgbClr val="00224C"/>
                          </a:solidFill>
                          <a:latin typeface="ENAIRE Titillium Regular" panose="02000000000000000000" pitchFamily="50" charset="0"/>
                        </a:rPr>
                        <a:t>plicación de software diseñada para mejorar las capacidades de gestión del almacenamiento en un entorno de sistema operativo, incluyendo una gestión sencilla de  los volúmenes, </a:t>
                      </a:r>
                      <a:r>
                        <a:rPr lang="es-ES" sz="1100" i="1" baseline="0" dirty="0">
                          <a:solidFill>
                            <a:srgbClr val="00224C"/>
                          </a:solidFill>
                          <a:latin typeface="ENAIRE Titillium Regular" panose="02000000000000000000" pitchFamily="50" charset="0"/>
                        </a:rPr>
                        <a:t>clusters</a:t>
                      </a:r>
                      <a:r>
                        <a:rPr lang="es-ES" sz="1100" baseline="0" dirty="0">
                          <a:solidFill>
                            <a:srgbClr val="00224C"/>
                          </a:solidFill>
                          <a:latin typeface="ENAIRE Titillium Regular" panose="02000000000000000000" pitchFamily="50" charset="0"/>
                        </a:rPr>
                        <a:t>, </a:t>
                      </a:r>
                      <a:r>
                        <a:rPr lang="es-ES" sz="1100" i="1" baseline="0" dirty="0">
                          <a:solidFill>
                            <a:srgbClr val="00224C"/>
                          </a:solidFill>
                          <a:latin typeface="ENAIRE Titillium Regular" panose="02000000000000000000" pitchFamily="50" charset="0"/>
                        </a:rPr>
                        <a:t>snapshots</a:t>
                      </a:r>
                      <a:r>
                        <a:rPr lang="es-ES" sz="1100" baseline="0" dirty="0">
                          <a:solidFill>
                            <a:srgbClr val="00224C"/>
                          </a:solidFill>
                          <a:latin typeface="ENAIRE Titillium Regular" panose="02000000000000000000" pitchFamily="50" charset="0"/>
                        </a:rPr>
                        <a:t> y replicaciones.</a:t>
                      </a:r>
                      <a:endParaRPr lang="en-US" sz="11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2"/>
                  </a:ext>
                </a:extLst>
              </a:tr>
              <a:tr h="453043">
                <a:tc>
                  <a:txBody>
                    <a:bodyPr/>
                    <a:lstStyle/>
                    <a:p>
                      <a:r>
                        <a:rPr lang="es-ES" sz="1400" b="1" dirty="0">
                          <a:solidFill>
                            <a:srgbClr val="00224C"/>
                          </a:solidFill>
                          <a:latin typeface="ENAIRE Titillium Bold" panose="02000000000000000000" pitchFamily="50" charset="0"/>
                        </a:rPr>
                        <a:t>HTTP</a:t>
                      </a:r>
                      <a:endParaRPr lang="en-US" sz="1400" b="1" dirty="0">
                        <a:solidFill>
                          <a:srgbClr val="00224C"/>
                        </a:solidFill>
                        <a:latin typeface="ENAIRE Titillium Bold" panose="02000000000000000000" pitchFamily="50"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100" b="1" dirty="0">
                          <a:solidFill>
                            <a:srgbClr val="00224C"/>
                          </a:solidFill>
                          <a:latin typeface="ENAIRE Titillium Bold" panose="02000000000000000000" pitchFamily="50" charset="0"/>
                        </a:rPr>
                        <a:t>Permite a un usuario transferir</a:t>
                      </a:r>
                      <a:r>
                        <a:rPr lang="es-ES" sz="1100" b="1" baseline="0" dirty="0">
                          <a:solidFill>
                            <a:srgbClr val="00224C"/>
                          </a:solidFill>
                          <a:latin typeface="ENAIRE Titillium Bold" panose="02000000000000000000" pitchFamily="50" charset="0"/>
                        </a:rPr>
                        <a:t> páginas web y sus ficheros asociados.</a:t>
                      </a:r>
                      <a:endParaRPr lang="en-US" sz="1100" b="1" dirty="0">
                        <a:solidFill>
                          <a:srgbClr val="00224C"/>
                        </a:solidFill>
                        <a:latin typeface="ENAIRE Titillium Bold" panose="02000000000000000000" pitchFamily="50" charset="0"/>
                      </a:endParaRPr>
                    </a:p>
                  </a:txBody>
                  <a:tcPr/>
                </a:tc>
                <a:extLst>
                  <a:ext uri="{0D108BD9-81ED-4DB2-BD59-A6C34878D82A}">
                    <a16:rowId xmlns:a16="http://schemas.microsoft.com/office/drawing/2014/main" val="10003"/>
                  </a:ext>
                </a:extLst>
              </a:tr>
              <a:tr h="464026">
                <a:tc>
                  <a:txBody>
                    <a:bodyPr/>
                    <a:lstStyle/>
                    <a:p>
                      <a:r>
                        <a:rPr lang="es-ES" sz="1400" b="1" dirty="0">
                          <a:solidFill>
                            <a:srgbClr val="00224C"/>
                          </a:solidFill>
                          <a:latin typeface="ENAIRE Titillium Bold" panose="02000000000000000000" pitchFamily="50" charset="0"/>
                        </a:rPr>
                        <a:t>FlexScale</a:t>
                      </a:r>
                      <a:endParaRPr lang="en-US" sz="1400" b="1" dirty="0">
                        <a:solidFill>
                          <a:srgbClr val="00224C"/>
                        </a:solidFill>
                        <a:latin typeface="ENAIRE Titillium Bold" panose="02000000000000000000" pitchFamily="50" charset="0"/>
                      </a:endParaRPr>
                    </a:p>
                  </a:txBody>
                  <a:tcPr/>
                </a:tc>
                <a:tc>
                  <a:txBody>
                    <a:bodyPr/>
                    <a:lstStyle/>
                    <a:p>
                      <a:r>
                        <a:rPr lang="es-ES" sz="1100" b="1" dirty="0">
                          <a:solidFill>
                            <a:srgbClr val="00224C"/>
                          </a:solidFill>
                          <a:latin typeface="ENAIRE Titillium Bold" panose="02000000000000000000" pitchFamily="50" charset="0"/>
                        </a:rPr>
                        <a:t>Usado exclusivamente para mejorar el rendimiento gestionando</a:t>
                      </a:r>
                      <a:r>
                        <a:rPr lang="es-ES" sz="1100" b="1" baseline="0" dirty="0">
                          <a:solidFill>
                            <a:srgbClr val="00224C"/>
                          </a:solidFill>
                          <a:latin typeface="ENAIRE Titillium Bold" panose="02000000000000000000" pitchFamily="50" charset="0"/>
                        </a:rPr>
                        <a:t> una caché adicional proporcionada los módulos </a:t>
                      </a:r>
                      <a:r>
                        <a:rPr lang="es-ES" sz="1100" b="1" i="1" baseline="0" dirty="0">
                          <a:solidFill>
                            <a:srgbClr val="00224C"/>
                          </a:solidFill>
                          <a:latin typeface="ENAIRE Titillium Bold" panose="02000000000000000000" pitchFamily="50" charset="0"/>
                        </a:rPr>
                        <a:t>Performance Accelerator </a:t>
                      </a:r>
                      <a:r>
                        <a:rPr lang="es-ES" sz="1100" b="1" i="0" baseline="0" dirty="0">
                          <a:solidFill>
                            <a:srgbClr val="00224C"/>
                          </a:solidFill>
                          <a:latin typeface="ENAIRE Titillium Bold" panose="02000000000000000000" pitchFamily="50" charset="0"/>
                        </a:rPr>
                        <a:t>Estos módulos pueden añadirse opcionalmente a los N series.</a:t>
                      </a:r>
                      <a:endParaRPr lang="en-US" sz="1100" b="1" i="0" dirty="0">
                        <a:solidFill>
                          <a:srgbClr val="00224C"/>
                        </a:solidFill>
                        <a:latin typeface="ENAIRE Titillium Bold" panose="02000000000000000000" pitchFamily="50" charset="0"/>
                      </a:endParaRPr>
                    </a:p>
                  </a:txBody>
                  <a:tcPr/>
                </a:tc>
                <a:extLst>
                  <a:ext uri="{0D108BD9-81ED-4DB2-BD59-A6C34878D82A}">
                    <a16:rowId xmlns:a16="http://schemas.microsoft.com/office/drawing/2014/main" val="10004"/>
                  </a:ext>
                </a:extLst>
              </a:tr>
              <a:tr h="576421">
                <a:tc>
                  <a:txBody>
                    <a:bodyPr/>
                    <a:lstStyle/>
                    <a:p>
                      <a:r>
                        <a:rPr lang="es-ES" sz="1400" b="1" dirty="0">
                          <a:solidFill>
                            <a:srgbClr val="00224C"/>
                          </a:solidFill>
                          <a:latin typeface="ENAIRE Titillium Bold" panose="02000000000000000000" pitchFamily="50" charset="0"/>
                        </a:rPr>
                        <a:t>Virtual</a:t>
                      </a:r>
                      <a:r>
                        <a:rPr lang="es-ES" sz="1400" b="1" baseline="0" dirty="0">
                          <a:solidFill>
                            <a:srgbClr val="00224C"/>
                          </a:solidFill>
                          <a:latin typeface="ENAIRE Titillium Bold" panose="02000000000000000000" pitchFamily="50" charset="0"/>
                        </a:rPr>
                        <a:t> File Manager</a:t>
                      </a:r>
                      <a:endParaRPr lang="en-US" sz="1400" b="1" dirty="0">
                        <a:solidFill>
                          <a:srgbClr val="00224C"/>
                        </a:solidFill>
                        <a:latin typeface="ENAIRE Titillium Bold" panose="02000000000000000000" pitchFamily="50" charset="0"/>
                      </a:endParaRPr>
                    </a:p>
                  </a:txBody>
                  <a:tcPr/>
                </a:tc>
                <a:tc>
                  <a:txBody>
                    <a:bodyPr/>
                    <a:lstStyle/>
                    <a:p>
                      <a:r>
                        <a:rPr lang="es-ES" sz="1100" dirty="0">
                          <a:solidFill>
                            <a:srgbClr val="00224C"/>
                          </a:solidFill>
                          <a:latin typeface="ENAIRE Titillium Regular" panose="02000000000000000000" pitchFamily="50" charset="0"/>
                        </a:rPr>
                        <a:t>Solución para gestionar datos en ficheros no</a:t>
                      </a:r>
                      <a:r>
                        <a:rPr lang="es-ES" sz="1100" baseline="0" dirty="0">
                          <a:solidFill>
                            <a:srgbClr val="00224C"/>
                          </a:solidFill>
                          <a:latin typeface="ENAIRE Titillium Regular" panose="02000000000000000000" pitchFamily="50" charset="0"/>
                        </a:rPr>
                        <a:t> estructurados. Proporciona funcionalidades de gestión para el servidor así como consolidación, migración, gestión remota de los datos de la oficina y características de recuperación ante desastre mientras evita las interrupciones por parte de los usuarios. Todas estas funcionalidades se automatizan en base a políticas.</a:t>
                      </a:r>
                      <a:endParaRPr lang="en-US" sz="11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1815300" y="1546570"/>
            <a:ext cx="7272808" cy="369332"/>
          </a:xfrm>
          <a:prstGeom prst="rect">
            <a:avLst/>
          </a:prstGeom>
          <a:noFill/>
        </p:spPr>
        <p:txBody>
          <a:bodyPr wrap="square" rtlCol="0">
            <a:spAutoFit/>
          </a:bodyPr>
          <a:lstStyle/>
          <a:p>
            <a:r>
              <a:rPr lang="es-ES" b="1" dirty="0">
                <a:solidFill>
                  <a:srgbClr val="00224C"/>
                </a:solidFill>
                <a:latin typeface="ENAIRE Titillium Bold" panose="02000000000000000000" pitchFamily="50" charset="0"/>
              </a:rPr>
              <a:t>Funcionalidades opcionales IBM N series (4 de 4)</a:t>
            </a:r>
            <a:endParaRPr lang="en-US" b="1" dirty="0">
              <a:solidFill>
                <a:srgbClr val="00224C"/>
              </a:solidFill>
              <a:latin typeface="ENAIRE Titillium Bold" panose="02000000000000000000" pitchFamily="50" charset="0"/>
            </a:endParaRP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8"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11</a:t>
            </a:fld>
            <a:endParaRPr lang="es-ES" dirty="0"/>
          </a:p>
        </p:txBody>
      </p:sp>
      <p:sp>
        <p:nvSpPr>
          <p:cNvPr id="11"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2007529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48304" y="1130933"/>
            <a:ext cx="7272808" cy="369332"/>
          </a:xfrm>
          <a:prstGeom prst="rect">
            <a:avLst/>
          </a:prstGeom>
          <a:noFill/>
        </p:spPr>
        <p:txBody>
          <a:bodyPr wrap="square" rtlCol="0">
            <a:spAutoFit/>
          </a:bodyPr>
          <a:lstStyle/>
          <a:p>
            <a:r>
              <a:rPr lang="es-ES" b="1" dirty="0">
                <a:solidFill>
                  <a:srgbClr val="00224C"/>
                </a:solidFill>
                <a:latin typeface="ENAIRE Titillium Light"/>
              </a:rPr>
              <a:t>¿Qué es un agregado?</a:t>
            </a:r>
            <a:endParaRPr lang="en-US" b="1" dirty="0">
              <a:solidFill>
                <a:srgbClr val="00224C"/>
              </a:solidFill>
              <a:latin typeface="ENAIRE Titillium Light"/>
            </a:endParaRPr>
          </a:p>
        </p:txBody>
      </p:sp>
      <p:sp>
        <p:nvSpPr>
          <p:cNvPr id="2" name="TextBox 1"/>
          <p:cNvSpPr txBox="1"/>
          <p:nvPr/>
        </p:nvSpPr>
        <p:spPr>
          <a:xfrm>
            <a:off x="2020692" y="1449159"/>
            <a:ext cx="8366653" cy="5078313"/>
          </a:xfrm>
          <a:prstGeom prst="rect">
            <a:avLst/>
          </a:prstGeom>
          <a:noFill/>
        </p:spPr>
        <p:txBody>
          <a:bodyPr wrap="square" rtlCol="0">
            <a:spAutoFit/>
          </a:bodyPr>
          <a:lstStyle/>
          <a:p>
            <a:pPr marL="285750" indent="-285750">
              <a:buFont typeface="Arial" pitchFamily="34" charset="0"/>
              <a:buChar char="•"/>
            </a:pPr>
            <a:r>
              <a:rPr lang="es-ES" u="sng" dirty="0">
                <a:solidFill>
                  <a:srgbClr val="00224C"/>
                </a:solidFill>
                <a:latin typeface="ENAIRE Titillium Light"/>
              </a:rPr>
              <a:t>Un conjunto de espacio en disco usado como un contenedor</a:t>
            </a:r>
          </a:p>
          <a:p>
            <a:pPr marL="742950" lvl="1" indent="-285750">
              <a:buFont typeface="Arial" pitchFamily="34" charset="0"/>
              <a:buChar char="•"/>
            </a:pPr>
            <a:r>
              <a:rPr lang="es-ES" dirty="0">
                <a:solidFill>
                  <a:srgbClr val="00224C"/>
                </a:solidFill>
                <a:latin typeface="ENAIRE Titillium Light"/>
              </a:rPr>
              <a:t>Contiene uno o más volúmenes lógicos (FlexVol).</a:t>
            </a:r>
          </a:p>
          <a:p>
            <a:pPr lvl="1"/>
            <a:endParaRPr lang="es-ES" dirty="0">
              <a:solidFill>
                <a:srgbClr val="00224C"/>
              </a:solidFill>
              <a:latin typeface="ENAIRE Titillium Light"/>
            </a:endParaRPr>
          </a:p>
          <a:p>
            <a:pPr marL="285750" indent="-285750">
              <a:buFont typeface="Arial" pitchFamily="34" charset="0"/>
              <a:buChar char="•"/>
            </a:pPr>
            <a:r>
              <a:rPr lang="es-ES" u="sng" dirty="0">
                <a:solidFill>
                  <a:srgbClr val="00224C"/>
                </a:solidFill>
                <a:latin typeface="ENAIRE Titillium Light"/>
              </a:rPr>
              <a:t>Existen dos tipos de agregados</a:t>
            </a:r>
          </a:p>
          <a:p>
            <a:pPr marL="742950" lvl="1" indent="-285750">
              <a:buFont typeface="Arial" pitchFamily="34" charset="0"/>
              <a:buChar char="•"/>
            </a:pPr>
            <a:r>
              <a:rPr lang="es-ES" dirty="0">
                <a:solidFill>
                  <a:srgbClr val="00224C"/>
                </a:solidFill>
                <a:latin typeface="ENAIRE Titillium Light"/>
              </a:rPr>
              <a:t>Agregados sin </a:t>
            </a:r>
            <a:r>
              <a:rPr lang="es-ES" i="1" dirty="0">
                <a:solidFill>
                  <a:srgbClr val="00224C"/>
                </a:solidFill>
                <a:latin typeface="ENAIRE Titillium Light"/>
              </a:rPr>
              <a:t>mirror</a:t>
            </a:r>
            <a:r>
              <a:rPr lang="es-ES" dirty="0">
                <a:solidFill>
                  <a:srgbClr val="00224C"/>
                </a:solidFill>
                <a:latin typeface="ENAIRE Titillium Light"/>
              </a:rPr>
              <a:t> (un PLEX).</a:t>
            </a:r>
          </a:p>
          <a:p>
            <a:pPr marL="742950" lvl="1" indent="-285750">
              <a:buFont typeface="Arial" pitchFamily="34" charset="0"/>
              <a:buChar char="•"/>
            </a:pPr>
            <a:r>
              <a:rPr lang="es-ES" dirty="0">
                <a:solidFill>
                  <a:srgbClr val="00224C"/>
                </a:solidFill>
                <a:latin typeface="ENAIRE Titillium Light"/>
              </a:rPr>
              <a:t>Agregados con </a:t>
            </a:r>
            <a:r>
              <a:rPr lang="es-ES" i="1" dirty="0">
                <a:solidFill>
                  <a:srgbClr val="00224C"/>
                </a:solidFill>
                <a:latin typeface="ENAIRE Titillium Light"/>
              </a:rPr>
              <a:t>mirror</a:t>
            </a:r>
            <a:r>
              <a:rPr lang="es-ES" dirty="0">
                <a:solidFill>
                  <a:srgbClr val="00224C"/>
                </a:solidFill>
                <a:latin typeface="ENAIRE Titillium Light"/>
              </a:rPr>
              <a:t> (dos PLEX).</a:t>
            </a:r>
          </a:p>
          <a:p>
            <a:pPr lvl="1"/>
            <a:endParaRPr lang="en-US" dirty="0">
              <a:solidFill>
                <a:srgbClr val="00224C"/>
              </a:solidFill>
              <a:latin typeface="ENAIRE Titillium Light"/>
            </a:endParaRPr>
          </a:p>
          <a:p>
            <a:pPr marL="285750" indent="-285750">
              <a:buFont typeface="Arial" pitchFamily="34" charset="0"/>
              <a:buChar char="•"/>
            </a:pPr>
            <a:r>
              <a:rPr lang="es-ES" dirty="0">
                <a:solidFill>
                  <a:srgbClr val="00224C"/>
                </a:solidFill>
                <a:latin typeface="ENAIRE Titillium Light"/>
              </a:rPr>
              <a:t>PLEX</a:t>
            </a:r>
          </a:p>
          <a:p>
            <a:pPr marL="742950" lvl="1" indent="-285750">
              <a:buFont typeface="Arial" pitchFamily="34" charset="0"/>
              <a:buChar char="•"/>
            </a:pPr>
            <a:r>
              <a:rPr lang="es-ES" u="sng" dirty="0">
                <a:solidFill>
                  <a:srgbClr val="00224C"/>
                </a:solidFill>
                <a:latin typeface="ENAIRE Titillium Light"/>
              </a:rPr>
              <a:t>Es un conjunto de uno o más grupos de RAID.</a:t>
            </a:r>
          </a:p>
          <a:p>
            <a:pPr lvl="1"/>
            <a:endParaRPr lang="es-ES" dirty="0">
              <a:solidFill>
                <a:srgbClr val="00224C"/>
              </a:solidFill>
              <a:latin typeface="ENAIRE Titillium Light"/>
            </a:endParaRPr>
          </a:p>
          <a:p>
            <a:pPr marL="285750" indent="-285750">
              <a:buFont typeface="Arial" pitchFamily="34" charset="0"/>
              <a:buChar char="•"/>
            </a:pPr>
            <a:r>
              <a:rPr lang="es-ES" dirty="0">
                <a:solidFill>
                  <a:srgbClr val="00224C"/>
                </a:solidFill>
                <a:latin typeface="ENAIRE Titillium Light"/>
              </a:rPr>
              <a:t>Límites en agregados y volúmenes</a:t>
            </a:r>
          </a:p>
          <a:p>
            <a:pPr marL="742950" lvl="1" indent="-285750">
              <a:buFont typeface="Arial" pitchFamily="34" charset="0"/>
              <a:buChar char="•"/>
            </a:pPr>
            <a:r>
              <a:rPr lang="es-ES" dirty="0">
                <a:solidFill>
                  <a:srgbClr val="00224C"/>
                </a:solidFill>
                <a:latin typeface="ENAIRE Titillium Light"/>
              </a:rPr>
              <a:t>Número máximo de agregados: 100</a:t>
            </a:r>
          </a:p>
          <a:p>
            <a:pPr marL="742950" lvl="1" indent="-285750">
              <a:buFont typeface="Arial" pitchFamily="34" charset="0"/>
              <a:buChar char="•"/>
            </a:pPr>
            <a:r>
              <a:rPr lang="es-ES" dirty="0">
                <a:solidFill>
                  <a:srgbClr val="00224C"/>
                </a:solidFill>
                <a:latin typeface="ENAIRE Titillium Light"/>
              </a:rPr>
              <a:t>Tamaño máximo de un agregado: 16 TB</a:t>
            </a:r>
          </a:p>
          <a:p>
            <a:pPr marL="742950" lvl="1" indent="-285750">
              <a:buFont typeface="Arial" pitchFamily="34" charset="0"/>
              <a:buChar char="•"/>
            </a:pPr>
            <a:r>
              <a:rPr lang="es-ES" dirty="0">
                <a:solidFill>
                  <a:srgbClr val="00224C"/>
                </a:solidFill>
                <a:latin typeface="ENAIRE Titillium Light"/>
              </a:rPr>
              <a:t>Tamaño mínimo de un agregado: 10 GB</a:t>
            </a:r>
          </a:p>
          <a:p>
            <a:pPr marL="742950" lvl="1" indent="-285750">
              <a:buFont typeface="Arial" pitchFamily="34" charset="0"/>
              <a:buChar char="•"/>
            </a:pPr>
            <a:r>
              <a:rPr lang="es-ES" dirty="0">
                <a:solidFill>
                  <a:srgbClr val="00224C"/>
                </a:solidFill>
                <a:latin typeface="ENAIRE Titillium Light"/>
              </a:rPr>
              <a:t>Número máximo de grupos de RAID por agregado: 150 (400 por sistema de almacenamiento).</a:t>
            </a:r>
          </a:p>
          <a:p>
            <a:pPr marL="742950" lvl="1" indent="-285750">
              <a:buFont typeface="Arial" pitchFamily="34" charset="0"/>
              <a:buChar char="•"/>
            </a:pPr>
            <a:r>
              <a:rPr lang="es-ES" u="sng" dirty="0">
                <a:solidFill>
                  <a:srgbClr val="00224C"/>
                </a:solidFill>
                <a:latin typeface="ENAIRE Titillium Light"/>
              </a:rPr>
              <a:t>Tamaño mínimo de un volumen: 20 MB</a:t>
            </a:r>
          </a:p>
          <a:p>
            <a:pPr marL="742950" lvl="1" indent="-285750">
              <a:buFont typeface="Arial" pitchFamily="34" charset="0"/>
              <a:buChar char="•"/>
            </a:pPr>
            <a:r>
              <a:rPr lang="es-ES" u="sng" dirty="0">
                <a:solidFill>
                  <a:srgbClr val="00224C"/>
                </a:solidFill>
                <a:latin typeface="ENAIRE Titillium Light"/>
              </a:rPr>
              <a:t>Máximo número de volúmenes: 200</a:t>
            </a: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224C"/>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1"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solidFill>
                  <a:srgbClr val="00224C"/>
                </a:solidFill>
              </a:rPr>
              <a:t>12</a:t>
            </a:fld>
            <a:endParaRPr lang="es-ES" dirty="0">
              <a:solidFill>
                <a:srgbClr val="00224C"/>
              </a:solidFill>
            </a:endParaRPr>
          </a:p>
        </p:txBody>
      </p:sp>
      <p:sp>
        <p:nvSpPr>
          <p:cNvPr id="12"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133545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4635" y="1197801"/>
            <a:ext cx="10453252" cy="5909310"/>
          </a:xfrm>
          <a:prstGeom prst="rect">
            <a:avLst/>
          </a:prstGeom>
          <a:noFill/>
        </p:spPr>
        <p:txBody>
          <a:bodyPr wrap="square" lIns="91440" tIns="45720" rIns="91440" bIns="45720" rtlCol="0" anchor="t">
            <a:spAutoFit/>
          </a:bodyPr>
          <a:lstStyle/>
          <a:p>
            <a:pPr algn="just"/>
            <a:r>
              <a:rPr lang="es-ES" dirty="0">
                <a:solidFill>
                  <a:srgbClr val="00224C"/>
                </a:solidFill>
                <a:latin typeface="ENAIRE Titillium Light"/>
              </a:rPr>
              <a:t>Hemos comentado que un agregado es un conjunto de espacio en disco y que se usa como contenedor. Dependiendo de si queremos hacer uso de las funcionalidades de RAID crearemos unos tipos de agregados u otros. </a:t>
            </a:r>
            <a:endParaRPr lang="en-US" dirty="0">
              <a:solidFill>
                <a:srgbClr val="00224C"/>
              </a:solidFill>
            </a:endParaRPr>
          </a:p>
          <a:p>
            <a:pPr marL="285750" indent="-285750" algn="just">
              <a:buFont typeface="Arial" pitchFamily="34" charset="0"/>
              <a:buChar char="•"/>
            </a:pPr>
            <a:endParaRPr lang="es-ES" dirty="0">
              <a:solidFill>
                <a:srgbClr val="00224C"/>
              </a:solidFill>
              <a:latin typeface="ENAIRE Titillium Light"/>
            </a:endParaRPr>
          </a:p>
          <a:p>
            <a:pPr marL="285750" indent="-285750" algn="just">
              <a:buFont typeface="Arial" pitchFamily="34" charset="0"/>
              <a:buChar char="•"/>
            </a:pPr>
            <a:r>
              <a:rPr lang="es-ES" dirty="0">
                <a:solidFill>
                  <a:srgbClr val="00224C"/>
                </a:solidFill>
                <a:latin typeface="ENAIRE Titillium Light"/>
              </a:rPr>
              <a:t>Si el agregado no tiene mirror, solo contiene un Plex. </a:t>
            </a:r>
            <a:r>
              <a:rPr lang="es-ES" u="sng" dirty="0">
                <a:solidFill>
                  <a:srgbClr val="00224C"/>
                </a:solidFill>
                <a:latin typeface="ENAIRE Titillium Light"/>
              </a:rPr>
              <a:t>Un </a:t>
            </a:r>
            <a:r>
              <a:rPr lang="es-ES" b="1" u="sng" dirty="0">
                <a:solidFill>
                  <a:srgbClr val="00224C"/>
                </a:solidFill>
                <a:latin typeface="ENAIRE Titillium Light"/>
              </a:rPr>
              <a:t>Plex</a:t>
            </a:r>
            <a:r>
              <a:rPr lang="es-ES" u="sng" dirty="0">
                <a:solidFill>
                  <a:srgbClr val="00224C"/>
                </a:solidFill>
                <a:latin typeface="ENAIRE Titillium Light"/>
              </a:rPr>
              <a:t> es una colección de uno o más grupos de RAID</a:t>
            </a:r>
            <a:r>
              <a:rPr lang="es-ES" dirty="0">
                <a:solidFill>
                  <a:srgbClr val="00224C"/>
                </a:solidFill>
                <a:latin typeface="ENAIRE Titillium Light"/>
              </a:rPr>
              <a:t>. Conjuntamente proporcionan volúmenes con el sistema de archivos WAFL (Write Anywere File Layout o </a:t>
            </a:r>
            <a:r>
              <a:rPr lang="es-ES" i="1" dirty="0">
                <a:solidFill>
                  <a:srgbClr val="00224C"/>
                </a:solidFill>
                <a:latin typeface="ENAIRE Titillium Light"/>
              </a:rPr>
              <a:t>«capa de ficheros donde escribir en cualquier lugar»).</a:t>
            </a:r>
          </a:p>
          <a:p>
            <a:pPr marL="285750" indent="-285750" algn="just">
              <a:buFont typeface="Arial" pitchFamily="34" charset="0"/>
              <a:buChar char="•"/>
            </a:pPr>
            <a:endParaRPr lang="es-ES" i="1" dirty="0">
              <a:solidFill>
                <a:srgbClr val="00224C"/>
              </a:solidFill>
              <a:latin typeface="ENAIRE Titillium Light"/>
            </a:endParaRPr>
          </a:p>
          <a:p>
            <a:pPr marL="285750" indent="-285750" algn="just">
              <a:buFont typeface="Arial" pitchFamily="34" charset="0"/>
              <a:buChar char="•"/>
            </a:pPr>
            <a:r>
              <a:rPr lang="es-ES" dirty="0">
                <a:solidFill>
                  <a:srgbClr val="00224C"/>
                </a:solidFill>
                <a:latin typeface="ENAIRE Titillium Light"/>
              </a:rPr>
              <a:t>Si tenemos habilitado SyncMirror, Data ONTAP añade un segundo Plex al agregado, que funciona como un mirror a nivel de RAID para el primer Plex del agregado.</a:t>
            </a:r>
          </a:p>
          <a:p>
            <a:pPr marL="285750" indent="-285750" algn="just">
              <a:buFont typeface="Arial" pitchFamily="34" charset="0"/>
              <a:buChar char="•"/>
            </a:pPr>
            <a:endParaRPr lang="es-ES" dirty="0">
              <a:solidFill>
                <a:srgbClr val="00224C"/>
              </a:solidFill>
              <a:latin typeface="ENAIRE Titillium Light"/>
            </a:endParaRPr>
          </a:p>
          <a:p>
            <a:pPr marL="285750" indent="-285750" algn="just">
              <a:buFont typeface="Arial" pitchFamily="34" charset="0"/>
              <a:buChar char="•"/>
            </a:pPr>
            <a:r>
              <a:rPr lang="es-ES" dirty="0">
                <a:solidFill>
                  <a:srgbClr val="00224C"/>
                </a:solidFill>
                <a:latin typeface="ENAIRE Titillium Light"/>
              </a:rPr>
              <a:t>Cuando creas un agregado, Data ONTAP asigna discos de datos y de paridad a los grupos de RAID, dependiendo de las opciones que elijas, tales como el tamaño del grupo de RAID o el nivel de protección.</a:t>
            </a:r>
          </a:p>
          <a:p>
            <a:pPr marL="285750" indent="-285750" algn="just">
              <a:buFont typeface="Arial" pitchFamily="34" charset="0"/>
              <a:buChar char="•"/>
            </a:pPr>
            <a:endParaRPr lang="es-ES" dirty="0">
              <a:solidFill>
                <a:srgbClr val="00224C"/>
              </a:solidFill>
              <a:latin typeface="ENAIRE Titillium Light"/>
            </a:endParaRPr>
          </a:p>
          <a:p>
            <a:pPr marL="285750" indent="-285750" algn="just">
              <a:buFont typeface="Arial" pitchFamily="34" charset="0"/>
              <a:buChar char="•"/>
            </a:pPr>
            <a:r>
              <a:rPr lang="es-ES" dirty="0">
                <a:solidFill>
                  <a:srgbClr val="00224C"/>
                </a:solidFill>
                <a:latin typeface="ENAIRE Titillium Light"/>
              </a:rPr>
              <a:t>Cada agregado posee su propia configuración de RAID y un conjunto de discos asignados. En cada agregado puedes crear uno o más volúmenes FlexVol. Puedes incrementar el espacio disponible en un agregado añadiendo más discos al grupo de RAID existente o añadiendo uno o varios nuevos grupos de RAID.</a:t>
            </a:r>
          </a:p>
          <a:p>
            <a:endParaRPr lang="es-ES" dirty="0">
              <a:solidFill>
                <a:srgbClr val="00224C"/>
              </a:solidFill>
              <a:latin typeface="ENAIRE Titillium Light"/>
            </a:endParaRPr>
          </a:p>
          <a:p>
            <a:endParaRPr lang="en-US" dirty="0">
              <a:solidFill>
                <a:srgbClr val="00224C"/>
              </a:solidFill>
              <a:latin typeface="ENAIRE Titillium Light"/>
            </a:endParaRPr>
          </a:p>
        </p:txBody>
      </p:sp>
      <p:pic>
        <p:nvPicPr>
          <p:cNvPr id="10" name="Imagen 9"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1"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13</a:t>
            </a:fld>
            <a:endParaRPr lang="es-ES" dirty="0"/>
          </a:p>
        </p:txBody>
      </p:sp>
      <p:sp>
        <p:nvSpPr>
          <p:cNvPr id="12"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
        <p:nvSpPr>
          <p:cNvPr id="13" name="CuadroTexto 12"/>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spTree>
    <p:extLst>
      <p:ext uri="{BB962C8B-B14F-4D97-AF65-F5344CB8AC3E}">
        <p14:creationId xmlns:p14="http://schemas.microsoft.com/office/powerpoint/2010/main" val="1251475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3" cstate="print"/>
          <a:srcRect l="-357" t="8863" r="357" b="23742"/>
          <a:stretch/>
        </p:blipFill>
        <p:spPr bwMode="auto">
          <a:xfrm>
            <a:off x="2342711" y="1340769"/>
            <a:ext cx="7600950" cy="3793855"/>
          </a:xfrm>
          <a:prstGeom prst="rect">
            <a:avLst/>
          </a:prstGeom>
          <a:noFill/>
          <a:ln w="9525">
            <a:noFill/>
            <a:miter lim="800000"/>
            <a:headEnd/>
            <a:tailEnd/>
          </a:ln>
        </p:spPr>
      </p:pic>
      <p:sp>
        <p:nvSpPr>
          <p:cNvPr id="6" name="TextBox 5"/>
          <p:cNvSpPr txBox="1"/>
          <p:nvPr/>
        </p:nvSpPr>
        <p:spPr>
          <a:xfrm>
            <a:off x="1873489" y="1147559"/>
            <a:ext cx="7272808" cy="369332"/>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Concepto de agregado sin mirror (1 de 5)</a:t>
            </a:r>
            <a:endParaRPr lang="en-US" b="1" dirty="0">
              <a:solidFill>
                <a:srgbClr val="00224C"/>
              </a:solidFill>
              <a:latin typeface="ENAIRE Titillium Regular" panose="02000000000000000000" pitchFamily="50" charset="0"/>
            </a:endParaRPr>
          </a:p>
        </p:txBody>
      </p:sp>
      <p:sp>
        <p:nvSpPr>
          <p:cNvPr id="2" name="TextBox 1"/>
          <p:cNvSpPr txBox="1"/>
          <p:nvPr/>
        </p:nvSpPr>
        <p:spPr>
          <a:xfrm>
            <a:off x="2341805" y="5229200"/>
            <a:ext cx="6778741" cy="923330"/>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Agregado:</a:t>
            </a:r>
            <a:r>
              <a:rPr lang="es-ES" dirty="0">
                <a:solidFill>
                  <a:srgbClr val="00224C"/>
                </a:solidFill>
                <a:latin typeface="ENAIRE Titillium Regular" panose="02000000000000000000" pitchFamily="50" charset="0"/>
              </a:rPr>
              <a:t> </a:t>
            </a:r>
            <a:r>
              <a:rPr lang="es-ES" u="sng" dirty="0">
                <a:solidFill>
                  <a:srgbClr val="00224C"/>
                </a:solidFill>
                <a:latin typeface="ENAIRE Titillium Regular" panose="02000000000000000000" pitchFamily="50" charset="0"/>
              </a:rPr>
              <a:t>conjunto de espacio en disco y que se usa como contenedor para poder crear uno o más volúmenes flexibles</a:t>
            </a:r>
            <a:r>
              <a:rPr lang="es-ES" dirty="0">
                <a:solidFill>
                  <a:srgbClr val="00224C"/>
                </a:solidFill>
                <a:latin typeface="ENAIRE Titillium Regular" panose="02000000000000000000" pitchFamily="50" charset="0"/>
              </a:rPr>
              <a:t>. Los agregados conforman la capa física.</a:t>
            </a:r>
            <a:endParaRPr lang="en-US" dirty="0">
              <a:solidFill>
                <a:srgbClr val="00224C"/>
              </a:solidFill>
              <a:latin typeface="ENAIRE Titillium Regular" panose="02000000000000000000" pitchFamily="50" charset="0"/>
            </a:endParaRP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Regular" panose="02000000000000000000" pitchFamily="50" charset="0"/>
              </a:rPr>
              <a:t>enaire.es</a:t>
            </a:r>
          </a:p>
        </p:txBody>
      </p:sp>
      <p:pic>
        <p:nvPicPr>
          <p:cNvPr id="10" name="Imagen 9"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1"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latin typeface="ENAIRE Titillium Regular" panose="02000000000000000000" pitchFamily="50" charset="0"/>
              </a:rPr>
              <a:t>14</a:t>
            </a:fld>
            <a:endParaRPr lang="es-ES" dirty="0">
              <a:latin typeface="ENAIRE Titillium Regular" panose="02000000000000000000" pitchFamily="50" charset="0"/>
            </a:endParaRPr>
          </a:p>
        </p:txBody>
      </p:sp>
      <p:sp>
        <p:nvSpPr>
          <p:cNvPr id="12"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2627724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cstate="print"/>
          <a:srcRect t="11976" b="19655"/>
          <a:stretch/>
        </p:blipFill>
        <p:spPr bwMode="auto">
          <a:xfrm>
            <a:off x="2423592" y="1608518"/>
            <a:ext cx="7829550" cy="3620683"/>
          </a:xfrm>
          <a:prstGeom prst="rect">
            <a:avLst/>
          </a:prstGeom>
          <a:noFill/>
          <a:ln w="9525">
            <a:noFill/>
            <a:miter lim="800000"/>
            <a:headEnd/>
            <a:tailEnd/>
          </a:ln>
        </p:spPr>
      </p:pic>
      <p:sp>
        <p:nvSpPr>
          <p:cNvPr id="5" name="TextBox 4"/>
          <p:cNvSpPr txBox="1"/>
          <p:nvPr/>
        </p:nvSpPr>
        <p:spPr>
          <a:xfrm>
            <a:off x="2341805" y="5229200"/>
            <a:ext cx="6778741" cy="1477328"/>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Agregado:</a:t>
            </a:r>
            <a:r>
              <a:rPr lang="es-ES" dirty="0">
                <a:solidFill>
                  <a:srgbClr val="00224C"/>
                </a:solidFill>
                <a:latin typeface="ENAIRE Titillium Regular" panose="02000000000000000000" pitchFamily="50" charset="0"/>
              </a:rPr>
              <a:t> Especifica un tipo de RAID</a:t>
            </a:r>
          </a:p>
          <a:p>
            <a:r>
              <a:rPr lang="es-ES" b="1" dirty="0">
                <a:solidFill>
                  <a:srgbClr val="00224C"/>
                </a:solidFill>
                <a:latin typeface="ENAIRE Titillium Regular" panose="02000000000000000000" pitchFamily="50" charset="0"/>
              </a:rPr>
              <a:t>RAID 4: </a:t>
            </a:r>
            <a:r>
              <a:rPr lang="es-ES" dirty="0">
                <a:solidFill>
                  <a:srgbClr val="00224C"/>
                </a:solidFill>
                <a:latin typeface="ENAIRE Titillium Regular" panose="02000000000000000000" pitchFamily="50" charset="0"/>
              </a:rPr>
              <a:t>Un disco será usado para paridad (tolera fallos en un solo disco)</a:t>
            </a:r>
          </a:p>
          <a:p>
            <a:r>
              <a:rPr lang="es-ES" b="1" dirty="0">
                <a:solidFill>
                  <a:srgbClr val="00224C"/>
                </a:solidFill>
                <a:latin typeface="ENAIRE Titillium Regular" panose="02000000000000000000" pitchFamily="50" charset="0"/>
              </a:rPr>
              <a:t>RAID DP (doble paridad):</a:t>
            </a:r>
            <a:r>
              <a:rPr lang="es-ES" dirty="0">
                <a:solidFill>
                  <a:srgbClr val="00224C"/>
                </a:solidFill>
                <a:latin typeface="ENAIRE Titillium Regular" panose="02000000000000000000" pitchFamily="50" charset="0"/>
              </a:rPr>
              <a:t> </a:t>
            </a:r>
            <a:r>
              <a:rPr lang="es-ES" u="sng" dirty="0">
                <a:solidFill>
                  <a:srgbClr val="00224C"/>
                </a:solidFill>
                <a:latin typeface="ENAIRE Titillium Regular" panose="02000000000000000000" pitchFamily="50" charset="0"/>
              </a:rPr>
              <a:t>RAID 4 más otro disco para la doble paridad (tolera fallos en dos discos)</a:t>
            </a:r>
            <a:endParaRPr lang="en-US" u="sng" dirty="0">
              <a:solidFill>
                <a:srgbClr val="00224C"/>
              </a:solidFill>
              <a:latin typeface="ENAIRE Titillium Regular" panose="02000000000000000000" pitchFamily="50" charset="0"/>
            </a:endParaRPr>
          </a:p>
        </p:txBody>
      </p:sp>
      <p:sp>
        <p:nvSpPr>
          <p:cNvPr id="7" name="TextBox 6"/>
          <p:cNvSpPr txBox="1"/>
          <p:nvPr/>
        </p:nvSpPr>
        <p:spPr>
          <a:xfrm>
            <a:off x="1856865" y="1263936"/>
            <a:ext cx="7272808" cy="369332"/>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Concepto de agregado sin mirror (2 de 5)</a:t>
            </a:r>
            <a:endParaRPr lang="en-US" b="1" dirty="0">
              <a:solidFill>
                <a:srgbClr val="00224C"/>
              </a:solidFill>
              <a:latin typeface="ENAIRE Titillium Regular" panose="02000000000000000000" pitchFamily="50" charset="0"/>
            </a:endParaRPr>
          </a:p>
        </p:txBody>
      </p:sp>
      <p:sp>
        <p:nvSpPr>
          <p:cNvPr id="10" name="CuadroTexto 9"/>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1" name="Imagen 10"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15</a:t>
            </a:fld>
            <a:endParaRPr lang="es-ES" dirty="0"/>
          </a:p>
        </p:txBody>
      </p:sp>
      <p:sp>
        <p:nvSpPr>
          <p:cNvPr id="14"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359395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3" cstate="print"/>
          <a:srcRect t="9299" b="26597"/>
          <a:stretch/>
        </p:blipFill>
        <p:spPr bwMode="auto">
          <a:xfrm>
            <a:off x="2380481" y="1879173"/>
            <a:ext cx="6163009" cy="2925583"/>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1922104263"/>
              </p:ext>
            </p:extLst>
          </p:nvPr>
        </p:nvGraphicFramePr>
        <p:xfrm>
          <a:off x="2567608" y="5157192"/>
          <a:ext cx="6604000" cy="1198880"/>
        </p:xfrm>
        <a:graphic>
          <a:graphicData uri="http://schemas.openxmlformats.org/drawingml/2006/table">
            <a:tbl>
              <a:tblPr firstRow="1" bandRow="1">
                <a:tableStyleId>{00A15C55-8517-42AA-B614-E9B94910E393}</a:tableStyleId>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1320800">
                  <a:extLst>
                    <a:ext uri="{9D8B030D-6E8A-4147-A177-3AD203B41FA5}">
                      <a16:colId xmlns:a16="http://schemas.microsoft.com/office/drawing/2014/main" val="20003"/>
                    </a:ext>
                  </a:extLst>
                </a:gridCol>
                <a:gridCol w="1320800">
                  <a:extLst>
                    <a:ext uri="{9D8B030D-6E8A-4147-A177-3AD203B41FA5}">
                      <a16:colId xmlns:a16="http://schemas.microsoft.com/office/drawing/2014/main" val="20004"/>
                    </a:ext>
                  </a:extLst>
                </a:gridCol>
              </a:tblGrid>
              <a:tr h="370840">
                <a:tc>
                  <a:txBody>
                    <a:bodyPr/>
                    <a:lstStyle/>
                    <a:p>
                      <a:pPr algn="ctr"/>
                      <a:r>
                        <a:rPr lang="es-ES" sz="1200" dirty="0">
                          <a:latin typeface="ENAIRE Titillium Regular" panose="02000000000000000000" pitchFamily="50" charset="0"/>
                        </a:rPr>
                        <a:t>Tipo de RAID</a:t>
                      </a:r>
                      <a:endParaRPr lang="en-US" sz="1200" dirty="0">
                        <a:latin typeface="ENAIRE Titillium Regular" panose="02000000000000000000" pitchFamily="50" charset="0"/>
                      </a:endParaRPr>
                    </a:p>
                  </a:txBody>
                  <a:tcPr/>
                </a:tc>
                <a:tc>
                  <a:txBody>
                    <a:bodyPr/>
                    <a:lstStyle/>
                    <a:p>
                      <a:pPr algn="ctr"/>
                      <a:r>
                        <a:rPr lang="es-ES" sz="1200" dirty="0">
                          <a:latin typeface="ENAIRE Titillium Regular" panose="02000000000000000000" pitchFamily="50" charset="0"/>
                        </a:rPr>
                        <a:t>Max</a:t>
                      </a:r>
                      <a:r>
                        <a:rPr lang="es-ES" sz="1200" baseline="0" dirty="0">
                          <a:latin typeface="ENAIRE Titillium Regular" panose="02000000000000000000" pitchFamily="50" charset="0"/>
                        </a:rPr>
                        <a:t> discos</a:t>
                      </a:r>
                      <a:r>
                        <a:rPr lang="es-ES" sz="1200" dirty="0">
                          <a:latin typeface="ENAIRE Titillium Regular" panose="02000000000000000000" pitchFamily="50" charset="0"/>
                        </a:rPr>
                        <a:t> FC</a:t>
                      </a:r>
                      <a:endParaRPr lang="en-US" sz="1200" dirty="0">
                        <a:latin typeface="ENAIRE Titillium Regular" panose="02000000000000000000" pitchFamily="50" charset="0"/>
                      </a:endParaRPr>
                    </a:p>
                  </a:txBody>
                  <a:tcPr/>
                </a:tc>
                <a:tc>
                  <a:txBody>
                    <a:bodyPr/>
                    <a:lstStyle/>
                    <a:p>
                      <a:pPr algn="ctr"/>
                      <a:r>
                        <a:rPr lang="es-ES" sz="1200" dirty="0">
                          <a:latin typeface="ENAIRE Titillium Regular" panose="02000000000000000000" pitchFamily="50" charset="0"/>
                        </a:rPr>
                        <a:t>Discos FC por defecto</a:t>
                      </a:r>
                      <a:endParaRPr lang="en-US" sz="1200" dirty="0">
                        <a:latin typeface="ENAIRE Titillium Regular" panose="02000000000000000000" pitchFamily="50" charset="0"/>
                      </a:endParaRPr>
                    </a:p>
                  </a:txBody>
                  <a:tcPr/>
                </a:tc>
                <a:tc>
                  <a:txBody>
                    <a:bodyPr/>
                    <a:lstStyle/>
                    <a:p>
                      <a:pPr algn="ctr"/>
                      <a:r>
                        <a:rPr lang="es-ES" sz="1200" dirty="0">
                          <a:latin typeface="ENAIRE Titillium Regular" panose="02000000000000000000" pitchFamily="50" charset="0"/>
                        </a:rPr>
                        <a:t>Max discos ATA</a:t>
                      </a:r>
                      <a:endParaRPr lang="en-US" sz="1200" dirty="0">
                        <a:latin typeface="ENAIRE Titillium Regular" panose="02000000000000000000" pitchFamily="50" charset="0"/>
                      </a:endParaRPr>
                    </a:p>
                  </a:txBody>
                  <a:tcPr/>
                </a:tc>
                <a:tc>
                  <a:txBody>
                    <a:bodyPr/>
                    <a:lstStyle/>
                    <a:p>
                      <a:pPr algn="ctr"/>
                      <a:r>
                        <a:rPr lang="es-ES" sz="1200" dirty="0">
                          <a:latin typeface="ENAIRE Titillium Regular" panose="02000000000000000000" pitchFamily="50" charset="0"/>
                        </a:rPr>
                        <a:t>Discos ATA por defecto</a:t>
                      </a:r>
                      <a:endParaRPr lang="en-US" sz="1200" dirty="0">
                        <a:latin typeface="ENAIRE Titillium Regular" panose="02000000000000000000" pitchFamily="50" charset="0"/>
                      </a:endParaRPr>
                    </a:p>
                  </a:txBody>
                  <a:tcPr/>
                </a:tc>
                <a:extLst>
                  <a:ext uri="{0D108BD9-81ED-4DB2-BD59-A6C34878D82A}">
                    <a16:rowId xmlns:a16="http://schemas.microsoft.com/office/drawing/2014/main" val="10000"/>
                  </a:ext>
                </a:extLst>
              </a:tr>
              <a:tr h="370840">
                <a:tc>
                  <a:txBody>
                    <a:bodyPr/>
                    <a:lstStyle/>
                    <a:p>
                      <a:r>
                        <a:rPr lang="es-ES" sz="1400" dirty="0">
                          <a:solidFill>
                            <a:srgbClr val="00224C"/>
                          </a:solidFill>
                          <a:latin typeface="ENAIRE Titillium Regular" panose="02000000000000000000" pitchFamily="50" charset="0"/>
                        </a:rPr>
                        <a:t>RAID 4</a:t>
                      </a:r>
                      <a:endParaRPr lang="en-US" sz="1400" dirty="0">
                        <a:solidFill>
                          <a:srgbClr val="00224C"/>
                        </a:solidFill>
                        <a:latin typeface="ENAIRE Titillium Regular" panose="02000000000000000000" pitchFamily="50" charset="0"/>
                      </a:endParaRPr>
                    </a:p>
                  </a:txBody>
                  <a:tcPr/>
                </a:tc>
                <a:tc>
                  <a:txBody>
                    <a:bodyPr/>
                    <a:lstStyle/>
                    <a:p>
                      <a:pPr algn="ctr"/>
                      <a:r>
                        <a:rPr lang="es-ES" sz="1400" dirty="0">
                          <a:solidFill>
                            <a:srgbClr val="00224C"/>
                          </a:solidFill>
                          <a:latin typeface="ENAIRE Titillium Regular" panose="02000000000000000000" pitchFamily="50" charset="0"/>
                        </a:rPr>
                        <a:t>14</a:t>
                      </a:r>
                      <a:endParaRPr lang="en-US" sz="1400" dirty="0">
                        <a:solidFill>
                          <a:srgbClr val="00224C"/>
                        </a:solidFill>
                        <a:latin typeface="ENAIRE Titillium Regular" panose="02000000000000000000" pitchFamily="50" charset="0"/>
                      </a:endParaRPr>
                    </a:p>
                  </a:txBody>
                  <a:tcPr/>
                </a:tc>
                <a:tc>
                  <a:txBody>
                    <a:bodyPr/>
                    <a:lstStyle/>
                    <a:p>
                      <a:pPr algn="ctr"/>
                      <a:r>
                        <a:rPr lang="es-ES" sz="1400" dirty="0">
                          <a:solidFill>
                            <a:srgbClr val="00224C"/>
                          </a:solidFill>
                          <a:latin typeface="ENAIRE Titillium Regular" panose="02000000000000000000" pitchFamily="50" charset="0"/>
                        </a:rPr>
                        <a:t>8</a:t>
                      </a:r>
                      <a:endParaRPr lang="en-US" sz="1400" dirty="0">
                        <a:solidFill>
                          <a:srgbClr val="00224C"/>
                        </a:solidFill>
                        <a:latin typeface="ENAIRE Titillium Regular" panose="02000000000000000000" pitchFamily="50" charset="0"/>
                      </a:endParaRPr>
                    </a:p>
                  </a:txBody>
                  <a:tcPr/>
                </a:tc>
                <a:tc>
                  <a:txBody>
                    <a:bodyPr/>
                    <a:lstStyle/>
                    <a:p>
                      <a:pPr algn="ctr"/>
                      <a:r>
                        <a:rPr lang="es-ES" sz="1400" dirty="0">
                          <a:solidFill>
                            <a:srgbClr val="00224C"/>
                          </a:solidFill>
                          <a:latin typeface="ENAIRE Titillium Regular" panose="02000000000000000000" pitchFamily="50" charset="0"/>
                        </a:rPr>
                        <a:t>7</a:t>
                      </a:r>
                      <a:endParaRPr lang="en-US" sz="1400" dirty="0">
                        <a:solidFill>
                          <a:srgbClr val="00224C"/>
                        </a:solidFill>
                        <a:latin typeface="ENAIRE Titillium Regular" panose="02000000000000000000" pitchFamily="50" charset="0"/>
                      </a:endParaRPr>
                    </a:p>
                  </a:txBody>
                  <a:tcPr/>
                </a:tc>
                <a:tc>
                  <a:txBody>
                    <a:bodyPr/>
                    <a:lstStyle/>
                    <a:p>
                      <a:pPr algn="ctr"/>
                      <a:r>
                        <a:rPr lang="es-ES" sz="1400" dirty="0">
                          <a:solidFill>
                            <a:srgbClr val="00224C"/>
                          </a:solidFill>
                          <a:latin typeface="ENAIRE Titillium Regular" panose="02000000000000000000" pitchFamily="50" charset="0"/>
                        </a:rPr>
                        <a:t>7</a:t>
                      </a:r>
                      <a:endParaRPr lang="en-US" sz="14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1"/>
                  </a:ext>
                </a:extLst>
              </a:tr>
              <a:tr h="370840">
                <a:tc>
                  <a:txBody>
                    <a:bodyPr/>
                    <a:lstStyle/>
                    <a:p>
                      <a:r>
                        <a:rPr lang="es-ES" sz="1400" b="1" dirty="0">
                          <a:solidFill>
                            <a:srgbClr val="00224C"/>
                          </a:solidFill>
                          <a:latin typeface="ENAIRE Titillium Regular" panose="02000000000000000000" pitchFamily="50" charset="0"/>
                        </a:rPr>
                        <a:t>RAID DP</a:t>
                      </a:r>
                      <a:endParaRPr lang="en-US" sz="1400" b="1" dirty="0">
                        <a:solidFill>
                          <a:srgbClr val="00224C"/>
                        </a:solidFill>
                        <a:latin typeface="ENAIRE Titillium Regular" panose="02000000000000000000" pitchFamily="50" charset="0"/>
                      </a:endParaRPr>
                    </a:p>
                  </a:txBody>
                  <a:tcPr>
                    <a:solidFill>
                      <a:schemeClr val="accent2">
                        <a:lumMod val="40000"/>
                        <a:lumOff val="60000"/>
                      </a:schemeClr>
                    </a:solidFill>
                  </a:tcPr>
                </a:tc>
                <a:tc>
                  <a:txBody>
                    <a:bodyPr/>
                    <a:lstStyle/>
                    <a:p>
                      <a:pPr algn="ctr"/>
                      <a:r>
                        <a:rPr lang="es-ES" sz="1400" b="1" dirty="0">
                          <a:solidFill>
                            <a:srgbClr val="00224C"/>
                          </a:solidFill>
                          <a:latin typeface="ENAIRE Titillium Regular" panose="02000000000000000000" pitchFamily="50" charset="0"/>
                        </a:rPr>
                        <a:t>28</a:t>
                      </a:r>
                      <a:endParaRPr lang="en-US" sz="1400" b="1" dirty="0">
                        <a:solidFill>
                          <a:srgbClr val="00224C"/>
                        </a:solidFill>
                        <a:latin typeface="ENAIRE Titillium Regular" panose="02000000000000000000" pitchFamily="50" charset="0"/>
                      </a:endParaRPr>
                    </a:p>
                  </a:txBody>
                  <a:tcPr>
                    <a:solidFill>
                      <a:schemeClr val="accent2">
                        <a:lumMod val="40000"/>
                        <a:lumOff val="60000"/>
                      </a:schemeClr>
                    </a:solidFill>
                  </a:tcPr>
                </a:tc>
                <a:tc>
                  <a:txBody>
                    <a:bodyPr/>
                    <a:lstStyle/>
                    <a:p>
                      <a:pPr algn="ctr"/>
                      <a:r>
                        <a:rPr lang="es-ES" sz="1400" b="1" dirty="0">
                          <a:solidFill>
                            <a:srgbClr val="00224C"/>
                          </a:solidFill>
                          <a:latin typeface="ENAIRE Titillium Regular" panose="02000000000000000000" pitchFamily="50" charset="0"/>
                        </a:rPr>
                        <a:t>16</a:t>
                      </a:r>
                      <a:endParaRPr lang="en-US" sz="1400" b="1" dirty="0">
                        <a:solidFill>
                          <a:srgbClr val="00224C"/>
                        </a:solidFill>
                        <a:latin typeface="ENAIRE Titillium Regular" panose="02000000000000000000" pitchFamily="50" charset="0"/>
                      </a:endParaRPr>
                    </a:p>
                  </a:txBody>
                  <a:tcPr>
                    <a:solidFill>
                      <a:schemeClr val="accent2">
                        <a:lumMod val="40000"/>
                        <a:lumOff val="60000"/>
                      </a:schemeClr>
                    </a:solidFill>
                  </a:tcPr>
                </a:tc>
                <a:tc>
                  <a:txBody>
                    <a:bodyPr/>
                    <a:lstStyle/>
                    <a:p>
                      <a:pPr algn="ctr"/>
                      <a:r>
                        <a:rPr lang="es-ES" sz="1400" b="1" dirty="0">
                          <a:solidFill>
                            <a:srgbClr val="00224C"/>
                          </a:solidFill>
                          <a:latin typeface="ENAIRE Titillium Regular" panose="02000000000000000000" pitchFamily="50" charset="0"/>
                        </a:rPr>
                        <a:t>16</a:t>
                      </a:r>
                      <a:endParaRPr lang="en-US" sz="1400" b="1" dirty="0">
                        <a:solidFill>
                          <a:srgbClr val="00224C"/>
                        </a:solidFill>
                        <a:latin typeface="ENAIRE Titillium Regular" panose="02000000000000000000" pitchFamily="50" charset="0"/>
                      </a:endParaRPr>
                    </a:p>
                  </a:txBody>
                  <a:tcPr>
                    <a:solidFill>
                      <a:schemeClr val="accent2">
                        <a:lumMod val="40000"/>
                        <a:lumOff val="60000"/>
                      </a:schemeClr>
                    </a:solidFill>
                  </a:tcPr>
                </a:tc>
                <a:tc>
                  <a:txBody>
                    <a:bodyPr/>
                    <a:lstStyle/>
                    <a:p>
                      <a:pPr algn="ctr"/>
                      <a:r>
                        <a:rPr lang="es-ES" sz="1400" b="1" dirty="0">
                          <a:solidFill>
                            <a:srgbClr val="00224C"/>
                          </a:solidFill>
                          <a:latin typeface="ENAIRE Titillium Regular" panose="02000000000000000000" pitchFamily="50" charset="0"/>
                        </a:rPr>
                        <a:t>14</a:t>
                      </a:r>
                      <a:endParaRPr lang="en-US" sz="1400" b="1" dirty="0">
                        <a:solidFill>
                          <a:srgbClr val="00224C"/>
                        </a:solidFill>
                        <a:latin typeface="ENAIRE Titillium Regular" panose="02000000000000000000" pitchFamily="50" charset="0"/>
                      </a:endParaRPr>
                    </a:p>
                  </a:txBody>
                  <a:tcPr>
                    <a:solidFill>
                      <a:schemeClr val="accent2">
                        <a:lumMod val="40000"/>
                        <a:lumOff val="60000"/>
                      </a:schemeClr>
                    </a:solidFill>
                  </a:tcPr>
                </a:tc>
                <a:extLst>
                  <a:ext uri="{0D108BD9-81ED-4DB2-BD59-A6C34878D82A}">
                    <a16:rowId xmlns:a16="http://schemas.microsoft.com/office/drawing/2014/main" val="10002"/>
                  </a:ext>
                </a:extLst>
              </a:tr>
            </a:tbl>
          </a:graphicData>
        </a:graphic>
      </p:graphicFrame>
      <p:sp>
        <p:nvSpPr>
          <p:cNvPr id="3" name="TextBox 2"/>
          <p:cNvSpPr txBox="1"/>
          <p:nvPr/>
        </p:nvSpPr>
        <p:spPr>
          <a:xfrm>
            <a:off x="2495600" y="4819409"/>
            <a:ext cx="7704856" cy="307777"/>
          </a:xfrm>
          <a:prstGeom prst="rect">
            <a:avLst/>
          </a:prstGeom>
          <a:noFill/>
        </p:spPr>
        <p:txBody>
          <a:bodyPr wrap="square" rtlCol="0">
            <a:spAutoFit/>
          </a:bodyPr>
          <a:lstStyle/>
          <a:p>
            <a:r>
              <a:rPr lang="es-ES" sz="1400" dirty="0">
                <a:solidFill>
                  <a:srgbClr val="00224C"/>
                </a:solidFill>
                <a:latin typeface="ENAIRE Titillium Regular" panose="02000000000000000000" pitchFamily="50" charset="0"/>
              </a:rPr>
              <a:t>Opcionalmente, se puede especificar el número de discos por grupo de RAID</a:t>
            </a:r>
            <a:endParaRPr lang="en-US" sz="1400" dirty="0">
              <a:solidFill>
                <a:srgbClr val="00224C"/>
              </a:solidFill>
              <a:latin typeface="ENAIRE Titillium Regular" panose="02000000000000000000" pitchFamily="50" charset="0"/>
            </a:endParaRPr>
          </a:p>
        </p:txBody>
      </p:sp>
      <p:sp>
        <p:nvSpPr>
          <p:cNvPr id="7" name="TextBox 6"/>
          <p:cNvSpPr txBox="1"/>
          <p:nvPr/>
        </p:nvSpPr>
        <p:spPr>
          <a:xfrm>
            <a:off x="2264187" y="1388626"/>
            <a:ext cx="7272808" cy="369332"/>
          </a:xfrm>
          <a:prstGeom prst="rect">
            <a:avLst/>
          </a:prstGeom>
          <a:noFill/>
        </p:spPr>
        <p:txBody>
          <a:bodyPr wrap="square" rtlCol="0">
            <a:spAutoFit/>
          </a:bodyPr>
          <a:lstStyle/>
          <a:p>
            <a:r>
              <a:rPr lang="es-ES" b="1" dirty="0">
                <a:solidFill>
                  <a:srgbClr val="00224C"/>
                </a:solidFill>
                <a:latin typeface="ENAIRE Titillium Bold" panose="02000000000000000000" pitchFamily="50" charset="0"/>
              </a:rPr>
              <a:t>Concepto de agregado sin mirror (3 de 5)</a:t>
            </a:r>
            <a:endParaRPr lang="en-US" b="1" dirty="0">
              <a:solidFill>
                <a:srgbClr val="00224C"/>
              </a:solidFill>
              <a:latin typeface="ENAIRE Titillium Bold" panose="02000000000000000000" pitchFamily="50" charset="0"/>
            </a:endParaRPr>
          </a:p>
        </p:txBody>
      </p:sp>
      <p:sp>
        <p:nvSpPr>
          <p:cNvPr id="10" name="CuadroTexto 9"/>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1" name="Imagen 10"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16</a:t>
            </a:fld>
            <a:endParaRPr lang="es-ES" dirty="0"/>
          </a:p>
        </p:txBody>
      </p:sp>
      <p:sp>
        <p:nvSpPr>
          <p:cNvPr id="14"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343482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3" cstate="print"/>
          <a:srcRect t="13053" b="23629"/>
          <a:stretch/>
        </p:blipFill>
        <p:spPr bwMode="auto">
          <a:xfrm>
            <a:off x="2257425" y="1556793"/>
            <a:ext cx="7677150" cy="3546283"/>
          </a:xfrm>
          <a:prstGeom prst="rect">
            <a:avLst/>
          </a:prstGeom>
          <a:noFill/>
          <a:ln w="9525">
            <a:noFill/>
            <a:miter lim="800000"/>
            <a:headEnd/>
            <a:tailEnd/>
          </a:ln>
        </p:spPr>
      </p:pic>
      <p:sp>
        <p:nvSpPr>
          <p:cNvPr id="6" name="TextBox 5"/>
          <p:cNvSpPr txBox="1"/>
          <p:nvPr/>
        </p:nvSpPr>
        <p:spPr>
          <a:xfrm>
            <a:off x="1757111" y="1205748"/>
            <a:ext cx="7272808" cy="369332"/>
          </a:xfrm>
          <a:prstGeom prst="rect">
            <a:avLst/>
          </a:prstGeom>
          <a:noFill/>
        </p:spPr>
        <p:txBody>
          <a:bodyPr wrap="square" rtlCol="0">
            <a:spAutoFit/>
          </a:bodyPr>
          <a:lstStyle/>
          <a:p>
            <a:r>
              <a:rPr lang="es-ES" b="1" dirty="0">
                <a:solidFill>
                  <a:srgbClr val="00224C"/>
                </a:solidFill>
                <a:latin typeface="ENAIRE Titillium Bold" panose="02000000000000000000" pitchFamily="50" charset="0"/>
              </a:rPr>
              <a:t>Concepto de agregado sin mirror (4 de 5)</a:t>
            </a:r>
            <a:endParaRPr lang="en-US" b="1" dirty="0">
              <a:solidFill>
                <a:srgbClr val="00224C"/>
              </a:solidFill>
              <a:latin typeface="ENAIRE Titillium Bold" panose="02000000000000000000" pitchFamily="50" charset="0"/>
            </a:endParaRPr>
          </a:p>
        </p:txBody>
      </p:sp>
      <p:sp>
        <p:nvSpPr>
          <p:cNvPr id="8" name="TextBox 7"/>
          <p:cNvSpPr txBox="1"/>
          <p:nvPr/>
        </p:nvSpPr>
        <p:spPr>
          <a:xfrm>
            <a:off x="2351584" y="5188741"/>
            <a:ext cx="7704856" cy="954107"/>
          </a:xfrm>
          <a:prstGeom prst="rect">
            <a:avLst/>
          </a:prstGeom>
          <a:noFill/>
        </p:spPr>
        <p:txBody>
          <a:bodyPr wrap="square" rtlCol="0">
            <a:spAutoFit/>
          </a:bodyPr>
          <a:lstStyle/>
          <a:p>
            <a:r>
              <a:rPr lang="es-ES" sz="1400" dirty="0">
                <a:solidFill>
                  <a:srgbClr val="00224C"/>
                </a:solidFill>
                <a:latin typeface="ENAIRE Titillium Regular" panose="02000000000000000000" pitchFamily="50" charset="0"/>
              </a:rPr>
              <a:t>Opcionalmente, se puede especificar el número de discos por grupo de RAID</a:t>
            </a:r>
          </a:p>
          <a:p>
            <a:endParaRPr lang="es-ES" sz="1400" dirty="0">
              <a:solidFill>
                <a:srgbClr val="00224C"/>
              </a:solidFill>
              <a:latin typeface="ENAIRE Titillium Regular" panose="02000000000000000000" pitchFamily="50" charset="0"/>
            </a:endParaRPr>
          </a:p>
          <a:p>
            <a:pPr marL="285750" indent="-285750">
              <a:buFont typeface="Arial" pitchFamily="34" charset="0"/>
              <a:buChar char="•"/>
            </a:pPr>
            <a:r>
              <a:rPr lang="es-ES" sz="1400" dirty="0">
                <a:solidFill>
                  <a:srgbClr val="00224C"/>
                </a:solidFill>
                <a:latin typeface="ENAIRE Titillium Regular" panose="02000000000000000000" pitchFamily="50" charset="0"/>
              </a:rPr>
              <a:t>Para RAID 4 el máximo son 14 discos de FC o 7 SATA</a:t>
            </a:r>
          </a:p>
          <a:p>
            <a:pPr marL="285750" indent="-285750">
              <a:buFont typeface="Arial" pitchFamily="34" charset="0"/>
              <a:buChar char="•"/>
            </a:pPr>
            <a:r>
              <a:rPr lang="es-ES" sz="1400" dirty="0">
                <a:solidFill>
                  <a:srgbClr val="00224C"/>
                </a:solidFill>
                <a:latin typeface="ENAIRE Titillium Regular" panose="02000000000000000000" pitchFamily="50" charset="0"/>
              </a:rPr>
              <a:t>Para RAID_DP el máximo son 28 discos FC o 16 SATA</a:t>
            </a:r>
            <a:endParaRPr lang="en-US" sz="1400" dirty="0">
              <a:solidFill>
                <a:srgbClr val="00224C"/>
              </a:solidFill>
              <a:latin typeface="ENAIRE Titillium Regular" panose="02000000000000000000" pitchFamily="50" charset="0"/>
            </a:endParaRPr>
          </a:p>
        </p:txBody>
      </p:sp>
      <p:sp>
        <p:nvSpPr>
          <p:cNvPr id="10" name="CuadroTexto 9"/>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1" name="Imagen 10"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17</a:t>
            </a:fld>
            <a:endParaRPr lang="es-ES" dirty="0"/>
          </a:p>
        </p:txBody>
      </p:sp>
      <p:sp>
        <p:nvSpPr>
          <p:cNvPr id="13"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3165267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3" cstate="print"/>
          <a:srcRect t="11296" b="18265"/>
          <a:stretch/>
        </p:blipFill>
        <p:spPr bwMode="auto">
          <a:xfrm>
            <a:off x="2266950" y="1375577"/>
            <a:ext cx="7658100" cy="3737113"/>
          </a:xfrm>
          <a:prstGeom prst="rect">
            <a:avLst/>
          </a:prstGeom>
          <a:noFill/>
          <a:ln w="9525">
            <a:noFill/>
            <a:miter lim="800000"/>
            <a:headEnd/>
            <a:tailEnd/>
          </a:ln>
        </p:spPr>
      </p:pic>
      <p:sp>
        <p:nvSpPr>
          <p:cNvPr id="5" name="TextBox 4"/>
          <p:cNvSpPr txBox="1"/>
          <p:nvPr/>
        </p:nvSpPr>
        <p:spPr>
          <a:xfrm>
            <a:off x="2351584" y="5188741"/>
            <a:ext cx="7704856" cy="954107"/>
          </a:xfrm>
          <a:prstGeom prst="rect">
            <a:avLst/>
          </a:prstGeom>
          <a:noFill/>
        </p:spPr>
        <p:txBody>
          <a:bodyPr wrap="square" rtlCol="0">
            <a:spAutoFit/>
          </a:bodyPr>
          <a:lstStyle/>
          <a:p>
            <a:r>
              <a:rPr lang="es-ES" sz="1400" dirty="0">
                <a:solidFill>
                  <a:srgbClr val="00224C"/>
                </a:solidFill>
                <a:latin typeface="ENAIRE Titillium Regular" panose="02000000000000000000" pitchFamily="50" charset="0"/>
              </a:rPr>
              <a:t>Opcionalmente, se puede especificar el número de discos por grupo de RAID</a:t>
            </a:r>
          </a:p>
          <a:p>
            <a:endParaRPr lang="es-ES" sz="1400" dirty="0">
              <a:solidFill>
                <a:srgbClr val="00224C"/>
              </a:solidFill>
              <a:latin typeface="ENAIRE Titillium Regular" panose="02000000000000000000" pitchFamily="50" charset="0"/>
            </a:endParaRPr>
          </a:p>
          <a:p>
            <a:pPr marL="285750" indent="-285750">
              <a:buFont typeface="Arial" pitchFamily="34" charset="0"/>
              <a:buChar char="•"/>
            </a:pPr>
            <a:r>
              <a:rPr lang="es-ES" sz="1400" dirty="0">
                <a:solidFill>
                  <a:srgbClr val="00224C"/>
                </a:solidFill>
                <a:latin typeface="ENAIRE Titillium Regular" panose="02000000000000000000" pitchFamily="50" charset="0"/>
              </a:rPr>
              <a:t>Para RAID 4 el máximo son 14 discos de FC o 7 SATA</a:t>
            </a:r>
          </a:p>
          <a:p>
            <a:pPr marL="285750" indent="-285750">
              <a:buFont typeface="Arial" pitchFamily="34" charset="0"/>
              <a:buChar char="•"/>
            </a:pPr>
            <a:r>
              <a:rPr lang="es-ES" sz="1400" dirty="0">
                <a:solidFill>
                  <a:srgbClr val="00224C"/>
                </a:solidFill>
                <a:latin typeface="ENAIRE Titillium Regular" panose="02000000000000000000" pitchFamily="50" charset="0"/>
              </a:rPr>
              <a:t>Para RAID_DP el máximo son 28 discos FC o 16 SATA</a:t>
            </a:r>
            <a:endParaRPr lang="en-US" sz="1400" dirty="0">
              <a:solidFill>
                <a:srgbClr val="00224C"/>
              </a:solidFill>
              <a:latin typeface="ENAIRE Titillium Regular" panose="02000000000000000000" pitchFamily="50" charset="0"/>
            </a:endParaRPr>
          </a:p>
        </p:txBody>
      </p:sp>
      <p:sp>
        <p:nvSpPr>
          <p:cNvPr id="7" name="TextBox 6"/>
          <p:cNvSpPr txBox="1"/>
          <p:nvPr/>
        </p:nvSpPr>
        <p:spPr>
          <a:xfrm>
            <a:off x="1831926" y="1247311"/>
            <a:ext cx="7272808" cy="369332"/>
          </a:xfrm>
          <a:prstGeom prst="rect">
            <a:avLst/>
          </a:prstGeom>
          <a:noFill/>
        </p:spPr>
        <p:txBody>
          <a:bodyPr wrap="square" rtlCol="0">
            <a:spAutoFit/>
          </a:bodyPr>
          <a:lstStyle/>
          <a:p>
            <a:r>
              <a:rPr lang="es-ES" b="1" dirty="0">
                <a:solidFill>
                  <a:srgbClr val="00224C"/>
                </a:solidFill>
                <a:latin typeface="ENAIRE Titillium Bold" panose="02000000000000000000" pitchFamily="50" charset="0"/>
              </a:rPr>
              <a:t>Concepto de agregado sin mirror (5 de 5)</a:t>
            </a:r>
            <a:endParaRPr lang="en-US" b="1" dirty="0">
              <a:solidFill>
                <a:srgbClr val="00224C"/>
              </a:solidFill>
              <a:latin typeface="ENAIRE Titillium Bold" panose="02000000000000000000" pitchFamily="50" charset="0"/>
            </a:endParaRPr>
          </a:p>
        </p:txBody>
      </p:sp>
      <p:sp>
        <p:nvSpPr>
          <p:cNvPr id="11" name="CuadroTexto 10"/>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2" name="Imagen 11"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9"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18</a:t>
            </a:fld>
            <a:endParaRPr lang="es-ES" dirty="0"/>
          </a:p>
        </p:txBody>
      </p:sp>
      <p:sp>
        <p:nvSpPr>
          <p:cNvPr id="13"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3232070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3" cstate="print"/>
          <a:srcRect t="12187" b="22870"/>
          <a:stretch/>
        </p:blipFill>
        <p:spPr bwMode="auto">
          <a:xfrm>
            <a:off x="2294405" y="1736973"/>
            <a:ext cx="6693454" cy="3242351"/>
          </a:xfrm>
          <a:prstGeom prst="rect">
            <a:avLst/>
          </a:prstGeom>
          <a:noFill/>
          <a:ln w="9525">
            <a:noFill/>
            <a:miter lim="800000"/>
            <a:headEnd/>
            <a:tailEnd/>
          </a:ln>
        </p:spPr>
      </p:pic>
      <p:sp>
        <p:nvSpPr>
          <p:cNvPr id="6" name="TextBox 5"/>
          <p:cNvSpPr txBox="1"/>
          <p:nvPr/>
        </p:nvSpPr>
        <p:spPr>
          <a:xfrm>
            <a:off x="1939991" y="1413566"/>
            <a:ext cx="7272808" cy="369332"/>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Concepto de agregado con mirror</a:t>
            </a:r>
            <a:endParaRPr lang="en-US" b="1" dirty="0">
              <a:solidFill>
                <a:srgbClr val="00224C"/>
              </a:solidFill>
              <a:latin typeface="ENAIRE Titillium Regular" panose="02000000000000000000" pitchFamily="50" charset="0"/>
            </a:endParaRPr>
          </a:p>
        </p:txBody>
      </p:sp>
      <p:sp>
        <p:nvSpPr>
          <p:cNvPr id="2" name="TextBox 1"/>
          <p:cNvSpPr txBox="1"/>
          <p:nvPr/>
        </p:nvSpPr>
        <p:spPr>
          <a:xfrm>
            <a:off x="2318106" y="4941061"/>
            <a:ext cx="7632848" cy="923330"/>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SyncMirror está activado (SyncMirror_Local o Cluster_Remote)</a:t>
            </a:r>
          </a:p>
          <a:p>
            <a:endParaRPr lang="es-ES" dirty="0">
              <a:solidFill>
                <a:srgbClr val="00224C"/>
              </a:solidFill>
              <a:latin typeface="ENAIRE Titillium Regular" panose="02000000000000000000" pitchFamily="50" charset="0"/>
            </a:endParaRPr>
          </a:p>
          <a:p>
            <a:pPr marL="285750" indent="-285750">
              <a:buFont typeface="Arial" pitchFamily="34" charset="0"/>
              <a:buChar char="•"/>
            </a:pPr>
            <a:r>
              <a:rPr lang="es-ES" dirty="0">
                <a:solidFill>
                  <a:srgbClr val="00224C"/>
                </a:solidFill>
                <a:latin typeface="ENAIRE Titillium Regular" panose="02000000000000000000" pitchFamily="50" charset="0"/>
              </a:rPr>
              <a:t>Plex0 y Plex1 están en mirror.</a:t>
            </a:r>
            <a:endParaRPr lang="en-US" dirty="0">
              <a:solidFill>
                <a:srgbClr val="00224C"/>
              </a:solidFill>
              <a:latin typeface="ENAIRE Titillium Regular" panose="02000000000000000000" pitchFamily="50" charset="0"/>
            </a:endParaRP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1"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19</a:t>
            </a:fld>
            <a:endParaRPr lang="es-ES" dirty="0"/>
          </a:p>
        </p:txBody>
      </p:sp>
      <p:sp>
        <p:nvSpPr>
          <p:cNvPr id="13"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181703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Marcador de posición de imagen 20" descr="avion.png"/>
          <p:cNvPicPr>
            <a:picLocks noGrp="1" noChangeAspect="1"/>
          </p:cNvPicPr>
          <p:nvPr>
            <p:ph type="pic" sz="quarter" idx="16"/>
          </p:nvPr>
        </p:nvPicPr>
        <p:blipFill rotWithShape="1">
          <a:blip r:embed="rId2" cstate="print">
            <a:extLst>
              <a:ext uri="{28A0092B-C50C-407E-A947-70E740481C1C}">
                <a14:useLocalDpi xmlns:a14="http://schemas.microsoft.com/office/drawing/2010/main" val="0"/>
              </a:ext>
            </a:extLst>
          </a:blip>
          <a:srcRect l="-5359" t="-83030" r="-4158" b="-81828"/>
          <a:stretch/>
        </p:blipFill>
        <p:spPr>
          <a:xfrm>
            <a:off x="6875970" y="1684868"/>
            <a:ext cx="3909214" cy="3634317"/>
          </a:xfrm>
        </p:spPr>
      </p:pic>
      <p:sp>
        <p:nvSpPr>
          <p:cNvPr id="5" name="Marcador de texto 3"/>
          <p:cNvSpPr>
            <a:spLocks noGrp="1"/>
          </p:cNvSpPr>
          <p:nvPr>
            <p:ph type="body" sz="quarter" idx="13"/>
          </p:nvPr>
        </p:nvSpPr>
        <p:spPr>
          <a:xfrm>
            <a:off x="540070" y="2494411"/>
            <a:ext cx="6165530" cy="2334683"/>
          </a:xfrm>
        </p:spPr>
        <p:txBody>
          <a:bodyPr>
            <a:noAutofit/>
          </a:bodyPr>
          <a:lstStyle/>
          <a:p>
            <a:pPr>
              <a:lnSpc>
                <a:spcPct val="170000"/>
              </a:lnSpc>
              <a:spcAft>
                <a:spcPts val="600"/>
              </a:spcAft>
            </a:pPr>
            <a:r>
              <a:rPr lang="es-ES" sz="2400" b="1" dirty="0">
                <a:solidFill>
                  <a:srgbClr val="002A7E"/>
                </a:solidFill>
              </a:rPr>
              <a:t>Curso de </a:t>
            </a:r>
            <a:br>
              <a:rPr lang="es-ES" sz="2400" b="1" dirty="0">
                <a:solidFill>
                  <a:srgbClr val="002A7E"/>
                </a:solidFill>
              </a:rPr>
            </a:br>
            <a:r>
              <a:rPr lang="es-ES" sz="2400" b="1" dirty="0">
                <a:solidFill>
                  <a:srgbClr val="002A7E"/>
                </a:solidFill>
              </a:rPr>
              <a:t>Almacenamiento NAS</a:t>
            </a:r>
            <a:br>
              <a:rPr lang="es-ES" sz="2400" b="1" dirty="0">
                <a:solidFill>
                  <a:srgbClr val="002A7E"/>
                </a:solidFill>
              </a:rPr>
            </a:br>
            <a:endParaRPr lang="es-ES" sz="2400" dirty="0"/>
          </a:p>
          <a:p>
            <a:pPr>
              <a:lnSpc>
                <a:spcPct val="170000"/>
              </a:lnSpc>
              <a:spcAft>
                <a:spcPts val="600"/>
              </a:spcAft>
            </a:pPr>
            <a:endParaRPr lang="es-ES" sz="2400" dirty="0"/>
          </a:p>
        </p:txBody>
      </p:sp>
      <p:sp>
        <p:nvSpPr>
          <p:cNvPr id="4" name="Marcador de número de diapositiva 5">
            <a:extLst>
              <a:ext uri="{FF2B5EF4-FFF2-40B4-BE49-F238E27FC236}">
                <a16:creationId xmlns:a16="http://schemas.microsoft.com/office/drawing/2014/main" id="{611A2133-0013-466B-80C4-D08C95007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3628A-7C3A-4FE1-9158-F8C34ECA31E6}" type="slidenum">
              <a:rPr lang="es-ES" smtClean="0"/>
              <a:t>2</a:t>
            </a:fld>
            <a:endParaRPr lang="es-ES" dirty="0"/>
          </a:p>
        </p:txBody>
      </p:sp>
    </p:spTree>
    <p:extLst>
      <p:ext uri="{BB962C8B-B14F-4D97-AF65-F5344CB8AC3E}">
        <p14:creationId xmlns:p14="http://schemas.microsoft.com/office/powerpoint/2010/main" val="1575765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56617" y="1338752"/>
            <a:ext cx="7272808" cy="369332"/>
          </a:xfrm>
          <a:prstGeom prst="rect">
            <a:avLst/>
          </a:prstGeom>
          <a:noFill/>
        </p:spPr>
        <p:txBody>
          <a:bodyPr wrap="square" rtlCol="0">
            <a:spAutoFit/>
          </a:bodyPr>
          <a:lstStyle/>
          <a:p>
            <a:r>
              <a:rPr lang="es-ES" b="1" dirty="0">
                <a:solidFill>
                  <a:srgbClr val="00224C"/>
                </a:solidFill>
                <a:latin typeface="ENAIRE Titillium Light"/>
              </a:rPr>
              <a:t>Normas para crear agregados</a:t>
            </a:r>
            <a:endParaRPr lang="en-US" b="1" dirty="0">
              <a:solidFill>
                <a:srgbClr val="00224C"/>
              </a:solidFill>
              <a:latin typeface="ENAIRE Titillium Light"/>
            </a:endParaRPr>
          </a:p>
        </p:txBody>
      </p:sp>
      <p:sp>
        <p:nvSpPr>
          <p:cNvPr id="2" name="TextBox 1"/>
          <p:cNvSpPr txBox="1"/>
          <p:nvPr/>
        </p:nvSpPr>
        <p:spPr>
          <a:xfrm>
            <a:off x="2096803" y="1739780"/>
            <a:ext cx="7344816" cy="4616648"/>
          </a:xfrm>
          <a:prstGeom prst="rect">
            <a:avLst/>
          </a:prstGeom>
          <a:noFill/>
        </p:spPr>
        <p:txBody>
          <a:bodyPr wrap="square" rtlCol="0">
            <a:spAutoFit/>
          </a:bodyPr>
          <a:lstStyle/>
          <a:p>
            <a:pPr marL="285750" indent="-285750">
              <a:buFont typeface="Arial" pitchFamily="34" charset="0"/>
              <a:buChar char="•"/>
            </a:pPr>
            <a:r>
              <a:rPr lang="es-ES" sz="1600" dirty="0">
                <a:solidFill>
                  <a:srgbClr val="00224C"/>
                </a:solidFill>
                <a:latin typeface="ENAIRE Titillium Light"/>
              </a:rPr>
              <a:t>El nombre para el agregado:</a:t>
            </a:r>
          </a:p>
          <a:p>
            <a:pPr marL="742950" lvl="1" indent="-285750">
              <a:buFont typeface="Arial" pitchFamily="34" charset="0"/>
              <a:buChar char="•"/>
            </a:pPr>
            <a:r>
              <a:rPr lang="es-ES" sz="1600" dirty="0">
                <a:solidFill>
                  <a:srgbClr val="00224C"/>
                </a:solidFill>
                <a:latin typeface="ENAIRE Titillium Light"/>
              </a:rPr>
              <a:t>Debe empezar con una letra o «_»</a:t>
            </a:r>
          </a:p>
          <a:p>
            <a:pPr marL="742950" lvl="1" indent="-285750">
              <a:buFont typeface="Arial" pitchFamily="34" charset="0"/>
              <a:buChar char="•"/>
            </a:pPr>
            <a:r>
              <a:rPr lang="es-ES" sz="1600" u="sng" dirty="0">
                <a:solidFill>
                  <a:srgbClr val="00224C"/>
                </a:solidFill>
                <a:latin typeface="ENAIRE Titillium Light"/>
              </a:rPr>
              <a:t>Debe contener solo letras, dígitos y «_»</a:t>
            </a:r>
          </a:p>
          <a:p>
            <a:pPr marL="742950" lvl="1" indent="-285750">
              <a:buFont typeface="Arial" pitchFamily="34" charset="0"/>
              <a:buChar char="•"/>
            </a:pPr>
            <a:r>
              <a:rPr lang="es-ES" sz="1600" dirty="0">
                <a:solidFill>
                  <a:srgbClr val="00224C"/>
                </a:solidFill>
                <a:latin typeface="ENAIRE Titillium Light"/>
              </a:rPr>
              <a:t>No debe sobrepasar los 255 caracteres</a:t>
            </a:r>
          </a:p>
          <a:p>
            <a:pPr lvl="1"/>
            <a:endParaRPr lang="es-ES" sz="1600" dirty="0">
              <a:solidFill>
                <a:srgbClr val="00224C"/>
              </a:solidFill>
              <a:latin typeface="ENAIRE Titillium Light"/>
            </a:endParaRPr>
          </a:p>
          <a:p>
            <a:pPr marL="285750" indent="-285750">
              <a:buFont typeface="Arial" pitchFamily="34" charset="0"/>
              <a:buChar char="•"/>
            </a:pPr>
            <a:r>
              <a:rPr lang="es-ES" sz="1600" dirty="0">
                <a:solidFill>
                  <a:srgbClr val="00224C"/>
                </a:solidFill>
                <a:latin typeface="ENAIRE Titillium Light"/>
              </a:rPr>
              <a:t>Los discos a incluir en el agregado deben:</a:t>
            </a:r>
          </a:p>
          <a:p>
            <a:pPr marL="742950" lvl="1" indent="-285750">
              <a:buFont typeface="Arial" pitchFamily="34" charset="0"/>
              <a:buChar char="•"/>
            </a:pPr>
            <a:r>
              <a:rPr lang="es-ES" sz="1600" dirty="0">
                <a:solidFill>
                  <a:srgbClr val="00224C"/>
                </a:solidFill>
                <a:latin typeface="ENAIRE Titillium Light"/>
              </a:rPr>
              <a:t>Ser del mismo tipo (FC-AL, ATA, SAS o SCSI)</a:t>
            </a:r>
          </a:p>
          <a:p>
            <a:pPr marL="742950" lvl="1" indent="-285750">
              <a:buFont typeface="Arial" pitchFamily="34" charset="0"/>
              <a:buChar char="•"/>
            </a:pPr>
            <a:r>
              <a:rPr lang="es-ES" sz="1600" dirty="0">
                <a:solidFill>
                  <a:srgbClr val="00224C"/>
                </a:solidFill>
                <a:latin typeface="ENAIRE Titillium Light"/>
              </a:rPr>
              <a:t>Deben funcionar a las mismas RPM</a:t>
            </a:r>
          </a:p>
          <a:p>
            <a:pPr lvl="1"/>
            <a:endParaRPr lang="es-ES" sz="1600" dirty="0">
              <a:solidFill>
                <a:srgbClr val="00224C"/>
              </a:solidFill>
              <a:latin typeface="ENAIRE Titillium Light"/>
            </a:endParaRPr>
          </a:p>
          <a:p>
            <a:pPr marL="285750" indent="-285750">
              <a:buFont typeface="Arial" pitchFamily="34" charset="0"/>
              <a:buChar char="•"/>
            </a:pPr>
            <a:r>
              <a:rPr lang="es-ES" sz="1600" dirty="0">
                <a:solidFill>
                  <a:srgbClr val="00224C"/>
                </a:solidFill>
                <a:latin typeface="ENAIRE Titillium Light"/>
              </a:rPr>
              <a:t>Estados disponibles para un agregado</a:t>
            </a:r>
          </a:p>
          <a:p>
            <a:pPr marL="742950" lvl="1" indent="-285750">
              <a:buFont typeface="Arial" pitchFamily="34" charset="0"/>
              <a:buChar char="•"/>
            </a:pPr>
            <a:r>
              <a:rPr lang="es-ES" sz="1600" b="1" dirty="0">
                <a:solidFill>
                  <a:srgbClr val="00224C"/>
                </a:solidFill>
                <a:latin typeface="ENAIRE Titillium Light"/>
              </a:rPr>
              <a:t>Offline</a:t>
            </a:r>
          </a:p>
          <a:p>
            <a:pPr marL="1200150" lvl="2" indent="-285750">
              <a:buFont typeface="Arial" pitchFamily="34" charset="0"/>
              <a:buChar char="•"/>
            </a:pPr>
            <a:r>
              <a:rPr lang="es-ES" sz="1600" dirty="0">
                <a:solidFill>
                  <a:srgbClr val="00224C"/>
                </a:solidFill>
                <a:latin typeface="ENAIRE Titillium Light"/>
              </a:rPr>
              <a:t>No se permiten lecturas ni escrituras</a:t>
            </a:r>
          </a:p>
          <a:p>
            <a:pPr marL="742950" lvl="1" indent="-285750">
              <a:buFont typeface="Arial" pitchFamily="34" charset="0"/>
              <a:buChar char="•"/>
            </a:pPr>
            <a:r>
              <a:rPr lang="es-ES" sz="1600" b="1" dirty="0">
                <a:solidFill>
                  <a:srgbClr val="00224C"/>
                </a:solidFill>
                <a:latin typeface="ENAIRE Titillium Light"/>
              </a:rPr>
              <a:t>Restricted</a:t>
            </a:r>
          </a:p>
          <a:p>
            <a:pPr marL="1200150" lvl="2" indent="-285750">
              <a:buFont typeface="Arial" pitchFamily="34" charset="0"/>
              <a:buChar char="•"/>
            </a:pPr>
            <a:r>
              <a:rPr lang="es-ES" sz="1600" dirty="0">
                <a:solidFill>
                  <a:srgbClr val="00224C"/>
                </a:solidFill>
                <a:latin typeface="ENAIRE Titillium Light"/>
              </a:rPr>
              <a:t>Algunas operaciones como la reconstrucción de paridad están permitidas, pero no el acceso a los datos</a:t>
            </a:r>
          </a:p>
          <a:p>
            <a:pPr marL="742950" lvl="1" indent="-285750">
              <a:buFont typeface="Arial" pitchFamily="34" charset="0"/>
              <a:buChar char="•"/>
            </a:pPr>
            <a:r>
              <a:rPr lang="es-ES" sz="1600" b="1" dirty="0">
                <a:solidFill>
                  <a:srgbClr val="00224C"/>
                </a:solidFill>
                <a:latin typeface="ENAIRE Titillium Light"/>
              </a:rPr>
              <a:t>Online</a:t>
            </a:r>
          </a:p>
          <a:p>
            <a:pPr marL="1200150" lvl="2" indent="-285750">
              <a:buFont typeface="Arial" pitchFamily="34" charset="0"/>
              <a:buChar char="•"/>
            </a:pPr>
            <a:r>
              <a:rPr lang="es-ES" sz="1600" dirty="0">
                <a:solidFill>
                  <a:srgbClr val="00224C"/>
                </a:solidFill>
                <a:latin typeface="ENAIRE Titillium Light"/>
              </a:rPr>
              <a:t>Se permite lectura y escritura en los volúmenes creados en el agregado</a:t>
            </a:r>
            <a:endParaRPr lang="en-US" sz="1600" dirty="0">
              <a:solidFill>
                <a:srgbClr val="00224C"/>
              </a:solidFill>
              <a:latin typeface="ENAIRE Titillium Light"/>
            </a:endParaRPr>
          </a:p>
        </p:txBody>
      </p:sp>
      <p:sp>
        <p:nvSpPr>
          <p:cNvPr id="8" name="CuadroTexto 7"/>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9" name="Imagen 8"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0"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20</a:t>
            </a:fld>
            <a:endParaRPr lang="es-ES" dirty="0"/>
          </a:p>
        </p:txBody>
      </p:sp>
      <p:sp>
        <p:nvSpPr>
          <p:cNvPr id="11"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533685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07235" y="1272250"/>
            <a:ext cx="7272808" cy="369332"/>
          </a:xfrm>
          <a:prstGeom prst="rect">
            <a:avLst/>
          </a:prstGeom>
          <a:noFill/>
        </p:spPr>
        <p:txBody>
          <a:bodyPr wrap="square" rtlCol="0">
            <a:spAutoFit/>
          </a:bodyPr>
          <a:lstStyle/>
          <a:p>
            <a:r>
              <a:rPr lang="es-ES" b="1" dirty="0">
                <a:solidFill>
                  <a:srgbClr val="00224C"/>
                </a:solidFill>
                <a:latin typeface="ENAIRE Titillium Light"/>
              </a:rPr>
              <a:t>Estados de un agregado: Online</a:t>
            </a:r>
            <a:endParaRPr lang="en-US" b="1" dirty="0">
              <a:solidFill>
                <a:srgbClr val="00224C"/>
              </a:solidFill>
              <a:latin typeface="ENAIRE Titillium Light"/>
            </a:endParaRPr>
          </a:p>
        </p:txBody>
      </p:sp>
      <p:sp>
        <p:nvSpPr>
          <p:cNvPr id="2" name="TextBox 1"/>
          <p:cNvSpPr txBox="1"/>
          <p:nvPr/>
        </p:nvSpPr>
        <p:spPr>
          <a:xfrm>
            <a:off x="1750368" y="1736973"/>
            <a:ext cx="8712968" cy="4401205"/>
          </a:xfrm>
          <a:prstGeom prst="rect">
            <a:avLst/>
          </a:prstGeom>
          <a:noFill/>
        </p:spPr>
        <p:txBody>
          <a:bodyPr wrap="square" rtlCol="0">
            <a:spAutoFit/>
          </a:bodyPr>
          <a:lstStyle/>
          <a:p>
            <a:r>
              <a:rPr lang="es-ES" sz="1400" dirty="0">
                <a:solidFill>
                  <a:srgbClr val="00224C"/>
                </a:solidFill>
                <a:latin typeface="ENAIRE Titillium Light"/>
              </a:rPr>
              <a:t>Se permite la lectura y escritura a sus volúmenes. A su vez estos son los estados que puede presentar un agregado online:</a:t>
            </a:r>
          </a:p>
          <a:p>
            <a:endParaRPr lang="es-ES" sz="1400" dirty="0">
              <a:solidFill>
                <a:srgbClr val="00224C"/>
              </a:solidFill>
              <a:latin typeface="ENAIRE Titillium Light"/>
            </a:endParaRPr>
          </a:p>
          <a:p>
            <a:pPr marL="285750" indent="-285750">
              <a:buFont typeface="Arial" pitchFamily="34" charset="0"/>
              <a:buChar char="•"/>
            </a:pPr>
            <a:r>
              <a:rPr lang="es-ES" sz="1400" b="1" dirty="0">
                <a:solidFill>
                  <a:srgbClr val="00224C"/>
                </a:solidFill>
                <a:latin typeface="ENAIRE Titillium Light"/>
              </a:rPr>
              <a:t>Copying</a:t>
            </a:r>
            <a:r>
              <a:rPr lang="es-ES" sz="1400" dirty="0">
                <a:solidFill>
                  <a:srgbClr val="00224C"/>
                </a:solidFill>
                <a:latin typeface="ENAIRE Titillium Light"/>
              </a:rPr>
              <a:t>: el agregado es actualmente el objetivo de una copia entre agregados activos.</a:t>
            </a:r>
          </a:p>
          <a:p>
            <a:pPr marL="285750" indent="-285750">
              <a:buFont typeface="Arial" pitchFamily="34" charset="0"/>
              <a:buChar char="•"/>
            </a:pPr>
            <a:r>
              <a:rPr lang="es-ES" sz="1400" b="1" dirty="0">
                <a:solidFill>
                  <a:srgbClr val="00224C"/>
                </a:solidFill>
                <a:latin typeface="ENAIRE Titillium Light"/>
              </a:rPr>
              <a:t>Degraded</a:t>
            </a:r>
            <a:r>
              <a:rPr lang="es-ES" sz="1400" dirty="0">
                <a:solidFill>
                  <a:srgbClr val="00224C"/>
                </a:solidFill>
                <a:latin typeface="ENAIRE Titillium Light"/>
              </a:rPr>
              <a:t>: El agregado contiene al menos un RAID degradado que no está siendo reconstruido tras el fallo de un disco.</a:t>
            </a:r>
          </a:p>
          <a:p>
            <a:pPr marL="285750" indent="-285750">
              <a:buFont typeface="Arial" pitchFamily="34" charset="0"/>
              <a:buChar char="•"/>
            </a:pPr>
            <a:r>
              <a:rPr lang="es-ES" sz="1400" b="1" dirty="0">
                <a:solidFill>
                  <a:srgbClr val="00224C"/>
                </a:solidFill>
                <a:latin typeface="ENAIRE Titillium Light"/>
              </a:rPr>
              <a:t>Foreign</a:t>
            </a:r>
            <a:r>
              <a:rPr lang="es-ES" sz="1400" dirty="0">
                <a:solidFill>
                  <a:srgbClr val="00224C"/>
                </a:solidFill>
                <a:latin typeface="ENAIRE Titillium Light"/>
              </a:rPr>
              <a:t>: Existen discos que contiene el agregado han sido movidos a otro sistema de almacenamiento.</a:t>
            </a:r>
          </a:p>
          <a:p>
            <a:pPr marL="285750" indent="-285750">
              <a:buFont typeface="Arial" pitchFamily="34" charset="0"/>
              <a:buChar char="•"/>
            </a:pPr>
            <a:r>
              <a:rPr lang="es-ES" sz="1400" b="1" dirty="0">
                <a:solidFill>
                  <a:srgbClr val="00224C"/>
                </a:solidFill>
                <a:latin typeface="ENAIRE Titillium Light"/>
              </a:rPr>
              <a:t>Growing</a:t>
            </a:r>
            <a:r>
              <a:rPr lang="es-ES" sz="1400" dirty="0">
                <a:solidFill>
                  <a:srgbClr val="00224C"/>
                </a:solidFill>
                <a:latin typeface="ENAIRE Titillium Light"/>
              </a:rPr>
              <a:t>: Hay discos que están en proceso de ser añadidos al agregado.</a:t>
            </a:r>
          </a:p>
          <a:p>
            <a:pPr marL="285750" indent="-285750">
              <a:buFont typeface="Arial" pitchFamily="34" charset="0"/>
              <a:buChar char="•"/>
            </a:pPr>
            <a:r>
              <a:rPr lang="es-ES" sz="1400" b="1" dirty="0">
                <a:solidFill>
                  <a:srgbClr val="00224C"/>
                </a:solidFill>
                <a:latin typeface="ENAIRE Titillium Light"/>
              </a:rPr>
              <a:t>Ironing</a:t>
            </a:r>
            <a:r>
              <a:rPr lang="es-ES" sz="1400" dirty="0">
                <a:solidFill>
                  <a:srgbClr val="00224C"/>
                </a:solidFill>
                <a:latin typeface="ENAIRE Titillium Light"/>
              </a:rPr>
              <a:t>: Una comprobación de consistencia a nivel de WAFL está siendo realizada en el agregado.</a:t>
            </a:r>
          </a:p>
          <a:p>
            <a:pPr marL="285750" indent="-285750">
              <a:buFont typeface="Arial" pitchFamily="34" charset="0"/>
              <a:buChar char="•"/>
            </a:pPr>
            <a:r>
              <a:rPr lang="es-ES" sz="1400" b="1" dirty="0">
                <a:solidFill>
                  <a:srgbClr val="00224C"/>
                </a:solidFill>
                <a:latin typeface="ENAIRE Titillium Light"/>
              </a:rPr>
              <a:t>Partial</a:t>
            </a:r>
            <a:r>
              <a:rPr lang="es-ES" sz="1400" dirty="0">
                <a:solidFill>
                  <a:srgbClr val="00224C"/>
                </a:solidFill>
                <a:latin typeface="ENAIRE Titillium Light"/>
              </a:rPr>
              <a:t>: Al menos un disco ha sido encontrado en el agregado, pero dos o más no están accesibles.</a:t>
            </a:r>
          </a:p>
          <a:p>
            <a:pPr marL="285750" indent="-285750">
              <a:buFont typeface="Arial" pitchFamily="34" charset="0"/>
              <a:buChar char="•"/>
            </a:pPr>
            <a:r>
              <a:rPr lang="es-ES" sz="1400" b="1" dirty="0">
                <a:solidFill>
                  <a:srgbClr val="00224C"/>
                </a:solidFill>
                <a:latin typeface="ENAIRE Titillium Light"/>
              </a:rPr>
              <a:t>Verifying</a:t>
            </a:r>
            <a:r>
              <a:rPr lang="es-ES" sz="1400" dirty="0">
                <a:solidFill>
                  <a:srgbClr val="00224C"/>
                </a:solidFill>
                <a:latin typeface="ENAIRE Titillium Light"/>
              </a:rPr>
              <a:t>: Se está ejecutando una operación de verificación en el agregado.</a:t>
            </a:r>
          </a:p>
          <a:p>
            <a:pPr marL="285750" indent="-285750">
              <a:buFont typeface="Arial" pitchFamily="34" charset="0"/>
              <a:buChar char="•"/>
            </a:pPr>
            <a:r>
              <a:rPr lang="es-ES" sz="1400" b="1" dirty="0">
                <a:solidFill>
                  <a:srgbClr val="00224C"/>
                </a:solidFill>
                <a:latin typeface="ENAIRE Titillium Light"/>
              </a:rPr>
              <a:t>Double degraded</a:t>
            </a:r>
            <a:r>
              <a:rPr lang="es-ES" sz="1400" dirty="0">
                <a:solidFill>
                  <a:srgbClr val="00224C"/>
                </a:solidFill>
                <a:latin typeface="ENAIRE Titillium Light"/>
              </a:rPr>
              <a:t>: El agregado contiene al menos un grupo de RAID con doble fallo del disco que no está siendo reconstruido.</a:t>
            </a:r>
          </a:p>
          <a:p>
            <a:pPr marL="285750" indent="-285750">
              <a:buFont typeface="Arial" pitchFamily="34" charset="0"/>
              <a:buChar char="•"/>
            </a:pPr>
            <a:r>
              <a:rPr lang="es-ES" sz="1400" b="1" dirty="0">
                <a:solidFill>
                  <a:srgbClr val="00224C"/>
                </a:solidFill>
                <a:latin typeface="ENAIRE Titillium Light"/>
              </a:rPr>
              <a:t>Initializing</a:t>
            </a:r>
            <a:r>
              <a:rPr lang="es-ES" sz="1400" dirty="0">
                <a:solidFill>
                  <a:srgbClr val="00224C"/>
                </a:solidFill>
                <a:latin typeface="ENAIRE Titillium Light"/>
              </a:rPr>
              <a:t>: El agregado está siendo inicializado.</a:t>
            </a:r>
          </a:p>
          <a:p>
            <a:pPr marL="285750" indent="-285750">
              <a:buFont typeface="Arial" pitchFamily="34" charset="0"/>
              <a:buChar char="•"/>
            </a:pPr>
            <a:r>
              <a:rPr lang="es-ES" sz="1400" b="1" dirty="0">
                <a:solidFill>
                  <a:srgbClr val="00224C"/>
                </a:solidFill>
                <a:latin typeface="ENAIRE Titillium Light"/>
              </a:rPr>
              <a:t>Invalid</a:t>
            </a:r>
            <a:r>
              <a:rPr lang="es-ES" sz="1400" dirty="0">
                <a:solidFill>
                  <a:srgbClr val="00224C"/>
                </a:solidFill>
                <a:latin typeface="ENAIRE Titillium Light"/>
              </a:rPr>
              <a:t>: El agregado no contiene un sistema de archivos válido.</a:t>
            </a:r>
          </a:p>
          <a:p>
            <a:pPr marL="285750" indent="-285750">
              <a:buFont typeface="Arial" pitchFamily="34" charset="0"/>
              <a:buChar char="•"/>
            </a:pPr>
            <a:r>
              <a:rPr lang="es-ES" sz="1400" b="1" dirty="0">
                <a:solidFill>
                  <a:srgbClr val="00224C"/>
                </a:solidFill>
                <a:latin typeface="ENAIRE Titillium Light"/>
              </a:rPr>
              <a:t>Mirrored</a:t>
            </a:r>
            <a:r>
              <a:rPr lang="es-ES" sz="1400" dirty="0">
                <a:solidFill>
                  <a:srgbClr val="00224C"/>
                </a:solidFill>
                <a:latin typeface="ENAIRE Titillium Light"/>
              </a:rPr>
              <a:t>: El agregado está en mirror y todos sus grupos de RAID funcionan correctamente.</a:t>
            </a:r>
          </a:p>
          <a:p>
            <a:pPr marL="285750" indent="-285750">
              <a:buFont typeface="Arial" pitchFamily="34" charset="0"/>
              <a:buChar char="•"/>
            </a:pPr>
            <a:r>
              <a:rPr lang="es-ES" sz="1400" b="1" dirty="0">
                <a:solidFill>
                  <a:srgbClr val="00224C"/>
                </a:solidFill>
                <a:latin typeface="ENAIRE Titillium Light"/>
              </a:rPr>
              <a:t>Mirror</a:t>
            </a:r>
            <a:r>
              <a:rPr lang="es-ES" sz="1400" dirty="0">
                <a:solidFill>
                  <a:srgbClr val="00224C"/>
                </a:solidFill>
                <a:latin typeface="ENAIRE Titillium Light"/>
              </a:rPr>
              <a:t> </a:t>
            </a:r>
            <a:r>
              <a:rPr lang="es-ES" sz="1400" b="1" dirty="0">
                <a:solidFill>
                  <a:srgbClr val="00224C"/>
                </a:solidFill>
                <a:latin typeface="ENAIRE Titillium Light"/>
              </a:rPr>
              <a:t>degraded</a:t>
            </a:r>
            <a:r>
              <a:rPr lang="es-ES" sz="1400" dirty="0">
                <a:solidFill>
                  <a:srgbClr val="00224C"/>
                </a:solidFill>
                <a:latin typeface="ENAIRE Titillium Light"/>
              </a:rPr>
              <a:t>: El agregado está en mirror y un de sus </a:t>
            </a:r>
            <a:r>
              <a:rPr lang="es-ES" sz="1400" i="1" dirty="0">
                <a:solidFill>
                  <a:srgbClr val="00224C"/>
                </a:solidFill>
                <a:latin typeface="ENAIRE Titillium Light"/>
              </a:rPr>
              <a:t>plexes</a:t>
            </a:r>
            <a:r>
              <a:rPr lang="es-ES" sz="1400" dirty="0">
                <a:solidFill>
                  <a:srgbClr val="00224C"/>
                </a:solidFill>
                <a:latin typeface="ENAIRE Titillium Light"/>
              </a:rPr>
              <a:t> está offline o resincronizándose.</a:t>
            </a:r>
          </a:p>
          <a:p>
            <a:pPr marL="285750" indent="-285750">
              <a:buFont typeface="Arial" pitchFamily="34" charset="0"/>
              <a:buChar char="•"/>
            </a:pPr>
            <a:r>
              <a:rPr lang="es-ES" sz="1400" b="1" dirty="0">
                <a:solidFill>
                  <a:srgbClr val="00224C"/>
                </a:solidFill>
                <a:latin typeface="ENAIRE Titillium Light"/>
              </a:rPr>
              <a:t>Normal</a:t>
            </a:r>
            <a:r>
              <a:rPr lang="es-ES" sz="1400" dirty="0">
                <a:solidFill>
                  <a:srgbClr val="00224C"/>
                </a:solidFill>
                <a:latin typeface="ENAIRE Titillium Light"/>
              </a:rPr>
              <a:t>: El agregado no está en mirror y todos sus grupos de RAID funcionan correctamente.</a:t>
            </a:r>
          </a:p>
          <a:p>
            <a:pPr marL="285750" indent="-285750">
              <a:buFont typeface="Arial" pitchFamily="34" charset="0"/>
              <a:buChar char="•"/>
            </a:pPr>
            <a:r>
              <a:rPr lang="es-ES" sz="1400" b="1" dirty="0">
                <a:solidFill>
                  <a:srgbClr val="00224C"/>
                </a:solidFill>
                <a:latin typeface="ENAIRE Titillium Light"/>
              </a:rPr>
              <a:t>Resyncing</a:t>
            </a:r>
            <a:r>
              <a:rPr lang="es-ES" sz="1400" dirty="0">
                <a:solidFill>
                  <a:srgbClr val="00224C"/>
                </a:solidFill>
                <a:latin typeface="ENAIRE Titillium Light"/>
              </a:rPr>
              <a:t>: El agregado contiene dos </a:t>
            </a:r>
            <a:r>
              <a:rPr lang="es-ES" sz="1400" i="1" dirty="0">
                <a:solidFill>
                  <a:srgbClr val="00224C"/>
                </a:solidFill>
                <a:latin typeface="ENAIRE Titillium Light"/>
              </a:rPr>
              <a:t>plexes </a:t>
            </a:r>
            <a:r>
              <a:rPr lang="es-ES" sz="1400" dirty="0">
                <a:solidFill>
                  <a:srgbClr val="00224C"/>
                </a:solidFill>
                <a:latin typeface="ENAIRE Titillium Light"/>
              </a:rPr>
              <a:t>de los que uno está resincronizándose con el agregado.</a:t>
            </a:r>
          </a:p>
          <a:p>
            <a:pPr marL="285750" indent="-285750">
              <a:buFont typeface="Arial" pitchFamily="34" charset="0"/>
              <a:buChar char="•"/>
            </a:pPr>
            <a:r>
              <a:rPr lang="es-ES" sz="1400" b="1" dirty="0">
                <a:solidFill>
                  <a:srgbClr val="00224C"/>
                </a:solidFill>
                <a:latin typeface="ENAIRE Titillium Light"/>
              </a:rPr>
              <a:t>WAFL</a:t>
            </a:r>
            <a:r>
              <a:rPr lang="es-ES" sz="1400" dirty="0">
                <a:solidFill>
                  <a:srgbClr val="00224C"/>
                </a:solidFill>
                <a:latin typeface="ENAIRE Titillium Light"/>
              </a:rPr>
              <a:t> </a:t>
            </a:r>
            <a:r>
              <a:rPr lang="es-ES" sz="1400" b="1" dirty="0">
                <a:solidFill>
                  <a:srgbClr val="00224C"/>
                </a:solidFill>
                <a:latin typeface="ENAIRE Titillium Light"/>
              </a:rPr>
              <a:t>inconsistent</a:t>
            </a:r>
            <a:r>
              <a:rPr lang="es-ES" sz="1400" dirty="0">
                <a:solidFill>
                  <a:srgbClr val="00224C"/>
                </a:solidFill>
                <a:latin typeface="ENAIRE Titillium Light"/>
              </a:rPr>
              <a:t>: El agregado se ha marcado como dañado.</a:t>
            </a:r>
            <a:endParaRPr lang="en-US" sz="1400" dirty="0">
              <a:solidFill>
                <a:srgbClr val="00224C"/>
              </a:solidFill>
              <a:latin typeface="ENAIRE Titillium Light"/>
            </a:endParaRP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1"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21</a:t>
            </a:fld>
            <a:endParaRPr lang="es-ES" dirty="0"/>
          </a:p>
        </p:txBody>
      </p:sp>
      <p:sp>
        <p:nvSpPr>
          <p:cNvPr id="12"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2322979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3" cstate="print"/>
          <a:srcRect t="25209"/>
          <a:stretch/>
        </p:blipFill>
        <p:spPr bwMode="auto">
          <a:xfrm>
            <a:off x="2153113" y="1900314"/>
            <a:ext cx="7886700" cy="3248473"/>
          </a:xfrm>
          <a:prstGeom prst="rect">
            <a:avLst/>
          </a:prstGeom>
          <a:noFill/>
          <a:ln w="9525">
            <a:noFill/>
            <a:miter lim="800000"/>
            <a:headEnd/>
            <a:tailEnd/>
          </a:ln>
        </p:spPr>
      </p:pic>
      <p:sp>
        <p:nvSpPr>
          <p:cNvPr id="7" name="TextBox 6"/>
          <p:cNvSpPr txBox="1"/>
          <p:nvPr/>
        </p:nvSpPr>
        <p:spPr>
          <a:xfrm>
            <a:off x="2230936" y="1147558"/>
            <a:ext cx="7272808" cy="369332"/>
          </a:xfrm>
          <a:prstGeom prst="rect">
            <a:avLst/>
          </a:prstGeom>
          <a:noFill/>
        </p:spPr>
        <p:txBody>
          <a:bodyPr wrap="square" rtlCol="0">
            <a:spAutoFit/>
          </a:bodyPr>
          <a:lstStyle/>
          <a:p>
            <a:r>
              <a:rPr lang="es-ES" b="1" dirty="0">
                <a:solidFill>
                  <a:srgbClr val="00224C"/>
                </a:solidFill>
                <a:latin typeface="ENAIRE Titillium Light"/>
              </a:rPr>
              <a:t>Creación de un agregado (1 de 2)</a:t>
            </a:r>
            <a:endParaRPr lang="en-US" b="1" dirty="0">
              <a:solidFill>
                <a:srgbClr val="00224C"/>
              </a:solidFill>
              <a:latin typeface="ENAIRE Titillium Light"/>
            </a:endParaRPr>
          </a:p>
        </p:txBody>
      </p:sp>
      <p:sp>
        <p:nvSpPr>
          <p:cNvPr id="2" name="TextBox 1"/>
          <p:cNvSpPr txBox="1"/>
          <p:nvPr/>
        </p:nvSpPr>
        <p:spPr>
          <a:xfrm>
            <a:off x="2346560" y="1559706"/>
            <a:ext cx="3253805" cy="338554"/>
          </a:xfrm>
          <a:prstGeom prst="rect">
            <a:avLst/>
          </a:prstGeom>
          <a:noFill/>
        </p:spPr>
        <p:txBody>
          <a:bodyPr wrap="square" rtlCol="0">
            <a:spAutoFit/>
          </a:bodyPr>
          <a:lstStyle/>
          <a:p>
            <a:pPr marL="285750" indent="-285750">
              <a:buFont typeface="Arial" pitchFamily="34" charset="0"/>
              <a:buChar char="•"/>
            </a:pPr>
            <a:r>
              <a:rPr lang="es-ES" sz="1600" dirty="0">
                <a:solidFill>
                  <a:srgbClr val="00224C"/>
                </a:solidFill>
                <a:latin typeface="ENAIRE Titillium Light"/>
              </a:rPr>
              <a:t>Sintaxis del comando</a:t>
            </a:r>
            <a:endParaRPr lang="en-US" sz="1600" dirty="0">
              <a:solidFill>
                <a:srgbClr val="00224C"/>
              </a:solidFill>
              <a:latin typeface="ENAIRE Titillium Light"/>
            </a:endParaRPr>
          </a:p>
        </p:txBody>
      </p:sp>
      <p:sp>
        <p:nvSpPr>
          <p:cNvPr id="3" name="TextBox 2"/>
          <p:cNvSpPr txBox="1"/>
          <p:nvPr/>
        </p:nvSpPr>
        <p:spPr>
          <a:xfrm>
            <a:off x="2319368" y="5085184"/>
            <a:ext cx="8712968" cy="1323439"/>
          </a:xfrm>
          <a:prstGeom prst="rect">
            <a:avLst/>
          </a:prstGeom>
          <a:noFill/>
        </p:spPr>
        <p:txBody>
          <a:bodyPr wrap="square" rtlCol="0">
            <a:spAutoFit/>
          </a:bodyPr>
          <a:lstStyle/>
          <a:p>
            <a:r>
              <a:rPr lang="es-ES" sz="1600" dirty="0">
                <a:solidFill>
                  <a:srgbClr val="00224C"/>
                </a:solidFill>
                <a:latin typeface="ENAIRE Titillium Light"/>
              </a:rPr>
              <a:t>Opciones disponibles al crear un agregado:</a:t>
            </a:r>
          </a:p>
          <a:p>
            <a:pPr marL="285750" indent="-285750">
              <a:buFont typeface="Arial" pitchFamily="34" charset="0"/>
              <a:buChar char="•"/>
            </a:pPr>
            <a:r>
              <a:rPr lang="es-ES" sz="1600" dirty="0">
                <a:solidFill>
                  <a:srgbClr val="00224C"/>
                </a:solidFill>
                <a:latin typeface="ENAIRE Titillium Light"/>
              </a:rPr>
              <a:t>-t: tipo de RAID </a:t>
            </a:r>
            <a:r>
              <a:rPr lang="en-US" sz="1600" dirty="0">
                <a:solidFill>
                  <a:srgbClr val="00224C"/>
                </a:solidFill>
                <a:latin typeface="ENAIRE Titillium Light"/>
              </a:rPr>
              <a:t>{raid0 | raid4 | raid_dp}.</a:t>
            </a:r>
            <a:endParaRPr lang="es-ES" sz="1600" dirty="0">
              <a:solidFill>
                <a:srgbClr val="00224C"/>
              </a:solidFill>
              <a:latin typeface="ENAIRE Titillium Light"/>
            </a:endParaRPr>
          </a:p>
          <a:p>
            <a:pPr marL="285750" indent="-285750">
              <a:buFont typeface="Arial" pitchFamily="34" charset="0"/>
              <a:buChar char="•"/>
            </a:pPr>
            <a:r>
              <a:rPr lang="es-ES" sz="1600" dirty="0">
                <a:solidFill>
                  <a:srgbClr val="00224C"/>
                </a:solidFill>
                <a:latin typeface="ENAIRE Titillium Light"/>
              </a:rPr>
              <a:t>-r: tamaño máximo del grupo de RAID para el agregado. </a:t>
            </a:r>
          </a:p>
          <a:p>
            <a:pPr marL="285750" indent="-285750">
              <a:buFont typeface="Arial" pitchFamily="34" charset="0"/>
              <a:buChar char="•"/>
            </a:pPr>
            <a:r>
              <a:rPr lang="es-ES" sz="1600" dirty="0">
                <a:solidFill>
                  <a:srgbClr val="00224C"/>
                </a:solidFill>
                <a:latin typeface="ENAIRE Titillium Light"/>
              </a:rPr>
              <a:t>-d: el ID de uno o más discos disponibles. Usa los espacios en blanco para separar IDs de varios discos.</a:t>
            </a:r>
            <a:endParaRPr lang="en-US" sz="1600" dirty="0">
              <a:solidFill>
                <a:srgbClr val="00224C"/>
              </a:solidFill>
              <a:latin typeface="ENAIRE Titillium Light"/>
            </a:endParaRPr>
          </a:p>
        </p:txBody>
      </p:sp>
      <p:sp>
        <p:nvSpPr>
          <p:cNvPr id="10" name="CuadroTexto 9"/>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1" name="Imagen 10"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22</a:t>
            </a:fld>
            <a:endParaRPr lang="es-ES" dirty="0"/>
          </a:p>
        </p:txBody>
      </p:sp>
      <p:sp>
        <p:nvSpPr>
          <p:cNvPr id="13"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2046688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rotWithShape="1">
          <a:blip r:embed="rId3" cstate="print"/>
          <a:srcRect t="15808" b="43518"/>
          <a:stretch/>
        </p:blipFill>
        <p:spPr bwMode="auto">
          <a:xfrm>
            <a:off x="2189538" y="2219062"/>
            <a:ext cx="7829550" cy="2281903"/>
          </a:xfrm>
          <a:prstGeom prst="rect">
            <a:avLst/>
          </a:prstGeom>
          <a:noFill/>
          <a:ln w="9525">
            <a:noFill/>
            <a:miter lim="800000"/>
            <a:headEnd/>
            <a:tailEnd/>
          </a:ln>
        </p:spPr>
      </p:pic>
      <p:sp>
        <p:nvSpPr>
          <p:cNvPr id="6" name="TextBox 5"/>
          <p:cNvSpPr txBox="1"/>
          <p:nvPr/>
        </p:nvSpPr>
        <p:spPr>
          <a:xfrm>
            <a:off x="1973242" y="1347064"/>
            <a:ext cx="7272808" cy="369332"/>
          </a:xfrm>
          <a:prstGeom prst="rect">
            <a:avLst/>
          </a:prstGeom>
          <a:noFill/>
        </p:spPr>
        <p:txBody>
          <a:bodyPr wrap="square" rtlCol="0">
            <a:spAutoFit/>
          </a:bodyPr>
          <a:lstStyle/>
          <a:p>
            <a:r>
              <a:rPr lang="es-ES" b="1" dirty="0">
                <a:solidFill>
                  <a:srgbClr val="00224C"/>
                </a:solidFill>
                <a:latin typeface="ENAIRE Titillium Light"/>
              </a:rPr>
              <a:t>Creación de un agregado (2 de 2)</a:t>
            </a:r>
            <a:endParaRPr lang="en-US" b="1" dirty="0">
              <a:solidFill>
                <a:srgbClr val="00224C"/>
              </a:solidFill>
              <a:latin typeface="ENAIRE Titillium Light"/>
            </a:endParaRPr>
          </a:p>
        </p:txBody>
      </p:sp>
      <p:sp>
        <p:nvSpPr>
          <p:cNvPr id="7" name="TextBox 6"/>
          <p:cNvSpPr txBox="1"/>
          <p:nvPr/>
        </p:nvSpPr>
        <p:spPr>
          <a:xfrm>
            <a:off x="2122116" y="1809088"/>
            <a:ext cx="4405933" cy="338554"/>
          </a:xfrm>
          <a:prstGeom prst="rect">
            <a:avLst/>
          </a:prstGeom>
          <a:noFill/>
        </p:spPr>
        <p:txBody>
          <a:bodyPr wrap="square" rtlCol="0">
            <a:spAutoFit/>
          </a:bodyPr>
          <a:lstStyle/>
          <a:p>
            <a:pPr marL="285750" indent="-285750">
              <a:buFont typeface="Arial" pitchFamily="34" charset="0"/>
              <a:buChar char="•"/>
            </a:pPr>
            <a:r>
              <a:rPr lang="es-ES" sz="1600" dirty="0">
                <a:solidFill>
                  <a:srgbClr val="00224C"/>
                </a:solidFill>
                <a:latin typeface="ENAIRE Titillium Light"/>
              </a:rPr>
              <a:t>Ejemplo de creación de un agregado</a:t>
            </a:r>
            <a:endParaRPr lang="en-US" sz="1600" dirty="0">
              <a:solidFill>
                <a:srgbClr val="00224C"/>
              </a:solidFill>
              <a:latin typeface="ENAIRE Titillium Light"/>
            </a:endParaRPr>
          </a:p>
        </p:txBody>
      </p:sp>
      <p:pic>
        <p:nvPicPr>
          <p:cNvPr id="8" name="Picture 2"/>
          <p:cNvPicPr>
            <a:picLocks noChangeAspect="1" noChangeArrowheads="1"/>
          </p:cNvPicPr>
          <p:nvPr/>
        </p:nvPicPr>
        <p:blipFill rotWithShape="1">
          <a:blip r:embed="rId3" cstate="print"/>
          <a:srcRect t="65271" b="12903"/>
          <a:stretch/>
        </p:blipFill>
        <p:spPr bwMode="auto">
          <a:xfrm>
            <a:off x="2158214" y="4960708"/>
            <a:ext cx="7829550" cy="1224501"/>
          </a:xfrm>
          <a:prstGeom prst="rect">
            <a:avLst/>
          </a:prstGeom>
          <a:noFill/>
          <a:ln w="9525">
            <a:noFill/>
            <a:miter lim="800000"/>
            <a:headEnd/>
            <a:tailEnd/>
          </a:ln>
        </p:spPr>
      </p:pic>
      <p:sp>
        <p:nvSpPr>
          <p:cNvPr id="9" name="TextBox 8"/>
          <p:cNvSpPr txBox="1"/>
          <p:nvPr/>
        </p:nvSpPr>
        <p:spPr>
          <a:xfrm>
            <a:off x="2231101" y="4467770"/>
            <a:ext cx="4984094" cy="338554"/>
          </a:xfrm>
          <a:prstGeom prst="rect">
            <a:avLst/>
          </a:prstGeom>
          <a:noFill/>
        </p:spPr>
        <p:txBody>
          <a:bodyPr wrap="square" rtlCol="0">
            <a:spAutoFit/>
          </a:bodyPr>
          <a:lstStyle/>
          <a:p>
            <a:pPr marL="285750" indent="-285750">
              <a:buFont typeface="Arial" pitchFamily="34" charset="0"/>
              <a:buChar char="•"/>
            </a:pPr>
            <a:r>
              <a:rPr lang="es-ES" sz="1600" dirty="0">
                <a:solidFill>
                  <a:srgbClr val="00224C"/>
                </a:solidFill>
                <a:latin typeface="ENAIRE Titillium Light"/>
              </a:rPr>
              <a:t>Otras posibilidades cuando se crea un agregado</a:t>
            </a:r>
            <a:endParaRPr lang="en-US" sz="1600" dirty="0">
              <a:solidFill>
                <a:srgbClr val="00224C"/>
              </a:solidFill>
              <a:latin typeface="ENAIRE Titillium Light"/>
            </a:endParaRPr>
          </a:p>
        </p:txBody>
      </p:sp>
      <p:sp>
        <p:nvSpPr>
          <p:cNvPr id="12" name="CuadroTexto 11"/>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3" name="Imagen 12"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4"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23</a:t>
            </a:fld>
            <a:endParaRPr lang="es-ES" dirty="0"/>
          </a:p>
        </p:txBody>
      </p:sp>
      <p:sp>
        <p:nvSpPr>
          <p:cNvPr id="15"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4292073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rotWithShape="1">
          <a:blip r:embed="rId3" cstate="print"/>
          <a:srcRect t="18380" b="36779"/>
          <a:stretch/>
        </p:blipFill>
        <p:spPr bwMode="auto">
          <a:xfrm>
            <a:off x="2284854" y="2739686"/>
            <a:ext cx="7315200" cy="2321781"/>
          </a:xfrm>
          <a:prstGeom prst="rect">
            <a:avLst/>
          </a:prstGeom>
          <a:noFill/>
          <a:ln w="9525">
            <a:noFill/>
            <a:miter lim="800000"/>
            <a:headEnd/>
            <a:tailEnd/>
          </a:ln>
        </p:spPr>
      </p:pic>
      <p:sp>
        <p:nvSpPr>
          <p:cNvPr id="6" name="TextBox 5"/>
          <p:cNvSpPr txBox="1"/>
          <p:nvPr/>
        </p:nvSpPr>
        <p:spPr>
          <a:xfrm>
            <a:off x="1998180" y="1480068"/>
            <a:ext cx="7272808" cy="369332"/>
          </a:xfrm>
          <a:prstGeom prst="rect">
            <a:avLst/>
          </a:prstGeom>
          <a:noFill/>
        </p:spPr>
        <p:txBody>
          <a:bodyPr wrap="square" rtlCol="0">
            <a:spAutoFit/>
          </a:bodyPr>
          <a:lstStyle/>
          <a:p>
            <a:r>
              <a:rPr lang="es-ES" b="1" dirty="0">
                <a:solidFill>
                  <a:srgbClr val="00224C"/>
                </a:solidFill>
                <a:latin typeface="ENAIRE Titillium Light"/>
              </a:rPr>
              <a:t>Información de estado de un agregado (1 de 4)</a:t>
            </a:r>
            <a:endParaRPr lang="en-US" b="1" dirty="0">
              <a:solidFill>
                <a:srgbClr val="00224C"/>
              </a:solidFill>
              <a:latin typeface="ENAIRE Titillium Light"/>
            </a:endParaRPr>
          </a:p>
        </p:txBody>
      </p:sp>
      <p:sp>
        <p:nvSpPr>
          <p:cNvPr id="7" name="TextBox 6"/>
          <p:cNvSpPr txBox="1"/>
          <p:nvPr/>
        </p:nvSpPr>
        <p:spPr>
          <a:xfrm>
            <a:off x="2122116" y="1950403"/>
            <a:ext cx="7790309" cy="646331"/>
          </a:xfrm>
          <a:prstGeom prst="rect">
            <a:avLst/>
          </a:prstGeom>
          <a:noFill/>
        </p:spPr>
        <p:txBody>
          <a:bodyPr wrap="square" rtlCol="0">
            <a:spAutoFit/>
          </a:bodyPr>
          <a:lstStyle/>
          <a:p>
            <a:pPr marL="285750" indent="-285750">
              <a:buFont typeface="Arial" pitchFamily="34" charset="0"/>
              <a:buChar char="•"/>
            </a:pPr>
            <a:r>
              <a:rPr lang="es-ES" dirty="0">
                <a:solidFill>
                  <a:srgbClr val="00224C"/>
                </a:solidFill>
                <a:latin typeface="ENAIRE Titillium Light"/>
              </a:rPr>
              <a:t>Existen distintas opciones disponibles para ver las características del agregado</a:t>
            </a:r>
            <a:endParaRPr lang="en-US" dirty="0">
              <a:solidFill>
                <a:srgbClr val="00224C"/>
              </a:solidFill>
              <a:latin typeface="ENAIRE Titillium Light"/>
            </a:endParaRPr>
          </a:p>
        </p:txBody>
      </p:sp>
      <p:sp>
        <p:nvSpPr>
          <p:cNvPr id="10" name="CuadroTexto 9"/>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1" name="Imagen 10"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24</a:t>
            </a:fld>
            <a:endParaRPr lang="es-ES" dirty="0"/>
          </a:p>
        </p:txBody>
      </p:sp>
      <p:sp>
        <p:nvSpPr>
          <p:cNvPr id="13"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1044983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rotWithShape="1">
          <a:blip r:embed="rId3" cstate="print"/>
          <a:srcRect t="22560" b="51874"/>
          <a:stretch/>
        </p:blipFill>
        <p:spPr bwMode="auto">
          <a:xfrm>
            <a:off x="2648760" y="2418402"/>
            <a:ext cx="7178040" cy="1367626"/>
          </a:xfrm>
          <a:prstGeom prst="rect">
            <a:avLst/>
          </a:prstGeom>
          <a:noFill/>
          <a:ln w="9525">
            <a:noFill/>
            <a:miter lim="800000"/>
            <a:headEnd/>
            <a:tailEnd/>
          </a:ln>
        </p:spPr>
      </p:pic>
      <p:sp>
        <p:nvSpPr>
          <p:cNvPr id="6" name="TextBox 5"/>
          <p:cNvSpPr txBox="1"/>
          <p:nvPr/>
        </p:nvSpPr>
        <p:spPr>
          <a:xfrm>
            <a:off x="1898428" y="1396941"/>
            <a:ext cx="7272808" cy="369332"/>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Información de estado de un agregado (2 de 4)</a:t>
            </a:r>
            <a:endParaRPr lang="en-US" dirty="0">
              <a:solidFill>
                <a:srgbClr val="00224C"/>
              </a:solidFill>
              <a:latin typeface="ENAIRE Titillium Regular" panose="02000000000000000000" pitchFamily="50" charset="0"/>
            </a:endParaRPr>
          </a:p>
        </p:txBody>
      </p:sp>
      <p:sp>
        <p:nvSpPr>
          <p:cNvPr id="7" name="TextBox 6"/>
          <p:cNvSpPr txBox="1"/>
          <p:nvPr/>
        </p:nvSpPr>
        <p:spPr>
          <a:xfrm>
            <a:off x="2138742" y="1875589"/>
            <a:ext cx="7790309" cy="369332"/>
          </a:xfrm>
          <a:prstGeom prst="rect">
            <a:avLst/>
          </a:prstGeom>
          <a:noFill/>
        </p:spPr>
        <p:txBody>
          <a:bodyPr wrap="square" rtlCol="0">
            <a:spAutoFit/>
          </a:bodyPr>
          <a:lstStyle/>
          <a:p>
            <a:pPr marL="285750" indent="-285750">
              <a:buFont typeface="Arial" pitchFamily="34" charset="0"/>
              <a:buChar char="•"/>
            </a:pPr>
            <a:r>
              <a:rPr lang="es-ES" dirty="0">
                <a:solidFill>
                  <a:srgbClr val="00224C"/>
                </a:solidFill>
                <a:latin typeface="ENAIRE Titillium Regular" panose="02000000000000000000" pitchFamily="50" charset="0"/>
              </a:rPr>
              <a:t>Para mostrar las características del agregado:</a:t>
            </a:r>
            <a:endParaRPr lang="en-US" dirty="0">
              <a:solidFill>
                <a:srgbClr val="00224C"/>
              </a:solidFill>
              <a:latin typeface="ENAIRE Titillium Regular" panose="02000000000000000000" pitchFamily="50" charset="0"/>
            </a:endParaRP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25</a:t>
            </a:fld>
            <a:endParaRPr lang="es-ES" dirty="0"/>
          </a:p>
        </p:txBody>
      </p:sp>
      <p:sp>
        <p:nvSpPr>
          <p:cNvPr id="13"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577377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rotWithShape="1">
          <a:blip r:embed="rId3" cstate="print"/>
          <a:srcRect t="19842" b="7416"/>
          <a:stretch/>
        </p:blipFill>
        <p:spPr bwMode="auto">
          <a:xfrm>
            <a:off x="2330138" y="2241029"/>
            <a:ext cx="7440930" cy="3824578"/>
          </a:xfrm>
          <a:prstGeom prst="rect">
            <a:avLst/>
          </a:prstGeom>
          <a:noFill/>
          <a:ln w="9525">
            <a:noFill/>
            <a:miter lim="800000"/>
            <a:headEnd/>
            <a:tailEnd/>
          </a:ln>
        </p:spPr>
      </p:pic>
      <p:sp>
        <p:nvSpPr>
          <p:cNvPr id="6" name="TextBox 5"/>
          <p:cNvSpPr txBox="1"/>
          <p:nvPr/>
        </p:nvSpPr>
        <p:spPr>
          <a:xfrm>
            <a:off x="2006493" y="1347064"/>
            <a:ext cx="7272808" cy="369332"/>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Información de estado de un agregado (3 de 4)</a:t>
            </a:r>
            <a:endParaRPr lang="en-US" b="1" dirty="0">
              <a:solidFill>
                <a:srgbClr val="00224C"/>
              </a:solidFill>
              <a:latin typeface="ENAIRE Titillium Regular" panose="02000000000000000000" pitchFamily="50" charset="0"/>
            </a:endParaRPr>
          </a:p>
        </p:txBody>
      </p:sp>
      <p:sp>
        <p:nvSpPr>
          <p:cNvPr id="7" name="TextBox 6"/>
          <p:cNvSpPr txBox="1"/>
          <p:nvPr/>
        </p:nvSpPr>
        <p:spPr>
          <a:xfrm>
            <a:off x="2088865" y="1767523"/>
            <a:ext cx="8264175" cy="369332"/>
          </a:xfrm>
          <a:prstGeom prst="rect">
            <a:avLst/>
          </a:prstGeom>
          <a:noFill/>
        </p:spPr>
        <p:txBody>
          <a:bodyPr wrap="square" rtlCol="0">
            <a:spAutoFit/>
          </a:bodyPr>
          <a:lstStyle/>
          <a:p>
            <a:pPr marL="285750" indent="-285750">
              <a:buFont typeface="Arial" pitchFamily="34" charset="0"/>
              <a:buChar char="•"/>
            </a:pPr>
            <a:r>
              <a:rPr lang="es-ES" dirty="0">
                <a:solidFill>
                  <a:srgbClr val="00224C"/>
                </a:solidFill>
                <a:latin typeface="ENAIRE Titillium Regular" panose="02000000000000000000" pitchFamily="50" charset="0"/>
              </a:rPr>
              <a:t>Existen distintas opciones disponibles para ver las características del agregado</a:t>
            </a:r>
            <a:endParaRPr lang="en-US" dirty="0">
              <a:solidFill>
                <a:srgbClr val="00224C"/>
              </a:solidFill>
              <a:latin typeface="ENAIRE Titillium Regular" panose="02000000000000000000" pitchFamily="50" charset="0"/>
            </a:endParaRP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26</a:t>
            </a:fld>
            <a:endParaRPr lang="es-ES" dirty="0"/>
          </a:p>
        </p:txBody>
      </p:sp>
      <p:sp>
        <p:nvSpPr>
          <p:cNvPr id="13"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3319235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rotWithShape="1">
          <a:blip r:embed="rId3" cstate="print"/>
          <a:srcRect t="20607" b="24308"/>
          <a:stretch/>
        </p:blipFill>
        <p:spPr bwMode="auto">
          <a:xfrm>
            <a:off x="2614678" y="2645546"/>
            <a:ext cx="7132320" cy="2934031"/>
          </a:xfrm>
          <a:prstGeom prst="rect">
            <a:avLst/>
          </a:prstGeom>
          <a:noFill/>
          <a:ln w="9525">
            <a:noFill/>
            <a:miter lim="800000"/>
            <a:headEnd/>
            <a:tailEnd/>
          </a:ln>
        </p:spPr>
      </p:pic>
      <p:sp>
        <p:nvSpPr>
          <p:cNvPr id="6" name="TextBox 5"/>
          <p:cNvSpPr txBox="1"/>
          <p:nvPr/>
        </p:nvSpPr>
        <p:spPr>
          <a:xfrm>
            <a:off x="1981555" y="1529944"/>
            <a:ext cx="7272808" cy="369332"/>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Información de estado de un agregado (4 de 4)</a:t>
            </a:r>
            <a:endParaRPr lang="en-US" b="1" dirty="0">
              <a:solidFill>
                <a:srgbClr val="00224C"/>
              </a:solidFill>
              <a:latin typeface="ENAIRE Titillium Regular" panose="02000000000000000000" pitchFamily="50" charset="0"/>
            </a:endParaRPr>
          </a:p>
        </p:txBody>
      </p:sp>
      <p:sp>
        <p:nvSpPr>
          <p:cNvPr id="7" name="TextBox 6"/>
          <p:cNvSpPr txBox="1"/>
          <p:nvPr/>
        </p:nvSpPr>
        <p:spPr>
          <a:xfrm>
            <a:off x="2138742" y="2141596"/>
            <a:ext cx="7790309" cy="369332"/>
          </a:xfrm>
          <a:prstGeom prst="rect">
            <a:avLst/>
          </a:prstGeom>
          <a:noFill/>
        </p:spPr>
        <p:txBody>
          <a:bodyPr wrap="square" rtlCol="0">
            <a:spAutoFit/>
          </a:bodyPr>
          <a:lstStyle/>
          <a:p>
            <a:pPr marL="285750" indent="-285750">
              <a:buFont typeface="Arial" pitchFamily="34" charset="0"/>
              <a:buChar char="•"/>
            </a:pPr>
            <a:r>
              <a:rPr lang="es-ES" dirty="0">
                <a:solidFill>
                  <a:srgbClr val="00224C"/>
                </a:solidFill>
                <a:latin typeface="ENAIRE Titillium Regular" panose="02000000000000000000" pitchFamily="50" charset="0"/>
              </a:rPr>
              <a:t>Para mostrar los dispositivos físicos que conforman un agregado:</a:t>
            </a:r>
            <a:endParaRPr lang="en-US" dirty="0">
              <a:solidFill>
                <a:srgbClr val="00224C"/>
              </a:solidFill>
              <a:latin typeface="ENAIRE Titillium Regular" panose="02000000000000000000" pitchFamily="50" charset="0"/>
            </a:endParaRP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27</a:t>
            </a:fld>
            <a:endParaRPr lang="es-ES" dirty="0"/>
          </a:p>
        </p:txBody>
      </p:sp>
      <p:sp>
        <p:nvSpPr>
          <p:cNvPr id="13"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2368989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23861" y="1122620"/>
            <a:ext cx="7272808" cy="369332"/>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Gestionando un agregado</a:t>
            </a:r>
            <a:endParaRPr lang="en-US" b="1" dirty="0">
              <a:solidFill>
                <a:srgbClr val="00224C"/>
              </a:solidFill>
              <a:latin typeface="ENAIRE Titillium Regular" panose="02000000000000000000" pitchFamily="50" charset="0"/>
            </a:endParaRPr>
          </a:p>
        </p:txBody>
      </p:sp>
      <p:sp>
        <p:nvSpPr>
          <p:cNvPr id="7" name="TextBox 6"/>
          <p:cNvSpPr txBox="1"/>
          <p:nvPr/>
        </p:nvSpPr>
        <p:spPr>
          <a:xfrm>
            <a:off x="1581789" y="1584644"/>
            <a:ext cx="7790309" cy="3693319"/>
          </a:xfrm>
          <a:prstGeom prst="rect">
            <a:avLst/>
          </a:prstGeom>
          <a:noFill/>
        </p:spPr>
        <p:txBody>
          <a:bodyPr wrap="square" rtlCol="0">
            <a:spAutoFit/>
          </a:bodyPr>
          <a:lstStyle/>
          <a:p>
            <a:pPr marL="285750" indent="-285750">
              <a:buFont typeface="Arial" pitchFamily="34" charset="0"/>
              <a:buChar char="•"/>
            </a:pPr>
            <a:r>
              <a:rPr lang="es-ES" u="sng" dirty="0">
                <a:solidFill>
                  <a:srgbClr val="00224C"/>
                </a:solidFill>
                <a:latin typeface="ENAIRE Titillium Regular" panose="02000000000000000000" pitchFamily="50" charset="0"/>
              </a:rPr>
              <a:t>Renombrar un agregado</a:t>
            </a:r>
          </a:p>
          <a:p>
            <a:pPr marL="285750" indent="-285750">
              <a:buFont typeface="Arial" pitchFamily="34" charset="0"/>
              <a:buChar char="•"/>
            </a:pPr>
            <a:endParaRPr lang="es-ES" dirty="0">
              <a:solidFill>
                <a:srgbClr val="00224C"/>
              </a:solidFill>
              <a:latin typeface="ENAIRE Titillium Regular" panose="02000000000000000000" pitchFamily="50" charset="0"/>
            </a:endParaRPr>
          </a:p>
          <a:p>
            <a:pPr marL="285750" indent="-285750">
              <a:buFont typeface="Arial" pitchFamily="34" charset="0"/>
              <a:buChar char="•"/>
            </a:pPr>
            <a:endParaRPr lang="es-ES" dirty="0">
              <a:solidFill>
                <a:srgbClr val="00224C"/>
              </a:solidFill>
              <a:latin typeface="ENAIRE Titillium Regular" panose="02000000000000000000" pitchFamily="50" charset="0"/>
            </a:endParaRPr>
          </a:p>
          <a:p>
            <a:pPr marL="285750" indent="-285750">
              <a:buFont typeface="Arial" pitchFamily="34" charset="0"/>
              <a:buChar char="•"/>
            </a:pPr>
            <a:endParaRPr lang="es-ES" dirty="0">
              <a:solidFill>
                <a:srgbClr val="00224C"/>
              </a:solidFill>
              <a:latin typeface="ENAIRE Titillium Regular" panose="02000000000000000000" pitchFamily="50" charset="0"/>
            </a:endParaRPr>
          </a:p>
          <a:p>
            <a:pPr marL="285750" indent="-285750">
              <a:buFont typeface="Arial" pitchFamily="34" charset="0"/>
              <a:buChar char="•"/>
            </a:pPr>
            <a:r>
              <a:rPr lang="es-ES" dirty="0">
                <a:solidFill>
                  <a:srgbClr val="00224C"/>
                </a:solidFill>
                <a:latin typeface="ENAIRE Titillium Regular" panose="02000000000000000000" pitchFamily="50" charset="0"/>
              </a:rPr>
              <a:t>Añadir discos a un agregado</a:t>
            </a:r>
          </a:p>
          <a:p>
            <a:pPr marL="285750" indent="-285750">
              <a:buFont typeface="Arial" pitchFamily="34" charset="0"/>
              <a:buChar char="•"/>
            </a:pPr>
            <a:endParaRPr lang="es-ES" dirty="0">
              <a:solidFill>
                <a:srgbClr val="00224C"/>
              </a:solidFill>
              <a:latin typeface="ENAIRE Titillium Regular" panose="02000000000000000000" pitchFamily="50" charset="0"/>
            </a:endParaRPr>
          </a:p>
          <a:p>
            <a:pPr marL="285750" indent="-285750">
              <a:buFont typeface="Arial" pitchFamily="34" charset="0"/>
              <a:buChar char="•"/>
            </a:pPr>
            <a:endParaRPr lang="es-ES" dirty="0">
              <a:solidFill>
                <a:srgbClr val="00224C"/>
              </a:solidFill>
              <a:latin typeface="ENAIRE Titillium Regular" panose="02000000000000000000" pitchFamily="50" charset="0"/>
            </a:endParaRPr>
          </a:p>
          <a:p>
            <a:endParaRPr lang="es-ES" dirty="0">
              <a:solidFill>
                <a:srgbClr val="00224C"/>
              </a:solidFill>
              <a:latin typeface="ENAIRE Titillium Regular" panose="02000000000000000000" pitchFamily="50" charset="0"/>
            </a:endParaRPr>
          </a:p>
          <a:p>
            <a:pPr marL="285750" indent="-285750">
              <a:buFont typeface="Arial" pitchFamily="34" charset="0"/>
              <a:buChar char="•"/>
            </a:pPr>
            <a:r>
              <a:rPr lang="es-ES" dirty="0">
                <a:solidFill>
                  <a:srgbClr val="00224C"/>
                </a:solidFill>
                <a:latin typeface="ENAIRE Titillium Regular" panose="02000000000000000000" pitchFamily="50" charset="0"/>
              </a:rPr>
              <a:t>Cambiar el tipo de RAID</a:t>
            </a:r>
          </a:p>
          <a:p>
            <a:pPr marL="285750" indent="-285750">
              <a:buFont typeface="Arial" pitchFamily="34" charset="0"/>
              <a:buChar char="•"/>
            </a:pPr>
            <a:endParaRPr lang="es-ES" dirty="0">
              <a:solidFill>
                <a:srgbClr val="00224C"/>
              </a:solidFill>
              <a:latin typeface="ENAIRE Titillium Regular" panose="02000000000000000000" pitchFamily="50" charset="0"/>
            </a:endParaRPr>
          </a:p>
          <a:p>
            <a:pPr marL="285750" indent="-285750">
              <a:buFont typeface="Arial" pitchFamily="34" charset="0"/>
              <a:buChar char="•"/>
            </a:pPr>
            <a:endParaRPr lang="es-ES" dirty="0">
              <a:solidFill>
                <a:srgbClr val="00224C"/>
              </a:solidFill>
              <a:latin typeface="ENAIRE Titillium Regular" panose="02000000000000000000" pitchFamily="50" charset="0"/>
            </a:endParaRPr>
          </a:p>
          <a:p>
            <a:pPr marL="285750" indent="-285750">
              <a:buFont typeface="Arial" pitchFamily="34" charset="0"/>
              <a:buChar char="•"/>
            </a:pPr>
            <a:endParaRPr lang="es-ES" dirty="0">
              <a:solidFill>
                <a:srgbClr val="00224C"/>
              </a:solidFill>
              <a:latin typeface="ENAIRE Titillium Regular" panose="02000000000000000000" pitchFamily="50" charset="0"/>
            </a:endParaRPr>
          </a:p>
          <a:p>
            <a:pPr marL="285750" indent="-285750">
              <a:buFont typeface="Arial" pitchFamily="34" charset="0"/>
              <a:buChar char="•"/>
            </a:pPr>
            <a:r>
              <a:rPr lang="es-ES" dirty="0">
                <a:solidFill>
                  <a:srgbClr val="00224C"/>
                </a:solidFill>
                <a:latin typeface="ENAIRE Titillium Regular" panose="02000000000000000000" pitchFamily="50" charset="0"/>
              </a:rPr>
              <a:t>Otras posibilidades</a:t>
            </a:r>
            <a:endParaRPr lang="en-US" dirty="0">
              <a:solidFill>
                <a:srgbClr val="00224C"/>
              </a:solidFill>
              <a:latin typeface="ENAIRE Titillium Regular" panose="02000000000000000000" pitchFamily="50" charset="0"/>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003" y="2116445"/>
            <a:ext cx="685800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9752" y="3235429"/>
            <a:ext cx="6838950" cy="390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51103" y="5253025"/>
            <a:ext cx="6858000" cy="1162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54566" y="4312742"/>
            <a:ext cx="689610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CuadroTexto 10"/>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2" name="Imagen 11" descr="Simbolo ENAIRE_RGB.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4"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28</a:t>
            </a:fld>
            <a:endParaRPr lang="es-ES" dirty="0"/>
          </a:p>
        </p:txBody>
      </p:sp>
      <p:sp>
        <p:nvSpPr>
          <p:cNvPr id="15"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2899309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58596" y="1297187"/>
            <a:ext cx="7272808" cy="369332"/>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Cambiando el estado del agregado (1 de 2)</a:t>
            </a:r>
            <a:endParaRPr lang="en-US" b="1" dirty="0">
              <a:solidFill>
                <a:srgbClr val="00224C"/>
              </a:solidFill>
              <a:latin typeface="ENAIRE Titillium Regular" panose="02000000000000000000" pitchFamily="50" charset="0"/>
            </a:endParaRPr>
          </a:p>
        </p:txBody>
      </p:sp>
      <p:sp>
        <p:nvSpPr>
          <p:cNvPr id="2" name="TextBox 1"/>
          <p:cNvSpPr txBox="1"/>
          <p:nvPr/>
        </p:nvSpPr>
        <p:spPr>
          <a:xfrm>
            <a:off x="1305099" y="1821831"/>
            <a:ext cx="9666514" cy="4401205"/>
          </a:xfrm>
          <a:prstGeom prst="rect">
            <a:avLst/>
          </a:prstGeom>
          <a:noFill/>
        </p:spPr>
        <p:txBody>
          <a:bodyPr wrap="square" rtlCol="0">
            <a:spAutoFit/>
          </a:bodyPr>
          <a:lstStyle/>
          <a:p>
            <a:pPr marL="285750" indent="-285750">
              <a:buFont typeface="Arial" pitchFamily="34" charset="0"/>
              <a:buChar char="•"/>
            </a:pPr>
            <a:r>
              <a:rPr lang="es-ES" sz="1400" b="1" dirty="0">
                <a:solidFill>
                  <a:srgbClr val="00224C"/>
                </a:solidFill>
                <a:latin typeface="ENAIRE Titillium Regular" panose="02000000000000000000" pitchFamily="50" charset="0"/>
              </a:rPr>
              <a:t>Poner el agregado offline</a:t>
            </a:r>
          </a:p>
          <a:p>
            <a:pPr marL="742950" lvl="1" indent="-285750">
              <a:buFont typeface="Arial" pitchFamily="34" charset="0"/>
              <a:buChar char="•"/>
            </a:pPr>
            <a:r>
              <a:rPr lang="es-ES" sz="1400" dirty="0">
                <a:solidFill>
                  <a:srgbClr val="00224C"/>
                </a:solidFill>
                <a:latin typeface="ENAIRE Titillium Regular" panose="02000000000000000000" pitchFamily="50" charset="0"/>
              </a:rPr>
              <a:t>Existen dos maneras de hacerlo según queramos:</a:t>
            </a:r>
          </a:p>
          <a:p>
            <a:pPr marL="1200150" lvl="2" indent="-285750">
              <a:buFont typeface="Arial" pitchFamily="34" charset="0"/>
              <a:buChar char="•"/>
            </a:pPr>
            <a:r>
              <a:rPr lang="es-ES" sz="1400" dirty="0">
                <a:solidFill>
                  <a:srgbClr val="00224C"/>
                </a:solidFill>
                <a:latin typeface="ENAIRE Titillium Regular" panose="02000000000000000000" pitchFamily="50" charset="0"/>
              </a:rPr>
              <a:t>realizar tareas de mantenimiento.</a:t>
            </a:r>
          </a:p>
          <a:p>
            <a:pPr marL="1200150" lvl="2" indent="-285750">
              <a:buFont typeface="Arial" pitchFamily="34" charset="0"/>
              <a:buChar char="•"/>
            </a:pPr>
            <a:r>
              <a:rPr lang="es-ES" sz="1400" dirty="0">
                <a:solidFill>
                  <a:srgbClr val="00224C"/>
                </a:solidFill>
                <a:latin typeface="ENAIRE Titillium Regular" panose="02000000000000000000" pitchFamily="50" charset="0"/>
              </a:rPr>
              <a:t>destruir el agregado.</a:t>
            </a:r>
          </a:p>
          <a:p>
            <a:pPr lvl="2"/>
            <a:endParaRPr lang="es-ES" sz="1400" b="1" dirty="0">
              <a:solidFill>
                <a:srgbClr val="00224C"/>
              </a:solidFill>
              <a:latin typeface="ENAIRE Titillium Regular" panose="02000000000000000000" pitchFamily="50" charset="0"/>
            </a:endParaRPr>
          </a:p>
          <a:p>
            <a:pPr marL="285750" indent="-285750">
              <a:buFont typeface="Arial" pitchFamily="34" charset="0"/>
              <a:buChar char="•"/>
            </a:pPr>
            <a:r>
              <a:rPr lang="es-ES" sz="1400" dirty="0">
                <a:solidFill>
                  <a:srgbClr val="00224C"/>
                </a:solidFill>
                <a:latin typeface="ENAIRE Titillium Regular" panose="02000000000000000000" pitchFamily="50" charset="0"/>
              </a:rPr>
              <a:t>El siguiente comando se ejecuta en </a:t>
            </a:r>
            <a:r>
              <a:rPr lang="es-ES" sz="1400" b="1" dirty="0">
                <a:solidFill>
                  <a:srgbClr val="00224C"/>
                </a:solidFill>
                <a:latin typeface="ENAIRE Titillium Regular" panose="02000000000000000000" pitchFamily="50" charset="0"/>
              </a:rPr>
              <a:t>modo normal</a:t>
            </a:r>
            <a:r>
              <a:rPr lang="es-ES" sz="1400" dirty="0">
                <a:solidFill>
                  <a:srgbClr val="00224C"/>
                </a:solidFill>
                <a:latin typeface="ENAIRE Titillium Regular" panose="02000000000000000000" pitchFamily="50" charset="0"/>
              </a:rPr>
              <a:t>. En este caso, te aseguras de que todos los FlexVols se han puesto offline. </a:t>
            </a:r>
          </a:p>
          <a:p>
            <a:pPr lvl="2"/>
            <a:endParaRPr lang="es-ES" sz="1400" dirty="0">
              <a:solidFill>
                <a:srgbClr val="00224C"/>
              </a:solidFill>
              <a:latin typeface="ENAIRE Titillium Regular" panose="02000000000000000000" pitchFamily="50" charset="0"/>
            </a:endParaRPr>
          </a:p>
          <a:p>
            <a:pPr lvl="2"/>
            <a:r>
              <a:rPr lang="es-ES" sz="1400" i="1" u="sng" dirty="0">
                <a:solidFill>
                  <a:srgbClr val="00224C"/>
                </a:solidFill>
                <a:latin typeface="ENAIRE Titillium Regular" panose="02000000000000000000" pitchFamily="50" charset="0"/>
              </a:rPr>
              <a:t>aggr offline nombre_de_agregado</a:t>
            </a:r>
          </a:p>
          <a:p>
            <a:pPr lvl="2"/>
            <a:endParaRPr lang="es-ES" sz="1400" i="1" dirty="0">
              <a:solidFill>
                <a:srgbClr val="00224C"/>
              </a:solidFill>
              <a:latin typeface="ENAIRE Titillium Regular" panose="02000000000000000000" pitchFamily="50" charset="0"/>
            </a:endParaRPr>
          </a:p>
          <a:p>
            <a:pPr marL="285750" indent="-285750">
              <a:buFont typeface="Arial" pitchFamily="34" charset="0"/>
              <a:buChar char="•"/>
            </a:pPr>
            <a:r>
              <a:rPr lang="es-ES" sz="1400" dirty="0">
                <a:solidFill>
                  <a:srgbClr val="00224C"/>
                </a:solidFill>
                <a:latin typeface="ENAIRE Titillium Regular" panose="02000000000000000000" pitchFamily="50" charset="0"/>
              </a:rPr>
              <a:t>Para poner el agregado offline en </a:t>
            </a:r>
            <a:r>
              <a:rPr lang="es-ES" sz="1400" b="1" dirty="0">
                <a:solidFill>
                  <a:srgbClr val="00224C"/>
                </a:solidFill>
                <a:latin typeface="ENAIRE Titillium Regular" panose="02000000000000000000" pitchFamily="50" charset="0"/>
              </a:rPr>
              <a:t>modo mantenimiento </a:t>
            </a:r>
            <a:r>
              <a:rPr lang="es-ES" sz="1400" dirty="0">
                <a:solidFill>
                  <a:srgbClr val="00224C"/>
                </a:solidFill>
                <a:latin typeface="ENAIRE Titillium Regular" panose="02000000000000000000" pitchFamily="50" charset="0"/>
              </a:rPr>
              <a:t>ejecute los siguientes pasos:</a:t>
            </a:r>
          </a:p>
          <a:p>
            <a:pPr marL="742950" lvl="1" indent="-285750">
              <a:buFont typeface="Arial" pitchFamily="34" charset="0"/>
              <a:buChar char="•"/>
            </a:pPr>
            <a:r>
              <a:rPr lang="es-ES" sz="1400" dirty="0">
                <a:solidFill>
                  <a:srgbClr val="00224C"/>
                </a:solidFill>
                <a:latin typeface="ENAIRE Titillium Regular" panose="02000000000000000000" pitchFamily="50" charset="0"/>
              </a:rPr>
              <a:t>Active (o reinicie) el sistema.</a:t>
            </a:r>
          </a:p>
          <a:p>
            <a:pPr marL="742950" lvl="1" indent="-285750">
              <a:buFont typeface="Arial" pitchFamily="34" charset="0"/>
              <a:buChar char="•"/>
            </a:pPr>
            <a:r>
              <a:rPr lang="es-ES" sz="1400" dirty="0">
                <a:solidFill>
                  <a:srgbClr val="00224C"/>
                </a:solidFill>
                <a:latin typeface="ENAIRE Titillium Regular" panose="02000000000000000000" pitchFamily="50" charset="0"/>
              </a:rPr>
              <a:t>Elija arrancar en modo mantenimiento.</a:t>
            </a:r>
          </a:p>
          <a:p>
            <a:pPr marL="742950" lvl="1" indent="-285750">
              <a:buFont typeface="Arial" pitchFamily="34" charset="0"/>
              <a:buChar char="•"/>
            </a:pPr>
            <a:r>
              <a:rPr lang="es-ES" sz="1400" dirty="0">
                <a:solidFill>
                  <a:srgbClr val="00224C"/>
                </a:solidFill>
                <a:latin typeface="ENAIRE Titillium Regular" panose="02000000000000000000" pitchFamily="50" charset="0"/>
              </a:rPr>
              <a:t>Ejecute los siguientes comandos.</a:t>
            </a:r>
          </a:p>
          <a:p>
            <a:pPr lvl="1"/>
            <a:endParaRPr lang="es-ES" sz="1400" i="1" dirty="0">
              <a:solidFill>
                <a:srgbClr val="00224C"/>
              </a:solidFill>
              <a:latin typeface="ENAIRE Titillium Regular" panose="02000000000000000000" pitchFamily="50" charset="0"/>
            </a:endParaRPr>
          </a:p>
          <a:p>
            <a:pPr lvl="2"/>
            <a:r>
              <a:rPr lang="es-ES" sz="1400" i="1" dirty="0">
                <a:solidFill>
                  <a:srgbClr val="00224C"/>
                </a:solidFill>
                <a:latin typeface="ENAIRE Titillium Regular" panose="02000000000000000000" pitchFamily="50" charset="0"/>
              </a:rPr>
              <a:t>aggr offline </a:t>
            </a:r>
            <a:r>
              <a:rPr lang="es-ES" sz="1400" i="1" dirty="0" err="1">
                <a:solidFill>
                  <a:srgbClr val="00224C"/>
                </a:solidFill>
                <a:latin typeface="ENAIRE Titillium Regular" panose="02000000000000000000" pitchFamily="50" charset="0"/>
              </a:rPr>
              <a:t>nombre_de_agregado</a:t>
            </a:r>
            <a:endParaRPr lang="es-ES" sz="1400" i="1" dirty="0">
              <a:solidFill>
                <a:srgbClr val="00224C"/>
              </a:solidFill>
              <a:latin typeface="ENAIRE Titillium Regular" panose="02000000000000000000" pitchFamily="50" charset="0"/>
            </a:endParaRPr>
          </a:p>
          <a:p>
            <a:pPr lvl="2"/>
            <a:r>
              <a:rPr lang="es-ES" sz="1400" i="1" dirty="0">
                <a:solidFill>
                  <a:srgbClr val="00224C"/>
                </a:solidFill>
                <a:latin typeface="ENAIRE Titillium Regular" panose="02000000000000000000" pitchFamily="50" charset="0"/>
              </a:rPr>
              <a:t>halt</a:t>
            </a:r>
          </a:p>
          <a:p>
            <a:pPr lvl="2"/>
            <a:endParaRPr lang="es-ES" sz="1400" i="1" dirty="0">
              <a:solidFill>
                <a:srgbClr val="00224C"/>
              </a:solidFill>
              <a:latin typeface="ENAIRE Titillium Regular" panose="02000000000000000000" pitchFamily="50" charset="0"/>
            </a:endParaRPr>
          </a:p>
          <a:p>
            <a:pPr marL="742950" lvl="1" indent="-285750">
              <a:buFont typeface="Arial" pitchFamily="34" charset="0"/>
              <a:buChar char="•"/>
            </a:pPr>
            <a:r>
              <a:rPr lang="es-ES" sz="1400" dirty="0">
                <a:solidFill>
                  <a:srgbClr val="00224C"/>
                </a:solidFill>
                <a:latin typeface="ENAIRE Titillium Regular" panose="02000000000000000000" pitchFamily="50" charset="0"/>
              </a:rPr>
              <a:t>Reinicie el sistema y vuelva al modo normal.</a:t>
            </a:r>
          </a:p>
          <a:p>
            <a:pPr lvl="2"/>
            <a:endParaRPr lang="en-US" sz="1400" i="1" dirty="0">
              <a:solidFill>
                <a:srgbClr val="00224C"/>
              </a:solidFill>
              <a:latin typeface="ENAIRE Titillium Regular" panose="02000000000000000000" pitchFamily="50" charset="0"/>
            </a:endParaRPr>
          </a:p>
        </p:txBody>
      </p:sp>
      <p:sp>
        <p:nvSpPr>
          <p:cNvPr id="8" name="CuadroTexto 7"/>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9" name="Imagen 8"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1"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29</a:t>
            </a:fld>
            <a:endParaRPr lang="es-ES" dirty="0"/>
          </a:p>
        </p:txBody>
      </p:sp>
      <p:sp>
        <p:nvSpPr>
          <p:cNvPr id="12"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135752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es-ES" dirty="0"/>
              <a:t>ÍNDICE</a:t>
            </a:r>
          </a:p>
        </p:txBody>
      </p:sp>
      <p:sp>
        <p:nvSpPr>
          <p:cNvPr id="4" name="Marcador de número de diapositiva 5">
            <a:extLst>
              <a:ext uri="{FF2B5EF4-FFF2-40B4-BE49-F238E27FC236}">
                <a16:creationId xmlns:a16="http://schemas.microsoft.com/office/drawing/2014/main" id="{491A56FB-B90D-41D2-A234-605EAF27ACA6}"/>
              </a:ext>
            </a:extLst>
          </p:cNvPr>
          <p:cNvSpPr>
            <a:spLocks noGrp="1"/>
          </p:cNvSpPr>
          <p:nvPr>
            <p:ph type="sldNum" sz="quarter" idx="4"/>
          </p:nvPr>
        </p:nvSpPr>
        <p:spPr/>
        <p:txBody>
          <a:bodyPr/>
          <a:lstStyle>
            <a:lvl1pPr algn="r">
              <a:defRPr sz="1200">
                <a:solidFill>
                  <a:schemeClr val="tx1">
                    <a:tint val="75000"/>
                  </a:schemeClr>
                </a:solidFill>
              </a:defRPr>
            </a:lvl1pPr>
          </a:lstStyle>
          <a:p>
            <a:fld id="{FEA3628A-7C3A-4FE1-9158-F8C34ECA31E6}" type="slidenum">
              <a:rPr lang="es-ES" smtClean="0"/>
              <a:pPr/>
              <a:t>3</a:t>
            </a:fld>
            <a:endParaRPr lang="es-ES" dirty="0"/>
          </a:p>
        </p:txBody>
      </p:sp>
      <p:sp>
        <p:nvSpPr>
          <p:cNvPr id="8" name="Rectangle 2"/>
          <p:cNvSpPr>
            <a:spLocks noChangeArrowheads="1"/>
          </p:cNvSpPr>
          <p:nvPr/>
        </p:nvSpPr>
        <p:spPr bwMode="auto">
          <a:xfrm>
            <a:off x="1492726" y="1613857"/>
            <a:ext cx="7501645" cy="4293483"/>
          </a:xfrm>
          <a:prstGeom prst="rect">
            <a:avLst/>
          </a:prstGeom>
          <a:noFill/>
          <a:ln w="12700">
            <a:noFill/>
            <a:miter lim="800000"/>
            <a:headEnd/>
            <a:tailEnd/>
          </a:ln>
        </p:spPr>
        <p:txBody>
          <a:bodyPr wrap="square">
            <a:spAutoFit/>
          </a:bodyPr>
          <a:lstStyle/>
          <a:p>
            <a:pPr marL="914400" lvl="1" indent="-457200" eaLnBrk="0" hangingPunct="0">
              <a:spcBef>
                <a:spcPct val="50000"/>
              </a:spcBef>
              <a:buAutoNum type="arabicPeriod"/>
            </a:pPr>
            <a:r>
              <a:rPr lang="es-ES" sz="1400" b="1" u="sng" dirty="0">
                <a:solidFill>
                  <a:srgbClr val="353F7F"/>
                </a:solidFill>
                <a:latin typeface="ENAIRE Titillium Light"/>
              </a:rPr>
              <a:t>ARQUITECTURA LÓGICA Y FÍSICA DE LA SOLUCIÓN DE ALMACENAMIENTO</a:t>
            </a:r>
            <a:endParaRPr lang="es-ES" sz="1400" b="1" u="sng" dirty="0"/>
          </a:p>
          <a:p>
            <a:pPr marL="914400" lvl="1" indent="-457200" eaLnBrk="0" hangingPunct="0">
              <a:spcBef>
                <a:spcPct val="50000"/>
              </a:spcBef>
              <a:buAutoNum type="arabicPeriod"/>
            </a:pPr>
            <a:r>
              <a:rPr lang="es-ES" sz="1400" b="1" u="sng" dirty="0">
                <a:solidFill>
                  <a:srgbClr val="353F7F"/>
                </a:solidFill>
                <a:latin typeface="ENAIRE Titillium Light"/>
              </a:rPr>
              <a:t>Sistema operativo DATA ONTAP</a:t>
            </a:r>
          </a:p>
          <a:p>
            <a:pPr marL="914400" lvl="1" indent="-457200" eaLnBrk="0" hangingPunct="0">
              <a:spcBef>
                <a:spcPct val="50000"/>
              </a:spcBef>
              <a:buFontTx/>
              <a:buAutoNum type="arabicPeriod"/>
            </a:pPr>
            <a:r>
              <a:rPr lang="es-ES" sz="1400" b="1" u="sng" dirty="0">
                <a:solidFill>
                  <a:srgbClr val="353F7F"/>
                </a:solidFill>
                <a:latin typeface="ENAIRE Titillium Light"/>
              </a:rPr>
              <a:t>HERRAMIENTAS DE GESTIÓN</a:t>
            </a:r>
          </a:p>
          <a:p>
            <a:pPr lvl="2" eaLnBrk="0" hangingPunct="0">
              <a:spcBef>
                <a:spcPct val="50000"/>
              </a:spcBef>
            </a:pPr>
            <a:r>
              <a:rPr lang="es-ES" sz="1400" b="1" u="sng" dirty="0">
                <a:solidFill>
                  <a:srgbClr val="353F7F"/>
                </a:solidFill>
                <a:latin typeface="ENAIRE Titillium Light"/>
              </a:rPr>
              <a:t>3.1 Herramienta Web: NetApp OnCommand System Manager 2.x</a:t>
            </a:r>
          </a:p>
          <a:p>
            <a:pPr lvl="2" eaLnBrk="0" hangingPunct="0">
              <a:spcBef>
                <a:spcPct val="50000"/>
              </a:spcBef>
            </a:pPr>
            <a:r>
              <a:rPr lang="es-ES" sz="1400" b="1" u="sng" dirty="0">
                <a:solidFill>
                  <a:srgbClr val="353F7F"/>
                </a:solidFill>
                <a:latin typeface="ENAIRE Titillium Light"/>
              </a:rPr>
              <a:t>3.2 Acceso por consola GSI-PALESTRA</a:t>
            </a:r>
          </a:p>
          <a:p>
            <a:pPr marL="914400" lvl="1" indent="-457200" eaLnBrk="0" hangingPunct="0">
              <a:spcBef>
                <a:spcPct val="50000"/>
              </a:spcBef>
              <a:buAutoNum type="arabicPeriod"/>
            </a:pPr>
            <a:r>
              <a:rPr lang="es-ES" sz="1400" b="1" u="sng" dirty="0">
                <a:solidFill>
                  <a:srgbClr val="353F7F"/>
                </a:solidFill>
                <a:latin typeface="ENAIRE Titillium Light"/>
              </a:rPr>
              <a:t>Comandos NFS</a:t>
            </a:r>
          </a:p>
          <a:p>
            <a:pPr lvl="2" eaLnBrk="0" hangingPunct="0">
              <a:spcBef>
                <a:spcPct val="50000"/>
              </a:spcBef>
            </a:pPr>
            <a:r>
              <a:rPr lang="es-ES" sz="1400" b="1" u="sng" dirty="0">
                <a:solidFill>
                  <a:srgbClr val="353F7F"/>
                </a:solidFill>
                <a:latin typeface="ENAIRE Titillium Light"/>
              </a:rPr>
              <a:t>4.1 Exportación NFS de volúmenes</a:t>
            </a:r>
            <a:endParaRPr lang="es-ES_tradnl" sz="1400" b="1" u="sng" dirty="0">
              <a:solidFill>
                <a:srgbClr val="353F7F"/>
              </a:solidFill>
              <a:latin typeface="ENAIRE Titillium Light"/>
            </a:endParaRPr>
          </a:p>
          <a:p>
            <a:pPr marL="914400" lvl="1" indent="-457200" eaLnBrk="0" hangingPunct="0">
              <a:spcBef>
                <a:spcPct val="50000"/>
              </a:spcBef>
              <a:buAutoNum type="arabicPeriod"/>
            </a:pPr>
            <a:r>
              <a:rPr lang="es-ES" sz="1400" b="1" u="sng" dirty="0">
                <a:solidFill>
                  <a:srgbClr val="353F7F"/>
                </a:solidFill>
                <a:latin typeface="ENAIRE Titillium Light"/>
              </a:rPr>
              <a:t>Comandos AUTOSUPPORT y CLUSTER</a:t>
            </a:r>
          </a:p>
          <a:p>
            <a:pPr marL="457200" lvl="2" eaLnBrk="0" hangingPunct="0">
              <a:spcBef>
                <a:spcPct val="50000"/>
              </a:spcBef>
            </a:pPr>
            <a:r>
              <a:rPr lang="es-ES" sz="1400" b="1" dirty="0">
                <a:solidFill>
                  <a:srgbClr val="353F7F"/>
                </a:solidFill>
                <a:latin typeface="ENAIRE Titillium Light"/>
              </a:rPr>
              <a:t>	</a:t>
            </a:r>
            <a:r>
              <a:rPr lang="es-ES" sz="1400" b="1" u="sng" dirty="0">
                <a:solidFill>
                  <a:srgbClr val="353F7F"/>
                </a:solidFill>
                <a:latin typeface="ENAIRE Titillium Light"/>
              </a:rPr>
              <a:t>5.1 Autosupport</a:t>
            </a:r>
          </a:p>
          <a:p>
            <a:pPr marL="457200" lvl="2" eaLnBrk="0" hangingPunct="0">
              <a:spcBef>
                <a:spcPct val="50000"/>
              </a:spcBef>
            </a:pPr>
            <a:r>
              <a:rPr lang="es-ES" sz="1400" b="1" dirty="0">
                <a:solidFill>
                  <a:srgbClr val="353F7F"/>
                </a:solidFill>
                <a:latin typeface="ENAIRE Titillium Light"/>
              </a:rPr>
              <a:t>	</a:t>
            </a:r>
            <a:r>
              <a:rPr lang="es-ES" sz="1400" b="1" u="sng" dirty="0">
                <a:solidFill>
                  <a:srgbClr val="353F7F"/>
                </a:solidFill>
                <a:latin typeface="ENAIRE Titillium Light"/>
              </a:rPr>
              <a:t>6.2 Clúster</a:t>
            </a:r>
          </a:p>
          <a:p>
            <a:pPr marL="914400" lvl="1" indent="-457200" eaLnBrk="0" hangingPunct="0">
              <a:spcBef>
                <a:spcPct val="50000"/>
              </a:spcBef>
              <a:buAutoNum type="arabicPeriod"/>
            </a:pPr>
            <a:r>
              <a:rPr lang="es-ES" sz="1400" b="1" u="sng" dirty="0">
                <a:solidFill>
                  <a:srgbClr val="353F7F"/>
                </a:solidFill>
                <a:latin typeface="ENAIRE Titillium Light"/>
              </a:rPr>
              <a:t>Configuración de red de almacenamiento de los servidores </a:t>
            </a:r>
          </a:p>
          <a:p>
            <a:pPr lvl="1" eaLnBrk="0" hangingPunct="0">
              <a:spcBef>
                <a:spcPct val="50000"/>
              </a:spcBef>
            </a:pPr>
            <a:r>
              <a:rPr lang="es-ES" sz="1400" b="1" dirty="0">
                <a:solidFill>
                  <a:srgbClr val="353F7F"/>
                </a:solidFill>
                <a:latin typeface="ENAIRE Titillium Light"/>
              </a:rPr>
              <a:t>7.  	</a:t>
            </a:r>
            <a:r>
              <a:rPr lang="es-ES" sz="1400" b="1" u="sng" dirty="0">
                <a:solidFill>
                  <a:srgbClr val="353F7F"/>
                </a:solidFill>
                <a:latin typeface="ENAIRE Titillium Light"/>
              </a:rPr>
              <a:t>Arranque y parada</a:t>
            </a:r>
            <a:br>
              <a:rPr lang="es-ES" sz="1400" b="1" u="sng" dirty="0">
                <a:solidFill>
                  <a:srgbClr val="353F7F"/>
                </a:solidFill>
                <a:latin typeface="ENAIRE Titillium Light"/>
              </a:rPr>
            </a:br>
            <a:br>
              <a:rPr lang="es-ES" sz="1400" b="1" dirty="0">
                <a:cs typeface="Times New Roman" panose="02020603050405020304" pitchFamily="18" charset="0"/>
              </a:rPr>
            </a:br>
            <a:endParaRPr lang="es-ES" sz="1400" b="1" u="sng" dirty="0">
              <a:solidFill>
                <a:srgbClr val="353F7F"/>
              </a:solidFill>
              <a:latin typeface="ENAIRE Titillium Light"/>
            </a:endParaRPr>
          </a:p>
        </p:txBody>
      </p:sp>
    </p:spTree>
    <p:extLst>
      <p:ext uri="{BB962C8B-B14F-4D97-AF65-F5344CB8AC3E}">
        <p14:creationId xmlns:p14="http://schemas.microsoft.com/office/powerpoint/2010/main" val="1466496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4603" y="1189122"/>
            <a:ext cx="7272808" cy="369332"/>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Cambiando el estado del agregado (2 de 2)</a:t>
            </a:r>
            <a:endParaRPr lang="en-US" b="1" dirty="0">
              <a:solidFill>
                <a:srgbClr val="00224C"/>
              </a:solidFill>
              <a:latin typeface="ENAIRE Titillium Regular" panose="02000000000000000000" pitchFamily="50" charset="0"/>
            </a:endParaRPr>
          </a:p>
        </p:txBody>
      </p:sp>
      <p:sp>
        <p:nvSpPr>
          <p:cNvPr id="7" name="TextBox 6"/>
          <p:cNvSpPr txBox="1"/>
          <p:nvPr/>
        </p:nvSpPr>
        <p:spPr>
          <a:xfrm>
            <a:off x="1293223" y="1595656"/>
            <a:ext cx="9300754" cy="4278094"/>
          </a:xfrm>
          <a:prstGeom prst="rect">
            <a:avLst/>
          </a:prstGeom>
          <a:noFill/>
        </p:spPr>
        <p:txBody>
          <a:bodyPr wrap="square" rtlCol="0">
            <a:spAutoFit/>
          </a:bodyPr>
          <a:lstStyle/>
          <a:p>
            <a:pPr marL="285750" indent="-285750">
              <a:buFont typeface="Arial" pitchFamily="34" charset="0"/>
              <a:buChar char="•"/>
            </a:pPr>
            <a:r>
              <a:rPr lang="es-ES" sz="1600" b="1" dirty="0">
                <a:solidFill>
                  <a:srgbClr val="00224C"/>
                </a:solidFill>
                <a:latin typeface="ENAIRE Titillium Regular" panose="02000000000000000000" pitchFamily="50" charset="0"/>
              </a:rPr>
              <a:t>Restringiendo un agregado</a:t>
            </a:r>
          </a:p>
          <a:p>
            <a:pPr marL="742950" lvl="1" indent="-285750">
              <a:buFont typeface="Arial" pitchFamily="34" charset="0"/>
              <a:buChar char="•"/>
            </a:pPr>
            <a:r>
              <a:rPr lang="es-ES" sz="1600" dirty="0">
                <a:solidFill>
                  <a:srgbClr val="00224C"/>
                </a:solidFill>
                <a:latin typeface="ENAIRE Titillium Regular" panose="02000000000000000000" pitchFamily="50" charset="0"/>
              </a:rPr>
              <a:t>Solo se restringe un agregado si quieres lanzar contra él una operación de copia. Este es el comando para hacerlo:</a:t>
            </a:r>
          </a:p>
          <a:p>
            <a:pPr lvl="2"/>
            <a:endParaRPr lang="es-ES" sz="1600" i="1" dirty="0">
              <a:solidFill>
                <a:srgbClr val="00224C"/>
              </a:solidFill>
              <a:latin typeface="ENAIRE Titillium Regular" panose="02000000000000000000" pitchFamily="50" charset="0"/>
            </a:endParaRPr>
          </a:p>
          <a:p>
            <a:pPr lvl="2"/>
            <a:r>
              <a:rPr lang="es-ES" sz="1600" i="1" dirty="0">
                <a:solidFill>
                  <a:srgbClr val="00224C"/>
                </a:solidFill>
                <a:latin typeface="ENAIRE Titillium Regular" panose="02000000000000000000" pitchFamily="50" charset="0"/>
              </a:rPr>
              <a:t>aggr restrict nombre_de_agregado</a:t>
            </a:r>
          </a:p>
          <a:p>
            <a:pPr lvl="2"/>
            <a:endParaRPr lang="es-ES" sz="1600" b="1" dirty="0">
              <a:solidFill>
                <a:srgbClr val="00224C"/>
              </a:solidFill>
              <a:latin typeface="ENAIRE Titillium Regular" panose="02000000000000000000" pitchFamily="50" charset="0"/>
            </a:endParaRPr>
          </a:p>
          <a:p>
            <a:pPr marL="285750" indent="-285750">
              <a:buFont typeface="Arial" pitchFamily="34" charset="0"/>
              <a:buChar char="•"/>
            </a:pPr>
            <a:r>
              <a:rPr lang="es-ES" sz="1600" b="1" dirty="0">
                <a:solidFill>
                  <a:srgbClr val="00224C"/>
                </a:solidFill>
                <a:latin typeface="ENAIRE Titillium Regular" panose="02000000000000000000" pitchFamily="50" charset="0"/>
              </a:rPr>
              <a:t>Poner el agregado online</a:t>
            </a:r>
          </a:p>
          <a:p>
            <a:pPr marL="742950" lvl="1" indent="-285750">
              <a:buFont typeface="Arial" pitchFamily="34" charset="0"/>
              <a:buChar char="•"/>
            </a:pPr>
            <a:r>
              <a:rPr lang="es-ES" sz="1600" dirty="0">
                <a:solidFill>
                  <a:srgbClr val="00224C"/>
                </a:solidFill>
                <a:latin typeface="ENAIRE Titillium Regular" panose="02000000000000000000" pitchFamily="50" charset="0"/>
              </a:rPr>
              <a:t>Cuando estás listo para que el agregado vuelva a dar servicio usa el siguiente comando para ponerlo de nuevo disponible:</a:t>
            </a:r>
          </a:p>
          <a:p>
            <a:pPr lvl="2"/>
            <a:endParaRPr lang="es-ES" sz="1600" dirty="0">
              <a:solidFill>
                <a:srgbClr val="00224C"/>
              </a:solidFill>
              <a:latin typeface="ENAIRE Titillium Regular" panose="02000000000000000000" pitchFamily="50" charset="0"/>
            </a:endParaRPr>
          </a:p>
          <a:p>
            <a:pPr lvl="2"/>
            <a:r>
              <a:rPr lang="es-ES" sz="1600" i="1" dirty="0">
                <a:solidFill>
                  <a:srgbClr val="00224C"/>
                </a:solidFill>
                <a:latin typeface="ENAIRE Titillium Regular" panose="02000000000000000000" pitchFamily="50" charset="0"/>
              </a:rPr>
              <a:t>aggr online nombre_de_agregado</a:t>
            </a:r>
          </a:p>
          <a:p>
            <a:pPr lvl="2"/>
            <a:endParaRPr lang="es-ES" sz="1600" i="1" dirty="0">
              <a:solidFill>
                <a:srgbClr val="00224C"/>
              </a:solidFill>
              <a:latin typeface="ENAIRE Titillium Regular" panose="02000000000000000000" pitchFamily="50" charset="0"/>
            </a:endParaRPr>
          </a:p>
          <a:p>
            <a:pPr marL="285750" indent="-285750">
              <a:buFont typeface="Arial" pitchFamily="34" charset="0"/>
              <a:buChar char="•"/>
            </a:pPr>
            <a:r>
              <a:rPr lang="es-ES" sz="1600" b="1" dirty="0">
                <a:solidFill>
                  <a:srgbClr val="00224C"/>
                </a:solidFill>
                <a:latin typeface="ENAIRE Titillium Regular" panose="02000000000000000000" pitchFamily="50" charset="0"/>
              </a:rPr>
              <a:t>Renombrar el agregado</a:t>
            </a:r>
          </a:p>
          <a:p>
            <a:pPr marL="742950" lvl="1" indent="-285750">
              <a:buFont typeface="Arial" pitchFamily="34" charset="0"/>
              <a:buChar char="•"/>
            </a:pPr>
            <a:r>
              <a:rPr lang="es-ES" sz="1600" dirty="0">
                <a:solidFill>
                  <a:srgbClr val="00224C"/>
                </a:solidFill>
                <a:latin typeface="ENAIRE Titillium Regular" panose="02000000000000000000" pitchFamily="50" charset="0"/>
              </a:rPr>
              <a:t>Típicamente puedes querer renombrar el agregado para darle un nombre descriptivo. El comando es:</a:t>
            </a:r>
          </a:p>
          <a:p>
            <a:pPr lvl="1"/>
            <a:endParaRPr lang="es-ES" sz="1600" i="1" dirty="0">
              <a:solidFill>
                <a:srgbClr val="00224C"/>
              </a:solidFill>
              <a:latin typeface="ENAIRE Titillium Regular" panose="02000000000000000000" pitchFamily="50" charset="0"/>
            </a:endParaRPr>
          </a:p>
          <a:p>
            <a:pPr lvl="2"/>
            <a:r>
              <a:rPr lang="es-ES" sz="1600" i="1" dirty="0">
                <a:solidFill>
                  <a:srgbClr val="00224C"/>
                </a:solidFill>
                <a:latin typeface="ENAIRE Titillium Regular" panose="02000000000000000000" pitchFamily="50" charset="0"/>
              </a:rPr>
              <a:t>aggr rename nombre_de_agregado nuevo_nombre</a:t>
            </a: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8"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30</a:t>
            </a:fld>
            <a:endParaRPr lang="es-ES" dirty="0"/>
          </a:p>
        </p:txBody>
      </p:sp>
      <p:sp>
        <p:nvSpPr>
          <p:cNvPr id="13"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1322318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rotWithShape="1">
          <a:blip r:embed="rId3" cstate="print"/>
          <a:srcRect t="18538" b="3663"/>
          <a:stretch/>
        </p:blipFill>
        <p:spPr bwMode="auto">
          <a:xfrm>
            <a:off x="2495600" y="2060849"/>
            <a:ext cx="7235190" cy="4072731"/>
          </a:xfrm>
          <a:prstGeom prst="rect">
            <a:avLst/>
          </a:prstGeom>
          <a:noFill/>
          <a:ln w="9525">
            <a:noFill/>
            <a:miter lim="800000"/>
            <a:headEnd/>
            <a:tailEnd/>
          </a:ln>
        </p:spPr>
      </p:pic>
      <p:sp>
        <p:nvSpPr>
          <p:cNvPr id="5" name="TextBox 4"/>
          <p:cNvSpPr txBox="1"/>
          <p:nvPr/>
        </p:nvSpPr>
        <p:spPr>
          <a:xfrm>
            <a:off x="1898427" y="1247311"/>
            <a:ext cx="7272808" cy="369332"/>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Creación de volúmenes flexibles</a:t>
            </a:r>
            <a:endParaRPr lang="en-US" b="1" dirty="0">
              <a:solidFill>
                <a:srgbClr val="00224C"/>
              </a:solidFill>
              <a:latin typeface="ENAIRE Titillium Regular" panose="02000000000000000000" pitchFamily="50" charset="0"/>
            </a:endParaRPr>
          </a:p>
        </p:txBody>
      </p:sp>
      <p:sp>
        <p:nvSpPr>
          <p:cNvPr id="2" name="TextBox 1"/>
          <p:cNvSpPr txBox="1"/>
          <p:nvPr/>
        </p:nvSpPr>
        <p:spPr>
          <a:xfrm>
            <a:off x="2013529" y="1681483"/>
            <a:ext cx="4312314" cy="369332"/>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Sintaxis</a:t>
            </a:r>
            <a:endParaRPr lang="en-US" b="1" dirty="0">
              <a:solidFill>
                <a:srgbClr val="00224C"/>
              </a:solidFill>
              <a:latin typeface="ENAIRE Titillium Regular" panose="02000000000000000000" pitchFamily="50" charset="0"/>
            </a:endParaRPr>
          </a:p>
        </p:txBody>
      </p:sp>
      <p:sp>
        <p:nvSpPr>
          <p:cNvPr id="8" name="CuadroTexto 7"/>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9" name="Imagen 8"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1"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31</a:t>
            </a:fld>
            <a:endParaRPr lang="es-ES" dirty="0"/>
          </a:p>
        </p:txBody>
      </p:sp>
      <p:sp>
        <p:nvSpPr>
          <p:cNvPr id="12"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1845890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48303" y="1372002"/>
            <a:ext cx="7272808" cy="369332"/>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Creación de volúmenes flexibles</a:t>
            </a:r>
            <a:endParaRPr lang="en-US" b="1" dirty="0">
              <a:solidFill>
                <a:srgbClr val="00224C"/>
              </a:solidFill>
              <a:latin typeface="ENAIRE Titillium Regular" panose="02000000000000000000" pitchFamily="50" charset="0"/>
            </a:endParaRPr>
          </a:p>
        </p:txBody>
      </p:sp>
      <p:sp>
        <p:nvSpPr>
          <p:cNvPr id="2" name="TextBox 1"/>
          <p:cNvSpPr txBox="1"/>
          <p:nvPr/>
        </p:nvSpPr>
        <p:spPr>
          <a:xfrm>
            <a:off x="2207568" y="2130264"/>
            <a:ext cx="8136904" cy="3416320"/>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Son necesarios los siguientes datos para los FlexVol’s:</a:t>
            </a:r>
          </a:p>
          <a:p>
            <a:endParaRPr lang="es-ES" dirty="0">
              <a:solidFill>
                <a:srgbClr val="00224C"/>
              </a:solidFill>
              <a:latin typeface="ENAIRE Titillium Regular" panose="02000000000000000000" pitchFamily="50" charset="0"/>
            </a:endParaRPr>
          </a:p>
          <a:p>
            <a:pPr marL="742950" lvl="1" indent="-285750">
              <a:buFont typeface="Arial" pitchFamily="34" charset="0"/>
              <a:buChar char="•"/>
            </a:pPr>
            <a:r>
              <a:rPr lang="es-ES" dirty="0">
                <a:solidFill>
                  <a:srgbClr val="00224C"/>
                </a:solidFill>
                <a:latin typeface="ENAIRE Titillium Regular" panose="02000000000000000000" pitchFamily="50" charset="0"/>
              </a:rPr>
              <a:t>Nombre3.</a:t>
            </a:r>
          </a:p>
          <a:p>
            <a:pPr marL="742950" lvl="1" indent="-285750">
              <a:buFont typeface="Arial" pitchFamily="34" charset="0"/>
              <a:buChar char="•"/>
            </a:pPr>
            <a:r>
              <a:rPr lang="es-ES" dirty="0">
                <a:solidFill>
                  <a:srgbClr val="00224C"/>
                </a:solidFill>
                <a:latin typeface="ENAIRE Titillium Regular" panose="02000000000000000000" pitchFamily="50" charset="0"/>
              </a:rPr>
              <a:t>Tamaño (número seguido de k,m,g,t. De no indicarse ninguna letra se considerará que el tamaño va en bytes).</a:t>
            </a:r>
          </a:p>
          <a:p>
            <a:pPr marL="742950" lvl="1" indent="-285750">
              <a:buFont typeface="Arial" pitchFamily="34" charset="0"/>
              <a:buChar char="•"/>
            </a:pPr>
            <a:r>
              <a:rPr lang="es-ES" dirty="0">
                <a:solidFill>
                  <a:srgbClr val="00224C"/>
                </a:solidFill>
                <a:latin typeface="ENAIRE Titillium Regular" panose="02000000000000000000" pitchFamily="50" charset="0"/>
              </a:rPr>
              <a:t>El agregado donde se ubicará el volumen.</a:t>
            </a:r>
            <a:endParaRPr lang="en-US" dirty="0">
              <a:solidFill>
                <a:srgbClr val="00224C"/>
              </a:solidFill>
              <a:latin typeface="ENAIRE Titillium Regular" panose="02000000000000000000" pitchFamily="50" charset="0"/>
            </a:endParaRPr>
          </a:p>
          <a:p>
            <a:pPr marL="742950" lvl="1" indent="-285750">
              <a:buFont typeface="Arial" pitchFamily="34" charset="0"/>
              <a:buChar char="•"/>
            </a:pPr>
            <a:endParaRPr lang="es-ES" dirty="0">
              <a:solidFill>
                <a:srgbClr val="00224C"/>
              </a:solidFill>
              <a:latin typeface="ENAIRE Titillium Regular" panose="02000000000000000000" pitchFamily="50" charset="0"/>
            </a:endParaRPr>
          </a:p>
          <a:p>
            <a:r>
              <a:rPr lang="es-ES" dirty="0">
                <a:solidFill>
                  <a:srgbClr val="00224C"/>
                </a:solidFill>
                <a:latin typeface="ENAIRE Titillium Regular" panose="02000000000000000000" pitchFamily="50" charset="0"/>
              </a:rPr>
              <a:t>Opcionalmente se puede indicar:</a:t>
            </a:r>
          </a:p>
          <a:p>
            <a:endParaRPr lang="es-ES" dirty="0">
              <a:solidFill>
                <a:srgbClr val="00224C"/>
              </a:solidFill>
              <a:latin typeface="ENAIRE Titillium Regular" panose="02000000000000000000" pitchFamily="50" charset="0"/>
            </a:endParaRPr>
          </a:p>
          <a:p>
            <a:pPr marL="742950" lvl="1" indent="-285750">
              <a:buFont typeface="Arial" pitchFamily="34" charset="0"/>
              <a:buChar char="•"/>
            </a:pPr>
            <a:r>
              <a:rPr lang="es-ES" dirty="0">
                <a:solidFill>
                  <a:srgbClr val="00224C"/>
                </a:solidFill>
                <a:latin typeface="ENAIRE Titillium Regular" panose="02000000000000000000" pitchFamily="50" charset="0"/>
              </a:rPr>
              <a:t>Tipo de garantía de espacio (-s seguido de </a:t>
            </a:r>
            <a:r>
              <a:rPr lang="es-ES" i="1" dirty="0">
                <a:solidFill>
                  <a:srgbClr val="00224C"/>
                </a:solidFill>
                <a:latin typeface="ENAIRE Titillium Regular" panose="02000000000000000000" pitchFamily="50" charset="0"/>
              </a:rPr>
              <a:t>volume</a:t>
            </a:r>
            <a:r>
              <a:rPr lang="es-ES" dirty="0">
                <a:solidFill>
                  <a:srgbClr val="00224C"/>
                </a:solidFill>
                <a:latin typeface="ENAIRE Titillium Regular" panose="02000000000000000000" pitchFamily="50" charset="0"/>
              </a:rPr>
              <a:t>, </a:t>
            </a:r>
            <a:r>
              <a:rPr lang="es-ES" i="1" dirty="0">
                <a:solidFill>
                  <a:srgbClr val="00224C"/>
                </a:solidFill>
                <a:latin typeface="ENAIRE Titillium Regular" panose="02000000000000000000" pitchFamily="50" charset="0"/>
              </a:rPr>
              <a:t>none</a:t>
            </a:r>
            <a:r>
              <a:rPr lang="es-ES" dirty="0">
                <a:solidFill>
                  <a:srgbClr val="00224C"/>
                </a:solidFill>
                <a:latin typeface="ENAIRE Titillium Regular" panose="02000000000000000000" pitchFamily="50" charset="0"/>
              </a:rPr>
              <a:t> o </a:t>
            </a:r>
            <a:r>
              <a:rPr lang="es-ES" i="1" dirty="0">
                <a:solidFill>
                  <a:srgbClr val="00224C"/>
                </a:solidFill>
                <a:latin typeface="ENAIRE Titillium Regular" panose="02000000000000000000" pitchFamily="50" charset="0"/>
              </a:rPr>
              <a:t>file </a:t>
            </a:r>
            <a:r>
              <a:rPr lang="es-ES" dirty="0">
                <a:solidFill>
                  <a:srgbClr val="00224C"/>
                </a:solidFill>
                <a:latin typeface="ENAIRE Titillium Regular" panose="02000000000000000000" pitchFamily="50" charset="0"/>
              </a:rPr>
              <a:t>).</a:t>
            </a:r>
          </a:p>
          <a:p>
            <a:pPr marL="742950" lvl="1" indent="-285750">
              <a:buFont typeface="Arial" pitchFamily="34" charset="0"/>
              <a:buChar char="•"/>
            </a:pPr>
            <a:r>
              <a:rPr lang="es-ES" dirty="0">
                <a:solidFill>
                  <a:srgbClr val="00224C"/>
                </a:solidFill>
                <a:latin typeface="ENAIRE Titillium Regular" panose="02000000000000000000" pitchFamily="50" charset="0"/>
              </a:rPr>
              <a:t>Idioma (-l seguido del idioma). Por defecto se usa el mismo idioma que en el volumen raíz.</a:t>
            </a:r>
          </a:p>
        </p:txBody>
      </p:sp>
      <p:sp>
        <p:nvSpPr>
          <p:cNvPr id="6" name="CuadroTexto 5"/>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8" name="Imagen 7"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0"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32</a:t>
            </a:fld>
            <a:endParaRPr lang="es-ES" dirty="0"/>
          </a:p>
        </p:txBody>
      </p:sp>
      <p:sp>
        <p:nvSpPr>
          <p:cNvPr id="11"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4027493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81555" y="1172497"/>
            <a:ext cx="7272808" cy="369332"/>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Creación de volúmenes flexibles y comandos específicos</a:t>
            </a:r>
            <a:endParaRPr lang="en-US" b="1" dirty="0">
              <a:solidFill>
                <a:srgbClr val="00224C"/>
              </a:solidFill>
              <a:latin typeface="ENAIRE Titillium Regular" panose="02000000000000000000" pitchFamily="50" charset="0"/>
            </a:endParaRPr>
          </a:p>
        </p:txBody>
      </p:sp>
      <p:sp>
        <p:nvSpPr>
          <p:cNvPr id="2" name="TextBox 1"/>
          <p:cNvSpPr txBox="1"/>
          <p:nvPr/>
        </p:nvSpPr>
        <p:spPr>
          <a:xfrm>
            <a:off x="2071718" y="1626100"/>
            <a:ext cx="6688578" cy="369332"/>
          </a:xfrm>
          <a:prstGeom prst="rect">
            <a:avLst/>
          </a:prstGeom>
          <a:noFill/>
        </p:spPr>
        <p:txBody>
          <a:bodyPr wrap="square" rtlCol="0">
            <a:spAutoFit/>
          </a:bodyPr>
          <a:lstStyle/>
          <a:p>
            <a:pPr marL="285750" indent="-285750">
              <a:buFont typeface="Arial" pitchFamily="34" charset="0"/>
              <a:buChar char="•"/>
            </a:pPr>
            <a:r>
              <a:rPr lang="es-ES" dirty="0">
                <a:solidFill>
                  <a:srgbClr val="00224C"/>
                </a:solidFill>
                <a:latin typeface="ENAIRE Titillium Regular" panose="02000000000000000000" pitchFamily="50" charset="0"/>
              </a:rPr>
              <a:t>Ejemplo de creación de volumen flexible</a:t>
            </a:r>
            <a:endParaRPr lang="en-US" dirty="0">
              <a:solidFill>
                <a:srgbClr val="00224C"/>
              </a:solidFill>
              <a:latin typeface="ENAIRE Titillium Regular" panose="02000000000000000000" pitchFamily="50"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399" y="2185541"/>
            <a:ext cx="6896100" cy="1028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102625" y="3490496"/>
            <a:ext cx="6688578" cy="369332"/>
          </a:xfrm>
          <a:prstGeom prst="rect">
            <a:avLst/>
          </a:prstGeom>
          <a:noFill/>
        </p:spPr>
        <p:txBody>
          <a:bodyPr wrap="square" rtlCol="0">
            <a:spAutoFit/>
          </a:bodyPr>
          <a:lstStyle/>
          <a:p>
            <a:pPr marL="285750" indent="-285750">
              <a:buFont typeface="Arial" pitchFamily="34" charset="0"/>
              <a:buChar char="•"/>
            </a:pPr>
            <a:r>
              <a:rPr lang="es-ES" dirty="0">
                <a:solidFill>
                  <a:srgbClr val="00224C"/>
                </a:solidFill>
                <a:latin typeface="ENAIRE Titillium Regular" panose="02000000000000000000" pitchFamily="50" charset="0"/>
              </a:rPr>
              <a:t>Para obtener más información de los volúmenes flexibles</a:t>
            </a:r>
            <a:endParaRPr lang="en-US" dirty="0">
              <a:solidFill>
                <a:srgbClr val="00224C"/>
              </a:solidFill>
              <a:latin typeface="ENAIRE Titillium Regular" panose="02000000000000000000" pitchFamily="50" charset="0"/>
            </a:endParaRPr>
          </a:p>
        </p:txBody>
      </p:sp>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59199" y="3883630"/>
            <a:ext cx="6972300" cy="236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CuadroTexto 10"/>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2" name="Imagen 11" descr="Simbolo ENAIRE_RGB.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4"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33</a:t>
            </a:fld>
            <a:endParaRPr lang="es-ES" dirty="0"/>
          </a:p>
        </p:txBody>
      </p:sp>
      <p:sp>
        <p:nvSpPr>
          <p:cNvPr id="15"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2289472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rotWithShape="1">
          <a:blip r:embed="rId3" cstate="print"/>
          <a:srcRect t="16198" b="18657"/>
          <a:stretch/>
        </p:blipFill>
        <p:spPr bwMode="auto">
          <a:xfrm>
            <a:off x="2742278" y="2204865"/>
            <a:ext cx="7040880" cy="3343275"/>
          </a:xfrm>
          <a:prstGeom prst="rect">
            <a:avLst/>
          </a:prstGeom>
          <a:noFill/>
          <a:ln w="9525">
            <a:noFill/>
            <a:miter lim="800000"/>
            <a:headEnd/>
            <a:tailEnd/>
          </a:ln>
        </p:spPr>
      </p:pic>
      <p:sp>
        <p:nvSpPr>
          <p:cNvPr id="5" name="TextBox 4"/>
          <p:cNvSpPr txBox="1"/>
          <p:nvPr/>
        </p:nvSpPr>
        <p:spPr>
          <a:xfrm>
            <a:off x="1989867" y="1130933"/>
            <a:ext cx="7272808" cy="369332"/>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Gestión de volúmenes flexibles </a:t>
            </a:r>
            <a:endParaRPr lang="en-US" b="1" dirty="0">
              <a:solidFill>
                <a:srgbClr val="00224C"/>
              </a:solidFill>
              <a:latin typeface="ENAIRE Titillium Regular" panose="02000000000000000000" pitchFamily="50" charset="0"/>
            </a:endParaRPr>
          </a:p>
        </p:txBody>
      </p:sp>
      <p:sp>
        <p:nvSpPr>
          <p:cNvPr id="2" name="TextBox 1"/>
          <p:cNvSpPr txBox="1"/>
          <p:nvPr/>
        </p:nvSpPr>
        <p:spPr>
          <a:xfrm>
            <a:off x="2080030" y="1717540"/>
            <a:ext cx="3736250" cy="369332"/>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Para obtener más información:</a:t>
            </a:r>
            <a:endParaRPr lang="en-US" dirty="0">
              <a:solidFill>
                <a:srgbClr val="00224C"/>
              </a:solidFill>
              <a:latin typeface="ENAIRE Titillium Regular" panose="02000000000000000000" pitchFamily="50" charset="0"/>
            </a:endParaRPr>
          </a:p>
        </p:txBody>
      </p:sp>
      <p:sp>
        <p:nvSpPr>
          <p:cNvPr id="8" name="CuadroTexto 7"/>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9" name="Imagen 8"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1"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34</a:t>
            </a:fld>
            <a:endParaRPr lang="es-ES" dirty="0"/>
          </a:p>
        </p:txBody>
      </p:sp>
      <p:sp>
        <p:nvSpPr>
          <p:cNvPr id="12"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1101502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89867" y="1446817"/>
            <a:ext cx="7272808" cy="369332"/>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Configuración de un volumen para crecer automáticamente</a:t>
            </a:r>
            <a:endParaRPr lang="en-US" b="1" dirty="0">
              <a:solidFill>
                <a:srgbClr val="00224C"/>
              </a:solidFill>
              <a:latin typeface="ENAIRE Titillium Regular" panose="02000000000000000000" pitchFamily="50" charset="0"/>
            </a:endParaRPr>
          </a:p>
        </p:txBody>
      </p:sp>
      <p:sp>
        <p:nvSpPr>
          <p:cNvPr id="2" name="TextBox 1"/>
          <p:cNvSpPr txBox="1"/>
          <p:nvPr/>
        </p:nvSpPr>
        <p:spPr>
          <a:xfrm>
            <a:off x="2071718" y="1947491"/>
            <a:ext cx="8488778" cy="2031325"/>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Sintaxis del comando</a:t>
            </a:r>
          </a:p>
          <a:p>
            <a:endParaRPr lang="es-ES" b="1" dirty="0">
              <a:solidFill>
                <a:srgbClr val="00224C"/>
              </a:solidFill>
              <a:latin typeface="ENAIRE Titillium Regular" panose="02000000000000000000" pitchFamily="50" charset="0"/>
            </a:endParaRPr>
          </a:p>
          <a:p>
            <a:pPr marL="285750" indent="-285750">
              <a:buFont typeface="Arial" pitchFamily="34" charset="0"/>
              <a:buChar char="•"/>
            </a:pPr>
            <a:r>
              <a:rPr lang="es-ES" dirty="0">
                <a:solidFill>
                  <a:srgbClr val="00224C"/>
                </a:solidFill>
                <a:latin typeface="ENAIRE Titillium Regular" panose="02000000000000000000" pitchFamily="50" charset="0"/>
              </a:rPr>
              <a:t>-m &lt;tamaño&gt; es el tamaño máximo hasta el cual puede crecer.</a:t>
            </a:r>
          </a:p>
          <a:p>
            <a:pPr marL="285750" indent="-285750">
              <a:buFont typeface="Arial" pitchFamily="34" charset="0"/>
              <a:buChar char="•"/>
            </a:pPr>
            <a:r>
              <a:rPr lang="es-ES" dirty="0">
                <a:solidFill>
                  <a:srgbClr val="00224C"/>
                </a:solidFill>
                <a:latin typeface="ENAIRE Titillium Regular" panose="02000000000000000000" pitchFamily="50" charset="0"/>
              </a:rPr>
              <a:t>-i &lt;tamaño&gt; es la cantidad de espacio en la que incrementamos su tamaño.</a:t>
            </a:r>
          </a:p>
          <a:p>
            <a:pPr marL="285750" indent="-285750">
              <a:buFont typeface="Arial" pitchFamily="34" charset="0"/>
              <a:buChar char="•"/>
            </a:pPr>
            <a:r>
              <a:rPr lang="es-ES" dirty="0">
                <a:solidFill>
                  <a:srgbClr val="00224C"/>
                </a:solidFill>
                <a:latin typeface="ENAIRE Titillium Regular" panose="02000000000000000000" pitchFamily="50" charset="0"/>
              </a:rPr>
              <a:t>-on permite al volumen crecer automáticamente.</a:t>
            </a:r>
          </a:p>
          <a:p>
            <a:pPr marL="285750" indent="-285750">
              <a:buFont typeface="Arial" pitchFamily="34" charset="0"/>
              <a:buChar char="•"/>
            </a:pPr>
            <a:r>
              <a:rPr lang="es-ES" dirty="0">
                <a:solidFill>
                  <a:srgbClr val="00224C"/>
                </a:solidFill>
                <a:latin typeface="ENAIRE Titillium Regular" panose="02000000000000000000" pitchFamily="50" charset="0"/>
              </a:rPr>
              <a:t>-off desactiva la funcionalidad de crecer automáticamente (por defecto).</a:t>
            </a:r>
          </a:p>
          <a:p>
            <a:pPr marL="285750" indent="-285750">
              <a:buFont typeface="Arial" pitchFamily="34" charset="0"/>
              <a:buChar char="•"/>
            </a:pPr>
            <a:r>
              <a:rPr lang="es-ES" dirty="0">
                <a:solidFill>
                  <a:srgbClr val="00224C"/>
                </a:solidFill>
                <a:latin typeface="ENAIRE Titillium Regular" panose="02000000000000000000" pitchFamily="50" charset="0"/>
              </a:rPr>
              <a:t>-reset restaura las opciones de autodimensionamiento a los valores por defecto.</a:t>
            </a:r>
            <a:endParaRPr lang="en-US" dirty="0">
              <a:solidFill>
                <a:srgbClr val="00224C"/>
              </a:solidFill>
              <a:latin typeface="ENAIRE Titillium Regular" panose="02000000000000000000" pitchFamily="50" charset="0"/>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3613" y="4035136"/>
            <a:ext cx="6867525"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232505" y="4525266"/>
            <a:ext cx="1944216" cy="369332"/>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Ejemplo:</a:t>
            </a:r>
            <a:endParaRPr lang="en-US" dirty="0">
              <a:solidFill>
                <a:srgbClr val="00224C"/>
              </a:solidFill>
              <a:latin typeface="ENAIRE Titillium Regular" panose="02000000000000000000" pitchFamily="50" charset="0"/>
            </a:endParaRPr>
          </a:p>
        </p:txBody>
      </p:sp>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55047" y="5090535"/>
            <a:ext cx="7058025" cy="600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CuadroTexto 9"/>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1" name="Imagen 10" descr="Simbolo ENAIRE_RGB.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3"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35</a:t>
            </a:fld>
            <a:endParaRPr lang="es-ES" dirty="0"/>
          </a:p>
        </p:txBody>
      </p:sp>
      <p:sp>
        <p:nvSpPr>
          <p:cNvPr id="16"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1872306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1865401" y="2787467"/>
            <a:ext cx="8381160" cy="1142280"/>
          </a:xfrm>
          <a:prstGeom prst="rect">
            <a:avLst/>
          </a:prstGeom>
        </p:spPr>
        <p:txBody>
          <a:bodyPr lIns="90000" tIns="45000" rIns="90000" bIns="45000" anchor="ctr"/>
          <a:lstStyle/>
          <a:p>
            <a:pPr algn="ctr">
              <a:lnSpc>
                <a:spcPct val="90000"/>
              </a:lnSpc>
              <a:spcBef>
                <a:spcPct val="0"/>
              </a:spcBef>
            </a:pPr>
            <a:r>
              <a:rPr lang="es-ES" sz="2800" dirty="0">
                <a:solidFill>
                  <a:srgbClr val="009FDA"/>
                </a:solidFill>
                <a:latin typeface="ENAIRE Titillium Regular"/>
                <a:ea typeface="+mj-ea"/>
                <a:cs typeface="ENAIRE Titillium Regular"/>
              </a:rPr>
              <a:t>TEMA  2</a:t>
            </a:r>
            <a:endParaRPr sz="2800" dirty="0">
              <a:solidFill>
                <a:srgbClr val="009FDA"/>
              </a:solidFill>
              <a:latin typeface="ENAIRE Titillium Regular"/>
              <a:ea typeface="+mj-ea"/>
              <a:cs typeface="ENAIRE Titillium Regular"/>
            </a:endParaRPr>
          </a:p>
          <a:p>
            <a:pPr algn="ctr">
              <a:lnSpc>
                <a:spcPct val="90000"/>
              </a:lnSpc>
              <a:spcBef>
                <a:spcPct val="0"/>
              </a:spcBef>
            </a:pPr>
            <a:r>
              <a:rPr lang="es-ES" sz="2800" dirty="0">
                <a:solidFill>
                  <a:srgbClr val="009FDA"/>
                </a:solidFill>
                <a:latin typeface="ENAIRE Titillium Regular"/>
                <a:ea typeface="+mj-ea"/>
                <a:cs typeface="ENAIRE Titillium Regular"/>
              </a:rPr>
              <a:t>Sistema operativo DATA ONTAP</a:t>
            </a:r>
            <a:endParaRPr sz="2800" dirty="0">
              <a:solidFill>
                <a:srgbClr val="009FDA"/>
              </a:solidFill>
              <a:latin typeface="ENAIRE Titillium Regular"/>
              <a:ea typeface="+mj-ea"/>
              <a:cs typeface="ENAIRE Titillium Regular"/>
            </a:endParaRPr>
          </a:p>
        </p:txBody>
      </p:sp>
      <p:sp>
        <p:nvSpPr>
          <p:cNvPr id="6" name="CuadroTexto 5"/>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7" name="Imagen 6"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8"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36</a:t>
            </a:fld>
            <a:endParaRPr lang="es-ES" dirty="0"/>
          </a:p>
        </p:txBody>
      </p:sp>
    </p:spTree>
    <p:extLst>
      <p:ext uri="{BB962C8B-B14F-4D97-AF65-F5344CB8AC3E}">
        <p14:creationId xmlns:p14="http://schemas.microsoft.com/office/powerpoint/2010/main" val="1461861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5"/>
          <p:cNvSpPr>
            <a:spLocks noChangeArrowheads="1"/>
          </p:cNvSpPr>
          <p:nvPr/>
        </p:nvSpPr>
        <p:spPr bwMode="auto">
          <a:xfrm>
            <a:off x="2149475" y="413792"/>
            <a:ext cx="8382000" cy="1143000"/>
          </a:xfrm>
          <a:prstGeom prst="rect">
            <a:avLst/>
          </a:prstGeom>
          <a:noFill/>
          <a:ln w="9525">
            <a:noFill/>
            <a:miter lim="800000"/>
            <a:headEnd/>
            <a:tailEnd/>
          </a:ln>
        </p:spPr>
        <p:txBody>
          <a:bodyPr anchor="ctr"/>
          <a:lstStyle/>
          <a:p>
            <a:endParaRPr lang="es-ES" b="1" dirty="0"/>
          </a:p>
        </p:txBody>
      </p:sp>
      <p:sp>
        <p:nvSpPr>
          <p:cNvPr id="16389" name="Text Box 6"/>
          <p:cNvSpPr txBox="1">
            <a:spLocks noChangeArrowheads="1"/>
          </p:cNvSpPr>
          <p:nvPr/>
        </p:nvSpPr>
        <p:spPr bwMode="auto">
          <a:xfrm>
            <a:off x="1919288" y="1000108"/>
            <a:ext cx="8208962" cy="5000660"/>
          </a:xfrm>
          <a:prstGeom prst="rect">
            <a:avLst/>
          </a:prstGeom>
          <a:noFill/>
          <a:ln w="12700">
            <a:noFill/>
            <a:miter lim="800000"/>
            <a:headEnd/>
            <a:tailEnd/>
          </a:ln>
        </p:spPr>
        <p:txBody>
          <a:bodyPr/>
          <a:lstStyle/>
          <a:p>
            <a:pPr marL="342900" indent="-342900">
              <a:spcBef>
                <a:spcPts val="500"/>
              </a:spcBef>
              <a:spcAft>
                <a:spcPts val="500"/>
              </a:spcAft>
            </a:pPr>
            <a:r>
              <a:rPr lang="es-ES_tradnl" sz="2400" dirty="0">
                <a:solidFill>
                  <a:schemeClr val="tx2"/>
                </a:solidFill>
              </a:rPr>
              <a:t>	</a:t>
            </a:r>
          </a:p>
          <a:p>
            <a:pPr marL="342900" indent="-342900">
              <a:lnSpc>
                <a:spcPct val="80000"/>
              </a:lnSpc>
              <a:spcBef>
                <a:spcPts val="500"/>
              </a:spcBef>
              <a:spcAft>
                <a:spcPts val="500"/>
              </a:spcAft>
              <a:buFontTx/>
              <a:buChar char="•"/>
            </a:pPr>
            <a:endParaRPr lang="es-ES_tradnl" b="1" dirty="0">
              <a:solidFill>
                <a:schemeClr val="tx2"/>
              </a:solidFill>
            </a:endParaRPr>
          </a:p>
        </p:txBody>
      </p:sp>
      <p:sp>
        <p:nvSpPr>
          <p:cNvPr id="6" name="Rectangle 4"/>
          <p:cNvSpPr>
            <a:spLocks noChangeArrowheads="1"/>
          </p:cNvSpPr>
          <p:nvPr/>
        </p:nvSpPr>
        <p:spPr bwMode="auto">
          <a:xfrm>
            <a:off x="1962150" y="53752"/>
            <a:ext cx="8382000" cy="1143000"/>
          </a:xfrm>
          <a:prstGeom prst="rect">
            <a:avLst/>
          </a:prstGeom>
          <a:noFill/>
          <a:ln w="9525">
            <a:noFill/>
            <a:miter lim="800000"/>
            <a:headEnd/>
            <a:tailEnd/>
          </a:ln>
        </p:spPr>
        <p:txBody>
          <a:bodyPr anchor="ctr"/>
          <a:lstStyle/>
          <a:p>
            <a:endParaRPr lang="es-ES" sz="2000" b="1" dirty="0"/>
          </a:p>
        </p:txBody>
      </p:sp>
      <p:sp>
        <p:nvSpPr>
          <p:cNvPr id="8" name="TextBox 1"/>
          <p:cNvSpPr txBox="1"/>
          <p:nvPr/>
        </p:nvSpPr>
        <p:spPr>
          <a:xfrm>
            <a:off x="1995719" y="1561997"/>
            <a:ext cx="8103274" cy="5293757"/>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Data ONTAP: Visión general</a:t>
            </a:r>
          </a:p>
          <a:p>
            <a:endParaRPr lang="es-ES" dirty="0">
              <a:solidFill>
                <a:srgbClr val="00224C"/>
              </a:solidFill>
              <a:latin typeface="ENAIRE Titillium Regular" panose="02000000000000000000" pitchFamily="50" charset="0"/>
            </a:endParaRPr>
          </a:p>
          <a:p>
            <a:pPr>
              <a:buFont typeface="Arial" pitchFamily="34" charset="0"/>
              <a:buChar char="•"/>
            </a:pPr>
            <a:r>
              <a:rPr lang="es-ES" u="sng" dirty="0">
                <a:solidFill>
                  <a:srgbClr val="00224C"/>
                </a:solidFill>
                <a:latin typeface="ENAIRE Titillium Regular" panose="02000000000000000000" pitchFamily="50" charset="0"/>
              </a:rPr>
              <a:t> Es un SO robusto, dedicado, multi-tarea</a:t>
            </a:r>
            <a:r>
              <a:rPr lang="es-ES" dirty="0">
                <a:solidFill>
                  <a:srgbClr val="00224C"/>
                </a:solidFill>
                <a:latin typeface="ENAIRE Titillium Regular" panose="02000000000000000000" pitchFamily="50" charset="0"/>
              </a:rPr>
              <a:t>, arquitectura micro-kernel.</a:t>
            </a:r>
          </a:p>
          <a:p>
            <a:pPr lvl="1">
              <a:buFont typeface="Arial" pitchFamily="34" charset="0"/>
              <a:buChar char="•"/>
            </a:pPr>
            <a:r>
              <a:rPr lang="es-ES" dirty="0">
                <a:solidFill>
                  <a:srgbClr val="00224C"/>
                </a:solidFill>
                <a:latin typeface="ENAIRE Titillium Regular" panose="02000000000000000000" pitchFamily="50" charset="0"/>
              </a:rPr>
              <a:t> Minimiza la complejidad y mejora la confiabilidad del sistema de almacenamiento.</a:t>
            </a:r>
          </a:p>
          <a:p>
            <a:pPr lvl="1">
              <a:buFont typeface="Arial" pitchFamily="34" charset="0"/>
              <a:buChar char="•"/>
            </a:pPr>
            <a:r>
              <a:rPr lang="es-ES" dirty="0">
                <a:solidFill>
                  <a:srgbClr val="00224C"/>
                </a:solidFill>
                <a:latin typeface="ENAIRE Titillium Regular" panose="02000000000000000000" pitchFamily="50" charset="0"/>
              </a:rPr>
              <a:t>Tiene un aspecto similar a un sistema UNIX siendo un kernel propietario.</a:t>
            </a:r>
          </a:p>
          <a:p>
            <a:pPr lvl="2">
              <a:buFont typeface="Arial" pitchFamily="34" charset="0"/>
              <a:buChar char="•"/>
            </a:pPr>
            <a:r>
              <a:rPr lang="es-ES" dirty="0">
                <a:solidFill>
                  <a:srgbClr val="00224C"/>
                </a:solidFill>
                <a:latin typeface="ENAIRE Titillium Regular" panose="02000000000000000000" pitchFamily="50" charset="0"/>
              </a:rPr>
              <a:t> Creado por Network Appliance, Inc.</a:t>
            </a:r>
          </a:p>
          <a:p>
            <a:pPr lvl="2"/>
            <a:endParaRPr lang="es-ES" dirty="0">
              <a:solidFill>
                <a:srgbClr val="00224C"/>
              </a:solidFill>
              <a:latin typeface="ENAIRE Titillium Regular" panose="02000000000000000000" pitchFamily="50" charset="0"/>
            </a:endParaRPr>
          </a:p>
          <a:p>
            <a:pPr>
              <a:buFont typeface="Arial" pitchFamily="34" charset="0"/>
              <a:buChar char="•"/>
            </a:pPr>
            <a:r>
              <a:rPr lang="es-ES" dirty="0">
                <a:solidFill>
                  <a:srgbClr val="00224C"/>
                </a:solidFill>
                <a:latin typeface="ENAIRE Titillium Regular" panose="02000000000000000000" pitchFamily="50" charset="0"/>
              </a:rPr>
              <a:t>Algunos de los beneficios incluidos en el kernel son:</a:t>
            </a:r>
          </a:p>
          <a:p>
            <a:pPr lvl="1">
              <a:buFont typeface="Arial" pitchFamily="34" charset="0"/>
              <a:buChar char="•"/>
            </a:pPr>
            <a:r>
              <a:rPr lang="es-ES" dirty="0">
                <a:solidFill>
                  <a:srgbClr val="00224C"/>
                </a:solidFill>
                <a:latin typeface="ENAIRE Titillium Regular" panose="02000000000000000000" pitchFamily="50" charset="0"/>
              </a:rPr>
              <a:t> No permite la instalación de software adicional de terceros.</a:t>
            </a:r>
          </a:p>
          <a:p>
            <a:pPr lvl="2">
              <a:buFont typeface="Arial" pitchFamily="34" charset="0"/>
              <a:buChar char="•"/>
            </a:pPr>
            <a:r>
              <a:rPr lang="es-ES" dirty="0">
                <a:solidFill>
                  <a:srgbClr val="00224C"/>
                </a:solidFill>
                <a:latin typeface="ENAIRE Titillium Regular" panose="02000000000000000000" pitchFamily="50" charset="0"/>
              </a:rPr>
              <a:t> Reduciendo así, la contención de recursos y el impacto de gestión de aplicaciones.</a:t>
            </a:r>
          </a:p>
          <a:p>
            <a:pPr lvl="1">
              <a:buFont typeface="Arial" pitchFamily="34" charset="0"/>
              <a:buChar char="•"/>
            </a:pPr>
            <a:r>
              <a:rPr lang="es-ES" dirty="0">
                <a:solidFill>
                  <a:srgbClr val="00224C"/>
                </a:solidFill>
                <a:latin typeface="ENAIRE Titillium Regular" panose="02000000000000000000" pitchFamily="50" charset="0"/>
              </a:rPr>
              <a:t> No permite la ejecución de scripts o ejecutables de terceros contra el kernel.</a:t>
            </a:r>
          </a:p>
          <a:p>
            <a:pPr lvl="2">
              <a:buFont typeface="Arial" pitchFamily="34" charset="0"/>
              <a:buChar char="•"/>
            </a:pPr>
            <a:r>
              <a:rPr lang="es-ES" dirty="0">
                <a:solidFill>
                  <a:srgbClr val="00224C"/>
                </a:solidFill>
                <a:latin typeface="ENAIRE Titillium Regular" panose="02000000000000000000" pitchFamily="50" charset="0"/>
              </a:rPr>
              <a:t> Aumentando la seguridad del kernel por virus o efectos dañinos de programación errónea.</a:t>
            </a:r>
          </a:p>
          <a:p>
            <a:endParaRPr lang="es-ES" dirty="0">
              <a:solidFill>
                <a:srgbClr val="00224C"/>
              </a:solidFill>
              <a:latin typeface="ENAIRE Titillium Regular" panose="02000000000000000000" pitchFamily="50" charset="0"/>
            </a:endParaRPr>
          </a:p>
          <a:p>
            <a:endParaRPr lang="es-ES" sz="3200" dirty="0">
              <a:solidFill>
                <a:srgbClr val="00224C"/>
              </a:solidFill>
              <a:latin typeface="ENAIRE Titillium Regular" panose="02000000000000000000" pitchFamily="50" charset="0"/>
            </a:endParaRPr>
          </a:p>
        </p:txBody>
      </p:sp>
      <p:sp>
        <p:nvSpPr>
          <p:cNvPr id="9" name="Rectangle 4"/>
          <p:cNvSpPr>
            <a:spLocks noChangeArrowheads="1"/>
          </p:cNvSpPr>
          <p:nvPr/>
        </p:nvSpPr>
        <p:spPr bwMode="auto">
          <a:xfrm>
            <a:off x="1169224" y="515958"/>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2. Sistema Operativo DATA ONTAP</a:t>
            </a:r>
          </a:p>
        </p:txBody>
      </p:sp>
      <p:sp>
        <p:nvSpPr>
          <p:cNvPr id="10" name="CuadroTexto 9"/>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1" name="Imagen 10"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936327"/>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37</a:t>
            </a:fld>
            <a:endParaRPr lang="es-ES" dirty="0"/>
          </a:p>
        </p:txBody>
      </p:sp>
    </p:spTree>
    <p:extLst>
      <p:ext uri="{BB962C8B-B14F-4D97-AF65-F5344CB8AC3E}">
        <p14:creationId xmlns:p14="http://schemas.microsoft.com/office/powerpoint/2010/main" val="4109850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1962150" y="53752"/>
            <a:ext cx="8382000" cy="1143000"/>
          </a:xfrm>
          <a:prstGeom prst="rect">
            <a:avLst/>
          </a:prstGeom>
          <a:noFill/>
          <a:ln w="9525">
            <a:noFill/>
            <a:miter lim="800000"/>
            <a:headEnd/>
            <a:tailEnd/>
          </a:ln>
        </p:spPr>
        <p:txBody>
          <a:bodyPr anchor="ctr"/>
          <a:lstStyle/>
          <a:p>
            <a:endParaRPr lang="es-ES" sz="2000" b="1" dirty="0"/>
          </a:p>
        </p:txBody>
      </p:sp>
      <p:sp>
        <p:nvSpPr>
          <p:cNvPr id="8" name="TextBox 1"/>
          <p:cNvSpPr txBox="1"/>
          <p:nvPr/>
        </p:nvSpPr>
        <p:spPr>
          <a:xfrm>
            <a:off x="2020657" y="1578622"/>
            <a:ext cx="8103274" cy="4185761"/>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Data ONTAP: Visión general</a:t>
            </a:r>
          </a:p>
          <a:p>
            <a:endParaRPr lang="es-ES" dirty="0">
              <a:solidFill>
                <a:srgbClr val="00224C"/>
              </a:solidFill>
              <a:latin typeface="ENAIRE Titillium Regular" panose="02000000000000000000" pitchFamily="50" charset="0"/>
            </a:endParaRPr>
          </a:p>
          <a:p>
            <a:pPr marL="3175" lvl="1">
              <a:buFont typeface="Arial" pitchFamily="34" charset="0"/>
              <a:buChar char="•"/>
            </a:pPr>
            <a:r>
              <a:rPr lang="es-ES" dirty="0">
                <a:solidFill>
                  <a:srgbClr val="00224C"/>
                </a:solidFill>
                <a:latin typeface="ENAIRE Titillium Regular" panose="02000000000000000000" pitchFamily="50" charset="0"/>
              </a:rPr>
              <a:t> Software de Sistemas de almacenamiento N-Series de IBM.</a:t>
            </a:r>
          </a:p>
          <a:p>
            <a:pPr lvl="1">
              <a:buFont typeface="Arial" pitchFamily="34" charset="0"/>
              <a:buChar char="•"/>
            </a:pPr>
            <a:r>
              <a:rPr lang="es-ES" dirty="0">
                <a:solidFill>
                  <a:srgbClr val="00224C"/>
                </a:solidFill>
                <a:latin typeface="ENAIRE Titillium Regular" panose="02000000000000000000" pitchFamily="50" charset="0"/>
              </a:rPr>
              <a:t>Tanto estándar como opcional directamente instalables sobre el kernel. </a:t>
            </a:r>
          </a:p>
          <a:p>
            <a:r>
              <a:rPr lang="es-ES" dirty="0">
                <a:solidFill>
                  <a:srgbClr val="00224C"/>
                </a:solidFill>
                <a:latin typeface="ENAIRE Titillium Regular" panose="02000000000000000000" pitchFamily="50" charset="0"/>
              </a:rPr>
              <a:t> </a:t>
            </a:r>
          </a:p>
          <a:p>
            <a:pPr>
              <a:buFont typeface="Arial" pitchFamily="34" charset="0"/>
              <a:buChar char="•"/>
            </a:pPr>
            <a:endParaRPr lang="es-ES" dirty="0">
              <a:solidFill>
                <a:srgbClr val="00224C"/>
              </a:solidFill>
              <a:latin typeface="ENAIRE Titillium Regular" panose="02000000000000000000" pitchFamily="50" charset="0"/>
            </a:endParaRPr>
          </a:p>
          <a:p>
            <a:pPr>
              <a:buFont typeface="Arial" pitchFamily="34" charset="0"/>
              <a:buChar char="•"/>
            </a:pPr>
            <a:r>
              <a:rPr lang="es-ES" dirty="0">
                <a:solidFill>
                  <a:srgbClr val="00224C"/>
                </a:solidFill>
                <a:latin typeface="ENAIRE Titillium Regular" panose="02000000000000000000" pitchFamily="50" charset="0"/>
              </a:rPr>
              <a:t>Al nivel más bajo, el kernel del Data Ontap comprende elementos básicos, como:</a:t>
            </a:r>
          </a:p>
          <a:p>
            <a:pPr lvl="1"/>
            <a:endParaRPr lang="es-ES" dirty="0">
              <a:solidFill>
                <a:srgbClr val="00224C"/>
              </a:solidFill>
              <a:latin typeface="ENAIRE Titillium Regular" panose="02000000000000000000" pitchFamily="50" charset="0"/>
            </a:endParaRPr>
          </a:p>
          <a:p>
            <a:pPr lvl="1">
              <a:buFont typeface="Arial" pitchFamily="34" charset="0"/>
              <a:buChar char="•"/>
            </a:pPr>
            <a:r>
              <a:rPr lang="es-ES" dirty="0">
                <a:solidFill>
                  <a:srgbClr val="00224C"/>
                </a:solidFill>
                <a:latin typeface="ENAIRE Titillium Regular" panose="02000000000000000000" pitchFamily="50" charset="0"/>
              </a:rPr>
              <a:t> Un driver de interfaces de red.</a:t>
            </a:r>
          </a:p>
          <a:p>
            <a:pPr lvl="1">
              <a:buFont typeface="Arial" pitchFamily="34" charset="0"/>
              <a:buChar char="•"/>
            </a:pPr>
            <a:r>
              <a:rPr lang="es-ES" dirty="0">
                <a:solidFill>
                  <a:srgbClr val="00224C"/>
                </a:solidFill>
                <a:latin typeface="ENAIRE Titillium Regular" panose="02000000000000000000" pitchFamily="50" charset="0"/>
              </a:rPr>
              <a:t> Un Controlador RAID.</a:t>
            </a:r>
          </a:p>
          <a:p>
            <a:pPr lvl="1">
              <a:buFont typeface="Arial" pitchFamily="34" charset="0"/>
              <a:buChar char="•"/>
            </a:pPr>
            <a:r>
              <a:rPr lang="es-ES" dirty="0">
                <a:solidFill>
                  <a:srgbClr val="00224C"/>
                </a:solidFill>
                <a:latin typeface="ENAIRE Titillium Regular" panose="02000000000000000000" pitchFamily="50" charset="0"/>
              </a:rPr>
              <a:t> Sistema de ficheros WAFL (Write Anywhere File Layaout). Disposición de escritura de ficheros en cualquier lugar. </a:t>
            </a:r>
          </a:p>
          <a:p>
            <a:endParaRPr lang="es-ES" sz="3200" dirty="0">
              <a:solidFill>
                <a:srgbClr val="00224C"/>
              </a:solidFill>
              <a:latin typeface="ENAIRE Titillium Regular" panose="02000000000000000000" pitchFamily="50" charset="0"/>
            </a:endParaRP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1" name="Imagen 10"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38</a:t>
            </a:fld>
            <a:endParaRPr lang="es-ES" dirty="0"/>
          </a:p>
        </p:txBody>
      </p:sp>
      <p:sp>
        <p:nvSpPr>
          <p:cNvPr id="16" name="Rectangle 4"/>
          <p:cNvSpPr>
            <a:spLocks noChangeArrowheads="1"/>
          </p:cNvSpPr>
          <p:nvPr/>
        </p:nvSpPr>
        <p:spPr bwMode="auto">
          <a:xfrm>
            <a:off x="1190787" y="462244"/>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2. Sistema Operativo DATA ONTAP</a:t>
            </a:r>
          </a:p>
        </p:txBody>
      </p:sp>
    </p:spTree>
    <p:extLst>
      <p:ext uri="{BB962C8B-B14F-4D97-AF65-F5344CB8AC3E}">
        <p14:creationId xmlns:p14="http://schemas.microsoft.com/office/powerpoint/2010/main" val="2263690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5"/>
          <p:cNvSpPr>
            <a:spLocks noChangeArrowheads="1"/>
          </p:cNvSpPr>
          <p:nvPr/>
        </p:nvSpPr>
        <p:spPr bwMode="auto">
          <a:xfrm>
            <a:off x="2149475" y="413792"/>
            <a:ext cx="8382000" cy="1143000"/>
          </a:xfrm>
          <a:prstGeom prst="rect">
            <a:avLst/>
          </a:prstGeom>
          <a:noFill/>
          <a:ln w="9525">
            <a:noFill/>
            <a:miter lim="800000"/>
            <a:headEnd/>
            <a:tailEnd/>
          </a:ln>
        </p:spPr>
        <p:txBody>
          <a:bodyPr anchor="ctr"/>
          <a:lstStyle/>
          <a:p>
            <a:endParaRPr lang="es-ES" b="1" dirty="0"/>
          </a:p>
        </p:txBody>
      </p:sp>
      <p:sp>
        <p:nvSpPr>
          <p:cNvPr id="16389" name="Text Box 6"/>
          <p:cNvSpPr txBox="1">
            <a:spLocks noChangeArrowheads="1"/>
          </p:cNvSpPr>
          <p:nvPr/>
        </p:nvSpPr>
        <p:spPr bwMode="auto">
          <a:xfrm>
            <a:off x="1919288" y="1000108"/>
            <a:ext cx="8208962" cy="5000660"/>
          </a:xfrm>
          <a:prstGeom prst="rect">
            <a:avLst/>
          </a:prstGeom>
          <a:noFill/>
          <a:ln w="12700">
            <a:noFill/>
            <a:miter lim="800000"/>
            <a:headEnd/>
            <a:tailEnd/>
          </a:ln>
        </p:spPr>
        <p:txBody>
          <a:bodyPr/>
          <a:lstStyle/>
          <a:p>
            <a:pPr marL="342900" indent="-342900">
              <a:spcBef>
                <a:spcPts val="500"/>
              </a:spcBef>
              <a:spcAft>
                <a:spcPts val="500"/>
              </a:spcAft>
            </a:pPr>
            <a:r>
              <a:rPr lang="es-ES_tradnl" sz="2400" dirty="0">
                <a:solidFill>
                  <a:schemeClr val="tx2"/>
                </a:solidFill>
              </a:rPr>
              <a:t>	</a:t>
            </a:r>
          </a:p>
          <a:p>
            <a:pPr marL="342900" indent="-342900">
              <a:lnSpc>
                <a:spcPct val="80000"/>
              </a:lnSpc>
              <a:spcBef>
                <a:spcPts val="500"/>
              </a:spcBef>
              <a:spcAft>
                <a:spcPts val="500"/>
              </a:spcAft>
              <a:buFontTx/>
              <a:buChar char="•"/>
            </a:pPr>
            <a:endParaRPr lang="es-ES_tradnl" b="1" dirty="0">
              <a:solidFill>
                <a:schemeClr val="tx2"/>
              </a:solidFill>
            </a:endParaRPr>
          </a:p>
        </p:txBody>
      </p:sp>
      <p:sp>
        <p:nvSpPr>
          <p:cNvPr id="6" name="Rectangle 4"/>
          <p:cNvSpPr>
            <a:spLocks noChangeArrowheads="1"/>
          </p:cNvSpPr>
          <p:nvPr/>
        </p:nvSpPr>
        <p:spPr bwMode="auto">
          <a:xfrm>
            <a:off x="1962150" y="53752"/>
            <a:ext cx="8382000" cy="1143000"/>
          </a:xfrm>
          <a:prstGeom prst="rect">
            <a:avLst/>
          </a:prstGeom>
          <a:noFill/>
          <a:ln w="9525">
            <a:noFill/>
            <a:miter lim="800000"/>
            <a:headEnd/>
            <a:tailEnd/>
          </a:ln>
        </p:spPr>
        <p:txBody>
          <a:bodyPr anchor="ctr"/>
          <a:lstStyle/>
          <a:p>
            <a:endParaRPr lang="es-ES" sz="2000" b="1" dirty="0"/>
          </a:p>
        </p:txBody>
      </p:sp>
      <p:sp>
        <p:nvSpPr>
          <p:cNvPr id="8" name="TextBox 1"/>
          <p:cNvSpPr txBox="1"/>
          <p:nvPr/>
        </p:nvSpPr>
        <p:spPr>
          <a:xfrm>
            <a:off x="1322389" y="1670063"/>
            <a:ext cx="4572032" cy="6063198"/>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Data ONTAP: Arquitectura</a:t>
            </a:r>
          </a:p>
          <a:p>
            <a:endParaRPr lang="es-ES" dirty="0">
              <a:solidFill>
                <a:srgbClr val="00224C"/>
              </a:solidFill>
              <a:latin typeface="ENAIRE Titillium Regular" panose="02000000000000000000" pitchFamily="50" charset="0"/>
            </a:endParaRPr>
          </a:p>
          <a:p>
            <a:r>
              <a:rPr lang="es-ES" dirty="0">
                <a:solidFill>
                  <a:srgbClr val="00224C"/>
                </a:solidFill>
                <a:latin typeface="ENAIRE Titillium Regular" panose="02000000000000000000" pitchFamily="50" charset="0"/>
              </a:rPr>
              <a:t>Data Ontap comprende los siguientes componentes:</a:t>
            </a:r>
          </a:p>
          <a:p>
            <a:endParaRPr lang="es-ES" dirty="0">
              <a:solidFill>
                <a:srgbClr val="00224C"/>
              </a:solidFill>
              <a:latin typeface="ENAIRE Titillium Regular" panose="02000000000000000000" pitchFamily="50" charset="0"/>
            </a:endParaRPr>
          </a:p>
          <a:p>
            <a:pPr>
              <a:buFont typeface="Arial" pitchFamily="34" charset="0"/>
              <a:buChar char="•"/>
            </a:pPr>
            <a:r>
              <a:rPr lang="es-ES" dirty="0">
                <a:solidFill>
                  <a:srgbClr val="00224C"/>
                </a:solidFill>
                <a:latin typeface="ENAIRE Titillium Regular" panose="02000000000000000000" pitchFamily="50" charset="0"/>
              </a:rPr>
              <a:t> Protección WALF-RAID y mirroring.</a:t>
            </a:r>
          </a:p>
          <a:p>
            <a:pPr>
              <a:buFont typeface="Arial" pitchFamily="34" charset="0"/>
              <a:buChar char="•"/>
            </a:pPr>
            <a:r>
              <a:rPr lang="es-ES" dirty="0">
                <a:solidFill>
                  <a:srgbClr val="00224C"/>
                </a:solidFill>
                <a:latin typeface="ENAIRE Titillium Regular" panose="02000000000000000000" pitchFamily="50" charset="0"/>
              </a:rPr>
              <a:t> Gestión NVRAM.</a:t>
            </a:r>
          </a:p>
          <a:p>
            <a:pPr>
              <a:buFont typeface="Arial" pitchFamily="34" charset="0"/>
              <a:buChar char="•"/>
            </a:pPr>
            <a:r>
              <a:rPr lang="es-ES" dirty="0">
                <a:solidFill>
                  <a:srgbClr val="00224C"/>
                </a:solidFill>
                <a:latin typeface="ENAIRE Titillium Regular" panose="02000000000000000000" pitchFamily="50" charset="0"/>
              </a:rPr>
              <a:t> Virtualización WAFL.</a:t>
            </a:r>
          </a:p>
          <a:p>
            <a:pPr>
              <a:buFont typeface="Arial" pitchFamily="34" charset="0"/>
              <a:buChar char="•"/>
            </a:pPr>
            <a:r>
              <a:rPr lang="es-ES" dirty="0">
                <a:solidFill>
                  <a:srgbClr val="00224C"/>
                </a:solidFill>
                <a:latin typeface="ENAIRE Titillium Regular" panose="02000000000000000000" pitchFamily="50" charset="0"/>
              </a:rPr>
              <a:t> Gestión de Snapshot (copias de seguridad).</a:t>
            </a:r>
          </a:p>
          <a:p>
            <a:pPr>
              <a:buFont typeface="Arial" pitchFamily="34" charset="0"/>
              <a:buChar char="•"/>
            </a:pPr>
            <a:r>
              <a:rPr lang="es-ES" dirty="0">
                <a:solidFill>
                  <a:srgbClr val="00224C"/>
                </a:solidFill>
                <a:latin typeface="ENAIRE Titillium Regular" panose="02000000000000000000" pitchFamily="50" charset="0"/>
              </a:rPr>
              <a:t> Servicios de ficheros.</a:t>
            </a:r>
          </a:p>
          <a:p>
            <a:pPr>
              <a:buFont typeface="Arial" pitchFamily="34" charset="0"/>
              <a:buChar char="•"/>
            </a:pPr>
            <a:r>
              <a:rPr lang="es-ES" dirty="0">
                <a:solidFill>
                  <a:srgbClr val="00224C"/>
                </a:solidFill>
                <a:latin typeface="ENAIRE Titillium Regular" panose="02000000000000000000" pitchFamily="50" charset="0"/>
              </a:rPr>
              <a:t> Servicios de bloque.</a:t>
            </a:r>
          </a:p>
          <a:p>
            <a:pPr>
              <a:buFont typeface="Arial" pitchFamily="34" charset="0"/>
              <a:buChar char="•"/>
            </a:pPr>
            <a:r>
              <a:rPr lang="es-ES" dirty="0">
                <a:solidFill>
                  <a:srgbClr val="00224C"/>
                </a:solidFill>
                <a:latin typeface="ENAIRE Titillium Regular" panose="02000000000000000000" pitchFamily="50" charset="0"/>
              </a:rPr>
              <a:t> Capa de red.</a:t>
            </a:r>
          </a:p>
          <a:p>
            <a:pPr>
              <a:buFont typeface="Arial" pitchFamily="34" charset="0"/>
              <a:buChar char="•"/>
            </a:pPr>
            <a:r>
              <a:rPr lang="es-ES" dirty="0">
                <a:solidFill>
                  <a:srgbClr val="00224C"/>
                </a:solidFill>
                <a:latin typeface="ENAIRE Titillium Regular" panose="02000000000000000000" pitchFamily="50" charset="0"/>
              </a:rPr>
              <a:t> Capa de aplicación (protocolos y servicios).</a:t>
            </a:r>
          </a:p>
          <a:p>
            <a:pPr>
              <a:buFont typeface="Arial" pitchFamily="34" charset="0"/>
              <a:buChar char="•"/>
            </a:pPr>
            <a:r>
              <a:rPr lang="es-ES" dirty="0">
                <a:solidFill>
                  <a:srgbClr val="00224C"/>
                </a:solidFill>
                <a:latin typeface="ENAIRE Titillium Regular" panose="02000000000000000000" pitchFamily="50" charset="0"/>
              </a:rPr>
              <a:t> Administración del sistema.</a:t>
            </a:r>
          </a:p>
          <a:p>
            <a:endParaRPr lang="es-ES" dirty="0">
              <a:solidFill>
                <a:srgbClr val="00224C"/>
              </a:solidFill>
              <a:latin typeface="ENAIRE Titillium Regular" panose="02000000000000000000" pitchFamily="50" charset="0"/>
            </a:endParaRPr>
          </a:p>
          <a:p>
            <a:endParaRPr lang="es-ES" sz="2800" dirty="0">
              <a:solidFill>
                <a:srgbClr val="00224C"/>
              </a:solidFill>
              <a:latin typeface="ENAIRE Titillium Regular" panose="02000000000000000000" pitchFamily="50" charset="0"/>
            </a:endParaRPr>
          </a:p>
          <a:p>
            <a:endParaRPr lang="es-ES" dirty="0">
              <a:solidFill>
                <a:srgbClr val="00224C"/>
              </a:solidFill>
              <a:latin typeface="ENAIRE Titillium Regular" panose="02000000000000000000" pitchFamily="50" charset="0"/>
            </a:endParaRPr>
          </a:p>
          <a:p>
            <a:endParaRPr lang="es-ES" dirty="0">
              <a:solidFill>
                <a:srgbClr val="00224C"/>
              </a:solidFill>
              <a:latin typeface="ENAIRE Titillium Regular" panose="02000000000000000000" pitchFamily="50" charset="0"/>
            </a:endParaRPr>
          </a:p>
          <a:p>
            <a:endParaRPr lang="es-ES" dirty="0">
              <a:solidFill>
                <a:srgbClr val="00224C"/>
              </a:solidFill>
              <a:latin typeface="ENAIRE Titillium Regular" panose="02000000000000000000" pitchFamily="50" charset="0"/>
            </a:endParaRPr>
          </a:p>
          <a:p>
            <a:endParaRPr lang="es-ES" dirty="0">
              <a:solidFill>
                <a:srgbClr val="00224C"/>
              </a:solidFill>
              <a:latin typeface="ENAIRE Titillium Regular" panose="02000000000000000000" pitchFamily="50" charset="0"/>
            </a:endParaRPr>
          </a:p>
          <a:p>
            <a:endParaRPr lang="es-ES" dirty="0">
              <a:solidFill>
                <a:srgbClr val="00224C"/>
              </a:solidFill>
              <a:latin typeface="ENAIRE Titillium Regular" panose="02000000000000000000" pitchFamily="50" charset="0"/>
            </a:endParaRPr>
          </a:p>
        </p:txBody>
      </p:sp>
      <p:pic>
        <p:nvPicPr>
          <p:cNvPr id="9218" name="Picture 2"/>
          <p:cNvPicPr>
            <a:picLocks noChangeAspect="1" noChangeArrowheads="1"/>
          </p:cNvPicPr>
          <p:nvPr/>
        </p:nvPicPr>
        <p:blipFill>
          <a:blip r:embed="rId3" cstate="print"/>
          <a:srcRect/>
          <a:stretch>
            <a:fillRect/>
          </a:stretch>
        </p:blipFill>
        <p:spPr bwMode="auto">
          <a:xfrm>
            <a:off x="6524629" y="2357430"/>
            <a:ext cx="4084651" cy="3071834"/>
          </a:xfrm>
          <a:prstGeom prst="rect">
            <a:avLst/>
          </a:prstGeom>
          <a:noFill/>
          <a:ln w="9525">
            <a:noFill/>
            <a:miter lim="800000"/>
            <a:headEnd/>
            <a:tailEnd/>
          </a:ln>
          <a:effectLst/>
        </p:spPr>
      </p:pic>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1" name="Imagen 10"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39</a:t>
            </a:fld>
            <a:endParaRPr lang="es-ES" dirty="0"/>
          </a:p>
        </p:txBody>
      </p:sp>
      <p:sp>
        <p:nvSpPr>
          <p:cNvPr id="13" name="Rectangle 4"/>
          <p:cNvSpPr>
            <a:spLocks noChangeArrowheads="1"/>
          </p:cNvSpPr>
          <p:nvPr/>
        </p:nvSpPr>
        <p:spPr bwMode="auto">
          <a:xfrm>
            <a:off x="1016331" y="462244"/>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2. Sistema Operativo DATA ONTAP</a:t>
            </a:r>
          </a:p>
        </p:txBody>
      </p:sp>
    </p:spTree>
    <p:extLst>
      <p:ext uri="{BB962C8B-B14F-4D97-AF65-F5344CB8AC3E}">
        <p14:creationId xmlns:p14="http://schemas.microsoft.com/office/powerpoint/2010/main" val="4088081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1865401" y="2787467"/>
            <a:ext cx="8381160" cy="1142280"/>
          </a:xfrm>
          <a:prstGeom prst="rect">
            <a:avLst/>
          </a:prstGeom>
        </p:spPr>
        <p:txBody>
          <a:bodyPr lIns="90000" tIns="45000" rIns="90000" bIns="45000" anchor="ctr"/>
          <a:lstStyle/>
          <a:p>
            <a:pPr algn="ctr">
              <a:lnSpc>
                <a:spcPct val="90000"/>
              </a:lnSpc>
              <a:spcBef>
                <a:spcPct val="0"/>
              </a:spcBef>
            </a:pPr>
            <a:r>
              <a:rPr lang="es-ES" sz="2800" dirty="0">
                <a:solidFill>
                  <a:srgbClr val="009FDA"/>
                </a:solidFill>
                <a:latin typeface="ENAIRE Titillium Regular"/>
                <a:ea typeface="+mj-ea"/>
                <a:cs typeface="ENAIRE Titillium Regular"/>
              </a:rPr>
              <a:t>TEMA  1</a:t>
            </a:r>
            <a:endParaRPr sz="2800" dirty="0">
              <a:solidFill>
                <a:srgbClr val="009FDA"/>
              </a:solidFill>
              <a:latin typeface="ENAIRE Titillium Regular"/>
              <a:ea typeface="+mj-ea"/>
              <a:cs typeface="ENAIRE Titillium Regular"/>
            </a:endParaRPr>
          </a:p>
          <a:p>
            <a:pPr algn="ctr">
              <a:lnSpc>
                <a:spcPct val="90000"/>
              </a:lnSpc>
              <a:spcBef>
                <a:spcPct val="0"/>
              </a:spcBef>
            </a:pPr>
            <a:r>
              <a:rPr lang="es-ES" sz="2800" dirty="0">
                <a:solidFill>
                  <a:srgbClr val="009FDA"/>
                </a:solidFill>
                <a:latin typeface="ENAIRE Titillium Regular"/>
                <a:ea typeface="+mj-ea"/>
                <a:cs typeface="ENAIRE Titillium Regular"/>
              </a:rPr>
              <a:t>Arquitectura Lógica y Física de la solución de almacenamiento</a:t>
            </a:r>
            <a:endParaRPr sz="2800" dirty="0">
              <a:solidFill>
                <a:srgbClr val="009FDA"/>
              </a:solidFill>
              <a:latin typeface="ENAIRE Titillium Regular"/>
              <a:ea typeface="+mj-ea"/>
              <a:cs typeface="ENAIRE Titillium Regular"/>
            </a:endParaRPr>
          </a:p>
        </p:txBody>
      </p:sp>
      <p:sp>
        <p:nvSpPr>
          <p:cNvPr id="6" name="CuadroTexto 5"/>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7" name="Imagen 6"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8"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4</a:t>
            </a:fld>
            <a:endParaRPr lang="es-ES" dirty="0"/>
          </a:p>
        </p:txBody>
      </p:sp>
    </p:spTree>
    <p:extLst>
      <p:ext uri="{BB962C8B-B14F-4D97-AF65-F5344CB8AC3E}">
        <p14:creationId xmlns:p14="http://schemas.microsoft.com/office/powerpoint/2010/main" val="1307088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5"/>
          <p:cNvSpPr>
            <a:spLocks noChangeArrowheads="1"/>
          </p:cNvSpPr>
          <p:nvPr/>
        </p:nvSpPr>
        <p:spPr bwMode="auto">
          <a:xfrm>
            <a:off x="2149475" y="413792"/>
            <a:ext cx="8382000" cy="1143000"/>
          </a:xfrm>
          <a:prstGeom prst="rect">
            <a:avLst/>
          </a:prstGeom>
          <a:noFill/>
          <a:ln w="9525">
            <a:noFill/>
            <a:miter lim="800000"/>
            <a:headEnd/>
            <a:tailEnd/>
          </a:ln>
        </p:spPr>
        <p:txBody>
          <a:bodyPr anchor="ctr"/>
          <a:lstStyle/>
          <a:p>
            <a:endParaRPr lang="es-ES" b="1" dirty="0"/>
          </a:p>
        </p:txBody>
      </p:sp>
      <p:sp>
        <p:nvSpPr>
          <p:cNvPr id="16389" name="Text Box 6"/>
          <p:cNvSpPr txBox="1">
            <a:spLocks noChangeArrowheads="1"/>
          </p:cNvSpPr>
          <p:nvPr/>
        </p:nvSpPr>
        <p:spPr bwMode="auto">
          <a:xfrm>
            <a:off x="1919288" y="1000108"/>
            <a:ext cx="8208962" cy="5000660"/>
          </a:xfrm>
          <a:prstGeom prst="rect">
            <a:avLst/>
          </a:prstGeom>
          <a:noFill/>
          <a:ln w="12700">
            <a:noFill/>
            <a:miter lim="800000"/>
            <a:headEnd/>
            <a:tailEnd/>
          </a:ln>
        </p:spPr>
        <p:txBody>
          <a:bodyPr/>
          <a:lstStyle/>
          <a:p>
            <a:pPr marL="342900" indent="-342900">
              <a:spcBef>
                <a:spcPts val="500"/>
              </a:spcBef>
              <a:spcAft>
                <a:spcPts val="500"/>
              </a:spcAft>
            </a:pPr>
            <a:r>
              <a:rPr lang="es-ES_tradnl" sz="2400" dirty="0">
                <a:solidFill>
                  <a:schemeClr val="tx2"/>
                </a:solidFill>
              </a:rPr>
              <a:t>	</a:t>
            </a:r>
          </a:p>
          <a:p>
            <a:pPr marL="342900" indent="-342900">
              <a:lnSpc>
                <a:spcPct val="80000"/>
              </a:lnSpc>
              <a:spcBef>
                <a:spcPts val="500"/>
              </a:spcBef>
              <a:spcAft>
                <a:spcPts val="500"/>
              </a:spcAft>
              <a:buFontTx/>
              <a:buChar char="•"/>
            </a:pPr>
            <a:endParaRPr lang="es-ES_tradnl" b="1" dirty="0">
              <a:solidFill>
                <a:schemeClr val="tx2"/>
              </a:solidFill>
            </a:endParaRPr>
          </a:p>
        </p:txBody>
      </p:sp>
      <p:sp>
        <p:nvSpPr>
          <p:cNvPr id="6" name="Rectangle 4"/>
          <p:cNvSpPr>
            <a:spLocks noChangeArrowheads="1"/>
          </p:cNvSpPr>
          <p:nvPr/>
        </p:nvSpPr>
        <p:spPr bwMode="auto">
          <a:xfrm>
            <a:off x="1962150" y="53752"/>
            <a:ext cx="8382000" cy="1143000"/>
          </a:xfrm>
          <a:prstGeom prst="rect">
            <a:avLst/>
          </a:prstGeom>
          <a:noFill/>
          <a:ln w="9525">
            <a:noFill/>
            <a:miter lim="800000"/>
            <a:headEnd/>
            <a:tailEnd/>
          </a:ln>
        </p:spPr>
        <p:txBody>
          <a:bodyPr anchor="ctr"/>
          <a:lstStyle/>
          <a:p>
            <a:endParaRPr lang="es-ES" sz="2000" b="1" dirty="0"/>
          </a:p>
        </p:txBody>
      </p:sp>
      <p:sp>
        <p:nvSpPr>
          <p:cNvPr id="8" name="TextBox 1"/>
          <p:cNvSpPr txBox="1"/>
          <p:nvPr/>
        </p:nvSpPr>
        <p:spPr>
          <a:xfrm>
            <a:off x="1804526" y="1549885"/>
            <a:ext cx="8103274" cy="5016758"/>
          </a:xfrm>
          <a:prstGeom prst="rect">
            <a:avLst/>
          </a:prstGeom>
          <a:noFill/>
        </p:spPr>
        <p:txBody>
          <a:bodyPr wrap="square" rtlCol="0">
            <a:spAutoFit/>
          </a:bodyPr>
          <a:lstStyle/>
          <a:p>
            <a:r>
              <a:rPr lang="es-ES" sz="1600" b="1" dirty="0">
                <a:solidFill>
                  <a:srgbClr val="00224C"/>
                </a:solidFill>
                <a:latin typeface="ENAIRE Titillium Regular" panose="02000000000000000000" pitchFamily="50" charset="0"/>
              </a:rPr>
              <a:t>Data ONTAP: Características</a:t>
            </a:r>
          </a:p>
          <a:p>
            <a:endParaRPr lang="es-ES" sz="1600" dirty="0">
              <a:solidFill>
                <a:srgbClr val="00224C"/>
              </a:solidFill>
              <a:latin typeface="ENAIRE Titillium Regular" panose="02000000000000000000" pitchFamily="50" charset="0"/>
            </a:endParaRPr>
          </a:p>
          <a:p>
            <a:pPr>
              <a:buFont typeface="Arial" pitchFamily="34" charset="0"/>
              <a:buChar char="•"/>
            </a:pPr>
            <a:r>
              <a:rPr lang="es-ES" sz="1600" dirty="0">
                <a:solidFill>
                  <a:srgbClr val="00224C"/>
                </a:solidFill>
                <a:latin typeface="ENAIRE Titillium Regular" panose="02000000000000000000" pitchFamily="50" charset="0"/>
              </a:rPr>
              <a:t> Características incluidas:</a:t>
            </a:r>
          </a:p>
          <a:p>
            <a:endParaRPr lang="es-ES" sz="1600" dirty="0">
              <a:solidFill>
                <a:srgbClr val="00224C"/>
              </a:solidFill>
              <a:latin typeface="ENAIRE Titillium Regular" panose="02000000000000000000" pitchFamily="50" charset="0"/>
            </a:endParaRPr>
          </a:p>
          <a:p>
            <a:pPr lvl="1">
              <a:buFont typeface="Arial" pitchFamily="34" charset="0"/>
              <a:buChar char="•"/>
            </a:pPr>
            <a:r>
              <a:rPr lang="es-ES" sz="1600" dirty="0">
                <a:solidFill>
                  <a:srgbClr val="00224C"/>
                </a:solidFill>
                <a:latin typeface="ENAIRE Titillium Regular" panose="02000000000000000000" pitchFamily="50" charset="0"/>
              </a:rPr>
              <a:t> Volúmenes flexibles que no requieren de pre-particionado.</a:t>
            </a:r>
          </a:p>
          <a:p>
            <a:pPr lvl="1">
              <a:buFont typeface="Arial" pitchFamily="34" charset="0"/>
              <a:buChar char="•"/>
            </a:pPr>
            <a:r>
              <a:rPr lang="es-ES" sz="1600" dirty="0">
                <a:solidFill>
                  <a:srgbClr val="00224C"/>
                </a:solidFill>
                <a:latin typeface="ENAIRE Titillium Regular" panose="02000000000000000000" pitchFamily="50" charset="0"/>
              </a:rPr>
              <a:t> Uso de múltiples procesadores.</a:t>
            </a:r>
          </a:p>
          <a:p>
            <a:pPr lvl="1">
              <a:buFont typeface="Arial" pitchFamily="34" charset="0"/>
              <a:buChar char="•"/>
            </a:pPr>
            <a:r>
              <a:rPr lang="es-ES" sz="1600" dirty="0">
                <a:solidFill>
                  <a:srgbClr val="00224C"/>
                </a:solidFill>
                <a:latin typeface="ENAIRE Titillium Regular" panose="02000000000000000000" pitchFamily="50" charset="0"/>
              </a:rPr>
              <a:t> </a:t>
            </a:r>
            <a:r>
              <a:rPr lang="es-ES" sz="1600" u="sng" dirty="0">
                <a:solidFill>
                  <a:srgbClr val="00224C"/>
                </a:solidFill>
                <a:latin typeface="ENAIRE Titillium Regular" panose="02000000000000000000" pitchFamily="50" charset="0"/>
              </a:rPr>
              <a:t>Acceso a nivel de bloque.</a:t>
            </a:r>
          </a:p>
          <a:p>
            <a:pPr lvl="2">
              <a:buFont typeface="Arial" pitchFamily="34" charset="0"/>
              <a:buChar char="•"/>
            </a:pPr>
            <a:r>
              <a:rPr lang="es-ES" sz="1600" dirty="0">
                <a:solidFill>
                  <a:srgbClr val="00224C"/>
                </a:solidFill>
                <a:latin typeface="ENAIRE Titillium Regular" panose="02000000000000000000" pitchFamily="50" charset="0"/>
              </a:rPr>
              <a:t> Usando FCP (FC SAN).</a:t>
            </a:r>
          </a:p>
          <a:p>
            <a:pPr lvl="2">
              <a:buFont typeface="Arial" pitchFamily="34" charset="0"/>
              <a:buChar char="•"/>
            </a:pPr>
            <a:r>
              <a:rPr lang="es-ES" sz="1600" dirty="0">
                <a:solidFill>
                  <a:srgbClr val="00224C"/>
                </a:solidFill>
                <a:latin typeface="ENAIRE Titillium Regular" panose="02000000000000000000" pitchFamily="50" charset="0"/>
              </a:rPr>
              <a:t> Usando iSCSI (IP-based Ethernet network).</a:t>
            </a:r>
          </a:p>
          <a:p>
            <a:pPr lvl="2"/>
            <a:endParaRPr lang="es-ES" sz="1600" dirty="0">
              <a:solidFill>
                <a:srgbClr val="00224C"/>
              </a:solidFill>
              <a:latin typeface="ENAIRE Titillium Regular" panose="02000000000000000000" pitchFamily="50" charset="0"/>
            </a:endParaRPr>
          </a:p>
          <a:p>
            <a:pPr lvl="1">
              <a:buFont typeface="Arial" pitchFamily="34" charset="0"/>
              <a:buChar char="•"/>
            </a:pPr>
            <a:r>
              <a:rPr lang="es-ES" sz="1600" dirty="0">
                <a:solidFill>
                  <a:srgbClr val="00224C"/>
                </a:solidFill>
                <a:latin typeface="ENAIRE Titillium Regular" panose="02000000000000000000" pitchFamily="50" charset="0"/>
              </a:rPr>
              <a:t> 5 niveles de acceso a datos 	</a:t>
            </a:r>
          </a:p>
          <a:p>
            <a:pPr lvl="2">
              <a:buFont typeface="Arial" pitchFamily="34" charset="0"/>
              <a:buChar char="•"/>
            </a:pPr>
            <a:r>
              <a:rPr lang="es-ES" sz="1600" dirty="0">
                <a:solidFill>
                  <a:srgbClr val="00224C"/>
                </a:solidFill>
                <a:latin typeface="ENAIRE Titillium Regular" panose="02000000000000000000" pitchFamily="50" charset="0"/>
              </a:rPr>
              <a:t> </a:t>
            </a:r>
            <a:r>
              <a:rPr lang="es-ES" sz="1600" u="sng" dirty="0">
                <a:solidFill>
                  <a:srgbClr val="00224C"/>
                </a:solidFill>
                <a:latin typeface="ENAIRE Titillium Regular" panose="02000000000000000000" pitchFamily="50" charset="0"/>
              </a:rPr>
              <a:t>Protocolos de acceso a fichero</a:t>
            </a:r>
            <a:r>
              <a:rPr lang="es-ES" sz="1600" dirty="0">
                <a:solidFill>
                  <a:srgbClr val="00224C"/>
                </a:solidFill>
                <a:latin typeface="ENAIRE Titillium Regular" panose="02000000000000000000" pitchFamily="50" charset="0"/>
              </a:rPr>
              <a:t>, como: CIFS, NFS, HTTP, FTP (IP-based Ethernet network).</a:t>
            </a:r>
          </a:p>
          <a:p>
            <a:pPr lvl="2">
              <a:buFont typeface="Arial" pitchFamily="34" charset="0"/>
              <a:buChar char="•"/>
            </a:pPr>
            <a:r>
              <a:rPr lang="es-ES" sz="1600" dirty="0">
                <a:solidFill>
                  <a:srgbClr val="00224C"/>
                </a:solidFill>
                <a:latin typeface="ENAIRE Titillium Regular" panose="02000000000000000000" pitchFamily="50" charset="0"/>
              </a:rPr>
              <a:t> Recuperación y protección de  datos.</a:t>
            </a:r>
          </a:p>
          <a:p>
            <a:pPr lvl="2">
              <a:buFont typeface="Arial" pitchFamily="34" charset="0"/>
              <a:buChar char="•"/>
            </a:pPr>
            <a:r>
              <a:rPr lang="es-ES" sz="1600" dirty="0">
                <a:solidFill>
                  <a:srgbClr val="00224C"/>
                </a:solidFill>
                <a:latin typeface="ENAIRE Titillium Regular" panose="02000000000000000000" pitchFamily="50" charset="0"/>
              </a:rPr>
              <a:t> Opciones de manejo de datos en disco para datos regulares y referencia a datos.</a:t>
            </a:r>
          </a:p>
          <a:p>
            <a:pPr lvl="2">
              <a:buFont typeface="Arial" pitchFamily="34" charset="0"/>
              <a:buChar char="•"/>
            </a:pPr>
            <a:r>
              <a:rPr lang="es-ES" sz="1600" dirty="0">
                <a:solidFill>
                  <a:srgbClr val="00224C"/>
                </a:solidFill>
                <a:latin typeface="ENAIRE Titillium Regular" panose="02000000000000000000" pitchFamily="50" charset="0"/>
              </a:rPr>
              <a:t> RAID de doble-paridad.</a:t>
            </a:r>
          </a:p>
          <a:p>
            <a:pPr lvl="2">
              <a:buFont typeface="Arial" pitchFamily="34" charset="0"/>
              <a:buChar char="•"/>
            </a:pPr>
            <a:r>
              <a:rPr lang="es-ES" sz="1600" dirty="0">
                <a:solidFill>
                  <a:srgbClr val="00224C"/>
                </a:solidFill>
                <a:latin typeface="ENAIRE Titillium Regular" panose="02000000000000000000" pitchFamily="50" charset="0"/>
              </a:rPr>
              <a:t> Wizard setup.</a:t>
            </a:r>
          </a:p>
          <a:p>
            <a:pPr lvl="1">
              <a:buFont typeface="Arial" pitchFamily="34" charset="0"/>
              <a:buChar char="•"/>
            </a:pPr>
            <a:endParaRPr lang="es-ES" sz="1600" dirty="0">
              <a:solidFill>
                <a:srgbClr val="00224C"/>
              </a:solidFill>
              <a:latin typeface="ENAIRE Titillium Regular" panose="02000000000000000000" pitchFamily="50" charset="0"/>
            </a:endParaRPr>
          </a:p>
          <a:p>
            <a:endParaRPr lang="es-ES" sz="1600" dirty="0">
              <a:solidFill>
                <a:srgbClr val="00224C"/>
              </a:solidFill>
              <a:latin typeface="ENAIRE Titillium Regular" panose="02000000000000000000" pitchFamily="50" charset="0"/>
            </a:endParaRP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1" name="Imagen 10"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40</a:t>
            </a:fld>
            <a:endParaRPr lang="es-ES" dirty="0"/>
          </a:p>
        </p:txBody>
      </p:sp>
      <p:sp>
        <p:nvSpPr>
          <p:cNvPr id="13" name="Rectangle 4"/>
          <p:cNvSpPr>
            <a:spLocks noChangeArrowheads="1"/>
          </p:cNvSpPr>
          <p:nvPr/>
        </p:nvSpPr>
        <p:spPr bwMode="auto">
          <a:xfrm>
            <a:off x="981899" y="462244"/>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2. Sistema Operativo DATA ONTAP</a:t>
            </a:r>
          </a:p>
        </p:txBody>
      </p:sp>
    </p:spTree>
    <p:extLst>
      <p:ext uri="{BB962C8B-B14F-4D97-AF65-F5344CB8AC3E}">
        <p14:creationId xmlns:p14="http://schemas.microsoft.com/office/powerpoint/2010/main" val="2312528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Marcador de número de diapositiva"/>
          <p:cNvSpPr>
            <a:spLocks noGrp="1"/>
          </p:cNvSpPr>
          <p:nvPr>
            <p:ph type="sldNum" sz="quarter" idx="10"/>
          </p:nvPr>
        </p:nvSpPr>
        <p:spPr>
          <a:noFill/>
        </p:spPr>
        <p:txBody>
          <a:bodyPr/>
          <a:lstStyle/>
          <a:p>
            <a:fld id="{92BCD613-B390-4C3A-9E77-E81D702CE8AF}" type="slidenum">
              <a:rPr lang="es-ES" smtClean="0"/>
              <a:pPr/>
              <a:t>41</a:t>
            </a:fld>
            <a:endParaRPr lang="es-ES" dirty="0"/>
          </a:p>
        </p:txBody>
      </p:sp>
      <p:sp>
        <p:nvSpPr>
          <p:cNvPr id="16388" name="Rectangle 5"/>
          <p:cNvSpPr>
            <a:spLocks noChangeArrowheads="1"/>
          </p:cNvSpPr>
          <p:nvPr/>
        </p:nvSpPr>
        <p:spPr bwMode="auto">
          <a:xfrm>
            <a:off x="2149475" y="413792"/>
            <a:ext cx="8382000" cy="1143000"/>
          </a:xfrm>
          <a:prstGeom prst="rect">
            <a:avLst/>
          </a:prstGeom>
          <a:noFill/>
          <a:ln w="9525">
            <a:noFill/>
            <a:miter lim="800000"/>
            <a:headEnd/>
            <a:tailEnd/>
          </a:ln>
        </p:spPr>
        <p:txBody>
          <a:bodyPr anchor="ctr"/>
          <a:lstStyle/>
          <a:p>
            <a:endParaRPr lang="es-ES" b="1" dirty="0"/>
          </a:p>
        </p:txBody>
      </p:sp>
      <p:sp>
        <p:nvSpPr>
          <p:cNvPr id="6" name="Rectangle 4"/>
          <p:cNvSpPr>
            <a:spLocks noChangeArrowheads="1"/>
          </p:cNvSpPr>
          <p:nvPr/>
        </p:nvSpPr>
        <p:spPr bwMode="auto">
          <a:xfrm>
            <a:off x="1962150" y="53752"/>
            <a:ext cx="8382000" cy="1143000"/>
          </a:xfrm>
          <a:prstGeom prst="rect">
            <a:avLst/>
          </a:prstGeom>
          <a:noFill/>
          <a:ln w="9525">
            <a:noFill/>
            <a:miter lim="800000"/>
            <a:headEnd/>
            <a:tailEnd/>
          </a:ln>
        </p:spPr>
        <p:txBody>
          <a:bodyPr anchor="ctr"/>
          <a:lstStyle/>
          <a:p>
            <a:endParaRPr lang="es-ES" sz="2000" b="1" dirty="0"/>
          </a:p>
        </p:txBody>
      </p:sp>
      <p:sp>
        <p:nvSpPr>
          <p:cNvPr id="8" name="TextBox 1"/>
          <p:cNvSpPr txBox="1"/>
          <p:nvPr/>
        </p:nvSpPr>
        <p:spPr>
          <a:xfrm>
            <a:off x="1387475" y="1496616"/>
            <a:ext cx="9906000" cy="3786036"/>
          </a:xfrm>
          <a:prstGeom prst="rect">
            <a:avLst/>
          </a:prstGeom>
          <a:noFill/>
        </p:spPr>
        <p:txBody>
          <a:bodyPr wrap="square" rtlCol="0">
            <a:spAutoFit/>
          </a:bodyPr>
          <a:lstStyle/>
          <a:p>
            <a:pPr>
              <a:lnSpc>
                <a:spcPct val="150000"/>
              </a:lnSpc>
            </a:pPr>
            <a:r>
              <a:rPr lang="es-ES" b="1" dirty="0">
                <a:solidFill>
                  <a:srgbClr val="00224C"/>
                </a:solidFill>
                <a:latin typeface="ENAIRE Titillium Regular" panose="02000000000000000000" pitchFamily="50" charset="0"/>
              </a:rPr>
              <a:t>Data ONTAP: Características</a:t>
            </a:r>
          </a:p>
          <a:p>
            <a:pPr>
              <a:lnSpc>
                <a:spcPct val="150000"/>
              </a:lnSpc>
            </a:pPr>
            <a:endParaRPr lang="es-ES" dirty="0">
              <a:solidFill>
                <a:srgbClr val="00224C"/>
              </a:solidFill>
              <a:latin typeface="ENAIRE Titillium Regular" panose="02000000000000000000" pitchFamily="50" charset="0"/>
            </a:endParaRPr>
          </a:p>
          <a:p>
            <a:pPr marL="0" lvl="2">
              <a:lnSpc>
                <a:spcPct val="150000"/>
              </a:lnSpc>
              <a:buFont typeface="Arial" pitchFamily="34" charset="0"/>
              <a:buChar char="•"/>
            </a:pPr>
            <a:r>
              <a:rPr lang="es-ES" dirty="0">
                <a:solidFill>
                  <a:srgbClr val="00224C"/>
                </a:solidFill>
                <a:latin typeface="ENAIRE Titillium Regular" panose="02000000000000000000" pitchFamily="50" charset="0"/>
              </a:rPr>
              <a:t>  FilerView</a:t>
            </a:r>
          </a:p>
          <a:p>
            <a:pPr lvl="1">
              <a:lnSpc>
                <a:spcPct val="150000"/>
              </a:lnSpc>
              <a:buFont typeface="Arial" pitchFamily="34" charset="0"/>
              <a:buChar char="•"/>
            </a:pPr>
            <a:r>
              <a:rPr lang="es-ES" dirty="0">
                <a:solidFill>
                  <a:srgbClr val="00224C"/>
                </a:solidFill>
                <a:latin typeface="ENAIRE Titillium Regular" panose="02000000000000000000" pitchFamily="50" charset="0"/>
              </a:rPr>
              <a:t>Una herramienta Web de acceso remoto de administración y gestión del N-Series.</a:t>
            </a:r>
          </a:p>
          <a:p>
            <a:pPr>
              <a:lnSpc>
                <a:spcPct val="150000"/>
              </a:lnSpc>
              <a:buFont typeface="Arial" pitchFamily="34" charset="0"/>
              <a:buChar char="•"/>
            </a:pPr>
            <a:r>
              <a:rPr lang="es-ES" dirty="0">
                <a:solidFill>
                  <a:srgbClr val="00224C"/>
                </a:solidFill>
                <a:latin typeface="ENAIRE Titillium Regular" panose="02000000000000000000" pitchFamily="50" charset="0"/>
              </a:rPr>
              <a:t> Snapshots (copias de seguridad)</a:t>
            </a:r>
          </a:p>
          <a:p>
            <a:pPr lvl="1">
              <a:lnSpc>
                <a:spcPct val="150000"/>
              </a:lnSpc>
              <a:buFont typeface="Arial" pitchFamily="34" charset="0"/>
              <a:buChar char="•"/>
            </a:pPr>
            <a:r>
              <a:rPr lang="es-ES" dirty="0">
                <a:solidFill>
                  <a:srgbClr val="00224C"/>
                </a:solidFill>
                <a:latin typeface="ENAIRE Titillium Regular" panose="02000000000000000000" pitchFamily="50" charset="0"/>
              </a:rPr>
              <a:t> Habilitación de un propio servicio de backup y recuperación del estado y datos del sistema.</a:t>
            </a:r>
          </a:p>
          <a:p>
            <a:pPr>
              <a:lnSpc>
                <a:spcPct val="150000"/>
              </a:lnSpc>
              <a:buFont typeface="Arial" pitchFamily="34" charset="0"/>
              <a:buChar char="•"/>
            </a:pPr>
            <a:r>
              <a:rPr lang="es-ES" dirty="0">
                <a:solidFill>
                  <a:srgbClr val="00224C"/>
                </a:solidFill>
                <a:latin typeface="ENAIRE Titillium Regular" panose="02000000000000000000" pitchFamily="50" charset="0"/>
              </a:rPr>
              <a:t> FlexVol</a:t>
            </a:r>
          </a:p>
          <a:p>
            <a:pPr lvl="1">
              <a:lnSpc>
                <a:spcPct val="150000"/>
              </a:lnSpc>
              <a:buFont typeface="Arial" pitchFamily="34" charset="0"/>
              <a:buChar char="•"/>
            </a:pPr>
            <a:r>
              <a:rPr lang="es-ES" dirty="0">
                <a:solidFill>
                  <a:srgbClr val="00224C"/>
                </a:solidFill>
                <a:latin typeface="ENAIRE Titillium Regular" panose="02000000000000000000" pitchFamily="50" charset="0"/>
              </a:rPr>
              <a:t>Permite administrar y crear volúmenes de tamaño flexibles sobre un conjunto de discos. </a:t>
            </a:r>
          </a:p>
          <a:p>
            <a:pPr>
              <a:lnSpc>
                <a:spcPct val="150000"/>
              </a:lnSpc>
            </a:pPr>
            <a:endParaRPr lang="es-ES" dirty="0">
              <a:solidFill>
                <a:srgbClr val="00224C"/>
              </a:solidFill>
              <a:latin typeface="ENAIRE Titillium Regular" panose="02000000000000000000" pitchFamily="50" charset="0"/>
            </a:endParaRP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1" name="Imagen 10"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41</a:t>
            </a:fld>
            <a:endParaRPr lang="es-ES" dirty="0"/>
          </a:p>
        </p:txBody>
      </p:sp>
      <p:sp>
        <p:nvSpPr>
          <p:cNvPr id="13" name="Rectangle 4"/>
          <p:cNvSpPr>
            <a:spLocks noChangeArrowheads="1"/>
          </p:cNvSpPr>
          <p:nvPr/>
        </p:nvSpPr>
        <p:spPr bwMode="auto">
          <a:xfrm>
            <a:off x="838200" y="460596"/>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2. Sistema Operativo DATA ONTAP</a:t>
            </a:r>
          </a:p>
        </p:txBody>
      </p:sp>
    </p:spTree>
    <p:extLst>
      <p:ext uri="{BB962C8B-B14F-4D97-AF65-F5344CB8AC3E}">
        <p14:creationId xmlns:p14="http://schemas.microsoft.com/office/powerpoint/2010/main" val="4380570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C7E09456-C2E8-4404-9328-9869D784A9AA}" type="slidenum">
              <a:rPr lang="es-ES" smtClean="0"/>
              <a:pPr>
                <a:defRPr/>
              </a:pPr>
              <a:t>42</a:t>
            </a:fld>
            <a:endParaRPr lang="es-ES" dirty="0"/>
          </a:p>
        </p:txBody>
      </p:sp>
      <p:sp>
        <p:nvSpPr>
          <p:cNvPr id="6" name="TextBox 1"/>
          <p:cNvSpPr txBox="1"/>
          <p:nvPr/>
        </p:nvSpPr>
        <p:spPr>
          <a:xfrm>
            <a:off x="2044363" y="1234202"/>
            <a:ext cx="8103274" cy="369332"/>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Despliegue flexible de sistemas con almacenamiento en disco </a:t>
            </a:r>
          </a:p>
        </p:txBody>
      </p:sp>
      <p:pic>
        <p:nvPicPr>
          <p:cNvPr id="10242" name="Picture 2"/>
          <p:cNvPicPr>
            <a:picLocks noChangeAspect="1" noChangeArrowheads="1"/>
          </p:cNvPicPr>
          <p:nvPr/>
        </p:nvPicPr>
        <p:blipFill>
          <a:blip r:embed="rId3" cstate="print"/>
          <a:srcRect/>
          <a:stretch>
            <a:fillRect/>
          </a:stretch>
        </p:blipFill>
        <p:spPr bwMode="auto">
          <a:xfrm>
            <a:off x="2363960" y="1578839"/>
            <a:ext cx="7232503" cy="4493367"/>
          </a:xfrm>
          <a:prstGeom prst="rect">
            <a:avLst/>
          </a:prstGeom>
          <a:noFill/>
          <a:ln w="9525">
            <a:noFill/>
            <a:miter lim="800000"/>
            <a:headEnd/>
            <a:tailEnd/>
          </a:ln>
          <a:effectLst/>
        </p:spPr>
      </p:pic>
      <p:sp>
        <p:nvSpPr>
          <p:cNvPr id="8" name="CuadroTexto 7"/>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9" name="Imagen 8"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0"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42</a:t>
            </a:fld>
            <a:endParaRPr lang="es-ES" dirty="0"/>
          </a:p>
        </p:txBody>
      </p:sp>
      <p:sp>
        <p:nvSpPr>
          <p:cNvPr id="11" name="Rectangle 4"/>
          <p:cNvSpPr>
            <a:spLocks noChangeArrowheads="1"/>
          </p:cNvSpPr>
          <p:nvPr/>
        </p:nvSpPr>
        <p:spPr bwMode="auto">
          <a:xfrm>
            <a:off x="838200" y="462244"/>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2. Sistema Operativo DATA ONTAP</a:t>
            </a:r>
          </a:p>
        </p:txBody>
      </p:sp>
    </p:spTree>
    <p:extLst>
      <p:ext uri="{BB962C8B-B14F-4D97-AF65-F5344CB8AC3E}">
        <p14:creationId xmlns:p14="http://schemas.microsoft.com/office/powerpoint/2010/main" val="1243895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128723" y="1370804"/>
            <a:ext cx="8103274" cy="4801314"/>
          </a:xfrm>
          <a:prstGeom prst="rect">
            <a:avLst/>
          </a:prstGeom>
          <a:noFill/>
        </p:spPr>
        <p:txBody>
          <a:bodyPr wrap="square" rtlCol="0">
            <a:spAutoFit/>
          </a:bodyPr>
          <a:lstStyle/>
          <a:p>
            <a:r>
              <a:rPr lang="es-ES" b="1" dirty="0">
                <a:solidFill>
                  <a:srgbClr val="00224C"/>
                </a:solidFill>
                <a:latin typeface="ENAIRE Titillium Regular" panose="02000000000000000000" pitchFamily="50" charset="0"/>
              </a:rPr>
              <a:t>Data ONTAP: Diferenciaciones</a:t>
            </a:r>
          </a:p>
          <a:p>
            <a:endParaRPr lang="es-ES" dirty="0">
              <a:solidFill>
                <a:srgbClr val="00224C"/>
              </a:solidFill>
              <a:latin typeface="ENAIRE Titillium Regular" panose="02000000000000000000" pitchFamily="50" charset="0"/>
            </a:endParaRPr>
          </a:p>
          <a:p>
            <a:pPr>
              <a:buFont typeface="Arial" pitchFamily="34" charset="0"/>
              <a:buChar char="•"/>
            </a:pPr>
            <a:r>
              <a:rPr lang="es-ES" dirty="0">
                <a:solidFill>
                  <a:srgbClr val="00224C"/>
                </a:solidFill>
                <a:latin typeface="ENAIRE Titillium Regular" panose="02000000000000000000" pitchFamily="50" charset="0"/>
              </a:rPr>
              <a:t> Multiprotocolo</a:t>
            </a:r>
          </a:p>
          <a:p>
            <a:pPr lvl="1">
              <a:buFont typeface="Arial" pitchFamily="34" charset="0"/>
              <a:buChar char="•"/>
            </a:pPr>
            <a:r>
              <a:rPr lang="es-ES" dirty="0">
                <a:solidFill>
                  <a:srgbClr val="00224C"/>
                </a:solidFill>
                <a:latin typeface="ENAIRE Titillium Regular" panose="02000000000000000000" pitchFamily="50" charset="0"/>
              </a:rPr>
              <a:t> Protocolos soportados: NFS, CIFS, iSCSI, FCP, entre otros.</a:t>
            </a:r>
          </a:p>
          <a:p>
            <a:pPr lvl="1">
              <a:buFont typeface="Arial" pitchFamily="34" charset="0"/>
              <a:buChar char="•"/>
            </a:pPr>
            <a:r>
              <a:rPr lang="es-ES" dirty="0">
                <a:solidFill>
                  <a:srgbClr val="00224C"/>
                </a:solidFill>
                <a:latin typeface="ENAIRE Titillium Regular" panose="02000000000000000000" pitchFamily="50" charset="0"/>
              </a:rPr>
              <a:t> Reducción de carga de datos mediante la de-duplicación.</a:t>
            </a:r>
          </a:p>
          <a:p>
            <a:pPr lvl="1">
              <a:buFont typeface="Arial" pitchFamily="34" charset="0"/>
              <a:buChar char="•"/>
            </a:pPr>
            <a:r>
              <a:rPr lang="es-ES" dirty="0">
                <a:solidFill>
                  <a:srgbClr val="00224C"/>
                </a:solidFill>
                <a:latin typeface="ENAIRE Titillium Regular" panose="02000000000000000000" pitchFamily="50" charset="0"/>
              </a:rPr>
              <a:t> Flexibilidad en estaciones de trabajo y aplicaciones.</a:t>
            </a:r>
          </a:p>
          <a:p>
            <a:pPr lvl="1">
              <a:buFont typeface="Arial" pitchFamily="34" charset="0"/>
              <a:buChar char="•"/>
            </a:pPr>
            <a:endParaRPr lang="es-ES" dirty="0">
              <a:solidFill>
                <a:srgbClr val="00224C"/>
              </a:solidFill>
              <a:latin typeface="ENAIRE Titillium Regular" panose="02000000000000000000" pitchFamily="50" charset="0"/>
            </a:endParaRPr>
          </a:p>
          <a:p>
            <a:pPr>
              <a:buFont typeface="Arial" pitchFamily="34" charset="0"/>
              <a:buChar char="•"/>
            </a:pPr>
            <a:r>
              <a:rPr lang="es-ES" dirty="0">
                <a:solidFill>
                  <a:srgbClr val="00224C"/>
                </a:solidFill>
                <a:latin typeface="ENAIRE Titillium Regular" panose="02000000000000000000" pitchFamily="50" charset="0"/>
              </a:rPr>
              <a:t> Alto-Rendimiento, RAID integrado</a:t>
            </a:r>
          </a:p>
          <a:p>
            <a:pPr lvl="1">
              <a:buFont typeface="Arial" pitchFamily="34" charset="0"/>
              <a:buChar char="•"/>
            </a:pPr>
            <a:r>
              <a:rPr lang="es-ES" dirty="0">
                <a:solidFill>
                  <a:srgbClr val="00224C"/>
                </a:solidFill>
                <a:latin typeface="ENAIRE Titillium Regular" panose="02000000000000000000" pitchFamily="50" charset="0"/>
              </a:rPr>
              <a:t> Ventajas del uso de doble paridad RAID, acelera y refuerza el uso de discos SATA  para uso empresarial.</a:t>
            </a:r>
          </a:p>
          <a:p>
            <a:pPr lvl="1"/>
            <a:endParaRPr lang="es-ES" dirty="0">
              <a:solidFill>
                <a:srgbClr val="00224C"/>
              </a:solidFill>
              <a:latin typeface="ENAIRE Titillium Regular" panose="02000000000000000000" pitchFamily="50" charset="0"/>
            </a:endParaRPr>
          </a:p>
          <a:p>
            <a:pPr>
              <a:buFont typeface="Arial" pitchFamily="34" charset="0"/>
              <a:buChar char="•"/>
            </a:pPr>
            <a:r>
              <a:rPr lang="es-ES" dirty="0">
                <a:solidFill>
                  <a:srgbClr val="00224C"/>
                </a:solidFill>
                <a:latin typeface="ENAIRE Titillium Regular" panose="02000000000000000000" pitchFamily="50" charset="0"/>
              </a:rPr>
              <a:t> Snapshot</a:t>
            </a:r>
          </a:p>
          <a:p>
            <a:pPr lvl="1">
              <a:buFont typeface="Arial" pitchFamily="34" charset="0"/>
              <a:buChar char="•"/>
            </a:pPr>
            <a:r>
              <a:rPr lang="es-ES" dirty="0">
                <a:solidFill>
                  <a:srgbClr val="00224C"/>
                </a:solidFill>
                <a:latin typeface="ENAIRE Titillium Regular" panose="02000000000000000000" pitchFamily="50" charset="0"/>
              </a:rPr>
              <a:t> Recuperación rápida y sencilla de datos.</a:t>
            </a:r>
          </a:p>
          <a:p>
            <a:pPr lvl="1">
              <a:buFont typeface="Arial" pitchFamily="34" charset="0"/>
              <a:buChar char="•"/>
            </a:pPr>
            <a:r>
              <a:rPr lang="es-ES" dirty="0">
                <a:solidFill>
                  <a:srgbClr val="00224C"/>
                </a:solidFill>
                <a:latin typeface="ENAIRE Titillium Regular" panose="02000000000000000000" pitchFamily="50" charset="0"/>
              </a:rPr>
              <a:t> Uso eficiente y probado de SnapSuite</a:t>
            </a:r>
          </a:p>
          <a:p>
            <a:pPr lvl="1"/>
            <a:endParaRPr lang="es-ES" dirty="0">
              <a:solidFill>
                <a:srgbClr val="00224C"/>
              </a:solidFill>
              <a:latin typeface="ENAIRE Titillium Regular" panose="02000000000000000000" pitchFamily="50" charset="0"/>
            </a:endParaRPr>
          </a:p>
          <a:p>
            <a:pPr>
              <a:buFont typeface="Arial" pitchFamily="34" charset="0"/>
              <a:buChar char="•"/>
            </a:pPr>
            <a:r>
              <a:rPr lang="es-ES" dirty="0">
                <a:solidFill>
                  <a:srgbClr val="00224C"/>
                </a:solidFill>
                <a:latin typeface="ENAIRE Titillium Regular" panose="02000000000000000000" pitchFamily="50" charset="0"/>
              </a:rPr>
              <a:t> FlexVol</a:t>
            </a:r>
          </a:p>
          <a:p>
            <a:pPr lvl="1">
              <a:buFont typeface="Arial" pitchFamily="34" charset="0"/>
              <a:buChar char="•"/>
            </a:pPr>
            <a:r>
              <a:rPr lang="es-ES" dirty="0">
                <a:solidFill>
                  <a:srgbClr val="00224C"/>
                </a:solidFill>
                <a:latin typeface="ENAIRE Titillium Regular" panose="02000000000000000000" pitchFamily="50" charset="0"/>
              </a:rPr>
              <a:t> Mejorada la utilización de volúmenes flexibles.</a:t>
            </a:r>
          </a:p>
        </p:txBody>
      </p:sp>
      <p:sp>
        <p:nvSpPr>
          <p:cNvPr id="7" name="CuadroTexto 6"/>
          <p:cNvSpPr txBox="1"/>
          <p:nvPr/>
        </p:nvSpPr>
        <p:spPr>
          <a:xfrm>
            <a:off x="334310" y="6140906"/>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8" name="Imagen 7"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0"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43</a:t>
            </a:fld>
            <a:endParaRPr lang="es-ES" dirty="0"/>
          </a:p>
        </p:txBody>
      </p:sp>
      <p:sp>
        <p:nvSpPr>
          <p:cNvPr id="11" name="Rectangle 4"/>
          <p:cNvSpPr>
            <a:spLocks noChangeArrowheads="1"/>
          </p:cNvSpPr>
          <p:nvPr/>
        </p:nvSpPr>
        <p:spPr bwMode="auto">
          <a:xfrm>
            <a:off x="1125472" y="462244"/>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2. Sistema Operativo DATA ONTAP</a:t>
            </a:r>
          </a:p>
        </p:txBody>
      </p:sp>
    </p:spTree>
    <p:extLst>
      <p:ext uri="{BB962C8B-B14F-4D97-AF65-F5344CB8AC3E}">
        <p14:creationId xmlns:p14="http://schemas.microsoft.com/office/powerpoint/2010/main" val="3162098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7" name="Imagen 6"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8"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44</a:t>
            </a:fld>
            <a:endParaRPr lang="es-ES" dirty="0"/>
          </a:p>
        </p:txBody>
      </p:sp>
      <p:sp>
        <p:nvSpPr>
          <p:cNvPr id="11" name="CustomShape 1"/>
          <p:cNvSpPr/>
          <p:nvPr/>
        </p:nvSpPr>
        <p:spPr>
          <a:xfrm>
            <a:off x="1648313" y="2511173"/>
            <a:ext cx="8381160" cy="1142280"/>
          </a:xfrm>
          <a:prstGeom prst="rect">
            <a:avLst/>
          </a:prstGeom>
        </p:spPr>
        <p:txBody>
          <a:bodyPr lIns="90000" tIns="45000" rIns="90000" bIns="45000" anchor="ctr"/>
          <a:lstStyle/>
          <a:p>
            <a:pPr algn="ctr">
              <a:lnSpc>
                <a:spcPct val="90000"/>
              </a:lnSpc>
              <a:spcBef>
                <a:spcPct val="0"/>
              </a:spcBef>
            </a:pPr>
            <a:r>
              <a:rPr lang="es-ES" sz="2800" dirty="0">
                <a:solidFill>
                  <a:srgbClr val="009FDA"/>
                </a:solidFill>
                <a:latin typeface="ENAIRE Titillium Regular"/>
                <a:ea typeface="+mj-ea"/>
                <a:cs typeface="ENAIRE Titillium Regular"/>
              </a:rPr>
              <a:t>TEMA  3</a:t>
            </a:r>
            <a:endParaRPr sz="2800" dirty="0">
              <a:solidFill>
                <a:srgbClr val="009FDA"/>
              </a:solidFill>
              <a:latin typeface="ENAIRE Titillium Regular"/>
              <a:ea typeface="+mj-ea"/>
              <a:cs typeface="ENAIRE Titillium Regular"/>
            </a:endParaRPr>
          </a:p>
          <a:p>
            <a:pPr algn="ctr">
              <a:lnSpc>
                <a:spcPct val="90000"/>
              </a:lnSpc>
              <a:spcBef>
                <a:spcPct val="0"/>
              </a:spcBef>
            </a:pPr>
            <a:r>
              <a:rPr lang="es-ES" sz="2800" dirty="0">
                <a:solidFill>
                  <a:srgbClr val="009FDA"/>
                </a:solidFill>
                <a:latin typeface="ENAIRE Titillium Regular"/>
                <a:cs typeface="ENAIRE Titillium Regular"/>
              </a:rPr>
              <a:t>HERRAMIENTAS DE GESTIÓN</a:t>
            </a:r>
          </a:p>
        </p:txBody>
      </p:sp>
    </p:spTree>
    <p:extLst>
      <p:ext uri="{BB962C8B-B14F-4D97-AF65-F5344CB8AC3E}">
        <p14:creationId xmlns:p14="http://schemas.microsoft.com/office/powerpoint/2010/main" val="1646504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5"/>
          <p:cNvSpPr>
            <a:spLocks noChangeArrowheads="1"/>
          </p:cNvSpPr>
          <p:nvPr/>
        </p:nvSpPr>
        <p:spPr bwMode="auto">
          <a:xfrm>
            <a:off x="2149475" y="413792"/>
            <a:ext cx="8382000" cy="1143000"/>
          </a:xfrm>
          <a:prstGeom prst="rect">
            <a:avLst/>
          </a:prstGeom>
          <a:noFill/>
          <a:ln w="9525">
            <a:noFill/>
            <a:miter lim="800000"/>
            <a:headEnd/>
            <a:tailEnd/>
          </a:ln>
        </p:spPr>
        <p:txBody>
          <a:bodyPr anchor="ctr"/>
          <a:lstStyle/>
          <a:p>
            <a:endParaRPr lang="es-ES" b="1" dirty="0"/>
          </a:p>
        </p:txBody>
      </p:sp>
      <p:sp>
        <p:nvSpPr>
          <p:cNvPr id="6" name="Rectangle 4"/>
          <p:cNvSpPr>
            <a:spLocks noChangeArrowheads="1"/>
          </p:cNvSpPr>
          <p:nvPr/>
        </p:nvSpPr>
        <p:spPr bwMode="auto">
          <a:xfrm>
            <a:off x="1962150" y="53752"/>
            <a:ext cx="8382000" cy="1143000"/>
          </a:xfrm>
          <a:prstGeom prst="rect">
            <a:avLst/>
          </a:prstGeom>
          <a:noFill/>
          <a:ln w="9525">
            <a:noFill/>
            <a:miter lim="800000"/>
            <a:headEnd/>
            <a:tailEnd/>
          </a:ln>
        </p:spPr>
        <p:txBody>
          <a:bodyPr anchor="ctr"/>
          <a:lstStyle/>
          <a:p>
            <a:endParaRPr lang="es-ES" sz="2000" b="1" dirty="0"/>
          </a:p>
        </p:txBody>
      </p:sp>
      <p:sp>
        <p:nvSpPr>
          <p:cNvPr id="8" name="TextBox 1"/>
          <p:cNvSpPr txBox="1"/>
          <p:nvPr/>
        </p:nvSpPr>
        <p:spPr>
          <a:xfrm>
            <a:off x="2207568" y="1484785"/>
            <a:ext cx="8673792" cy="3786036"/>
          </a:xfrm>
          <a:prstGeom prst="rect">
            <a:avLst/>
          </a:prstGeom>
          <a:noFill/>
        </p:spPr>
        <p:txBody>
          <a:bodyPr wrap="square" rtlCol="0">
            <a:spAutoFit/>
          </a:bodyPr>
          <a:lstStyle/>
          <a:p>
            <a:pPr>
              <a:lnSpc>
                <a:spcPct val="150000"/>
              </a:lnSpc>
            </a:pPr>
            <a:r>
              <a:rPr lang="es-ES" dirty="0">
                <a:solidFill>
                  <a:srgbClr val="00224C"/>
                </a:solidFill>
                <a:latin typeface="ENAIRE Titillium Regular" panose="02000000000000000000" pitchFamily="50" charset="0"/>
              </a:rPr>
              <a:t>Existen diferentes herramientas para gestionar el almacenamiento N-Series.</a:t>
            </a:r>
            <a:br>
              <a:rPr lang="es-ES" dirty="0">
                <a:solidFill>
                  <a:srgbClr val="00224C"/>
                </a:solidFill>
                <a:latin typeface="ENAIRE Titillium Regular" panose="02000000000000000000" pitchFamily="50" charset="0"/>
              </a:rPr>
            </a:br>
            <a:br>
              <a:rPr lang="es-ES" dirty="0">
                <a:solidFill>
                  <a:srgbClr val="00224C"/>
                </a:solidFill>
                <a:latin typeface="ENAIRE Titillium Regular" panose="02000000000000000000" pitchFamily="50" charset="0"/>
              </a:rPr>
            </a:br>
            <a:r>
              <a:rPr lang="es-ES" dirty="0">
                <a:solidFill>
                  <a:srgbClr val="00224C"/>
                </a:solidFill>
                <a:latin typeface="ENAIRE Titillium Regular" panose="02000000000000000000" pitchFamily="50" charset="0"/>
              </a:rPr>
              <a:t>La herramienta principal es </a:t>
            </a:r>
            <a:r>
              <a:rPr lang="es-ES" b="1" dirty="0">
                <a:solidFill>
                  <a:srgbClr val="00224C"/>
                </a:solidFill>
                <a:latin typeface="ENAIRE Titillium Regular" panose="02000000000000000000" pitchFamily="50" charset="0"/>
              </a:rPr>
              <a:t>la línea de comandos</a:t>
            </a:r>
            <a:r>
              <a:rPr lang="es-ES" dirty="0">
                <a:solidFill>
                  <a:srgbClr val="00224C"/>
                </a:solidFill>
                <a:latin typeface="ENAIRE Titillium Regular" panose="02000000000000000000" pitchFamily="50" charset="0"/>
              </a:rPr>
              <a:t>, que tiene 2 niveles de acceso diferentes: el interfaz RLM (sp) y el de gestión (e0M). En ambos caso se accede a través de la misma interfaz física, mediante ssh o telnet.</a:t>
            </a:r>
            <a:br>
              <a:rPr lang="es-ES" dirty="0">
                <a:solidFill>
                  <a:srgbClr val="00224C"/>
                </a:solidFill>
                <a:latin typeface="ENAIRE Titillium Regular" panose="02000000000000000000" pitchFamily="50" charset="0"/>
              </a:rPr>
            </a:br>
            <a:br>
              <a:rPr lang="es-ES" dirty="0">
                <a:solidFill>
                  <a:srgbClr val="00224C"/>
                </a:solidFill>
                <a:latin typeface="ENAIRE Titillium Regular" panose="02000000000000000000" pitchFamily="50" charset="0"/>
              </a:rPr>
            </a:br>
            <a:r>
              <a:rPr lang="es-ES" dirty="0">
                <a:solidFill>
                  <a:srgbClr val="00224C"/>
                </a:solidFill>
                <a:latin typeface="ENAIRE Titillium Regular" panose="02000000000000000000" pitchFamily="50" charset="0"/>
              </a:rPr>
              <a:t>Si se desea, se puede utilizar la herramienta GUI, </a:t>
            </a:r>
            <a:r>
              <a:rPr lang="es-ES" b="1" i="1" dirty="0">
                <a:solidFill>
                  <a:srgbClr val="00224C"/>
                </a:solidFill>
                <a:latin typeface="ENAIRE Titillium Regular" panose="02000000000000000000" pitchFamily="50" charset="0"/>
              </a:rPr>
              <a:t>Oncommand System Manager </a:t>
            </a:r>
            <a:r>
              <a:rPr lang="es-ES" dirty="0">
                <a:solidFill>
                  <a:srgbClr val="00224C"/>
                </a:solidFill>
                <a:latin typeface="ENAIRE Titillium Regular" panose="02000000000000000000" pitchFamily="50" charset="0"/>
              </a:rPr>
              <a:t>para la gestión del almacenamiento y monitorización básica de éste de forma sencilla y visual. </a:t>
            </a:r>
          </a:p>
        </p:txBody>
      </p:sp>
      <p:sp>
        <p:nvSpPr>
          <p:cNvPr id="7" name="CuadroTexto 6"/>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1"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45</a:t>
            </a:fld>
            <a:endParaRPr lang="es-ES" dirty="0"/>
          </a:p>
        </p:txBody>
      </p:sp>
      <p:sp>
        <p:nvSpPr>
          <p:cNvPr id="12" name="Rectangle 4"/>
          <p:cNvSpPr>
            <a:spLocks noChangeArrowheads="1"/>
          </p:cNvSpPr>
          <p:nvPr/>
        </p:nvSpPr>
        <p:spPr bwMode="auto">
          <a:xfrm>
            <a:off x="981899" y="462244"/>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 Herramientas de Gestión</a:t>
            </a:r>
          </a:p>
        </p:txBody>
      </p:sp>
    </p:spTree>
    <p:extLst>
      <p:ext uri="{BB962C8B-B14F-4D97-AF65-F5344CB8AC3E}">
        <p14:creationId xmlns:p14="http://schemas.microsoft.com/office/powerpoint/2010/main" val="2302946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5"/>
          <p:cNvSpPr>
            <a:spLocks noChangeArrowheads="1"/>
          </p:cNvSpPr>
          <p:nvPr/>
        </p:nvSpPr>
        <p:spPr bwMode="auto">
          <a:xfrm>
            <a:off x="2149475" y="413792"/>
            <a:ext cx="8382000" cy="1143000"/>
          </a:xfrm>
          <a:prstGeom prst="rect">
            <a:avLst/>
          </a:prstGeom>
          <a:noFill/>
          <a:ln w="9525">
            <a:noFill/>
            <a:miter lim="800000"/>
            <a:headEnd/>
            <a:tailEnd/>
          </a:ln>
        </p:spPr>
        <p:txBody>
          <a:bodyPr anchor="ctr"/>
          <a:lstStyle/>
          <a:p>
            <a:endParaRPr lang="es-ES" b="1" dirty="0"/>
          </a:p>
        </p:txBody>
      </p:sp>
      <p:sp>
        <p:nvSpPr>
          <p:cNvPr id="6" name="Rectangle 4"/>
          <p:cNvSpPr>
            <a:spLocks noChangeArrowheads="1"/>
          </p:cNvSpPr>
          <p:nvPr/>
        </p:nvSpPr>
        <p:spPr bwMode="auto">
          <a:xfrm>
            <a:off x="1962150" y="53752"/>
            <a:ext cx="8382000" cy="1143000"/>
          </a:xfrm>
          <a:prstGeom prst="rect">
            <a:avLst/>
          </a:prstGeom>
          <a:noFill/>
          <a:ln w="9525">
            <a:noFill/>
            <a:miter lim="800000"/>
            <a:headEnd/>
            <a:tailEnd/>
          </a:ln>
        </p:spPr>
        <p:txBody>
          <a:bodyPr anchor="ctr"/>
          <a:lstStyle/>
          <a:p>
            <a:endParaRPr lang="es-ES" sz="2000" b="1" dirty="0"/>
          </a:p>
        </p:txBody>
      </p:sp>
      <p:pic>
        <p:nvPicPr>
          <p:cNvPr id="2051" name="Picture 3"/>
          <p:cNvPicPr>
            <a:picLocks noChangeAspect="1" noChangeArrowheads="1"/>
          </p:cNvPicPr>
          <p:nvPr/>
        </p:nvPicPr>
        <p:blipFill>
          <a:blip r:embed="rId3" cstate="print"/>
          <a:srcRect/>
          <a:stretch>
            <a:fillRect/>
          </a:stretch>
        </p:blipFill>
        <p:spPr bwMode="auto">
          <a:xfrm>
            <a:off x="2087160" y="1364051"/>
            <a:ext cx="8286808" cy="479402"/>
          </a:xfrm>
          <a:prstGeom prst="rect">
            <a:avLst/>
          </a:prstGeom>
          <a:noFill/>
          <a:ln w="9525">
            <a:noFill/>
            <a:miter lim="800000"/>
            <a:headEnd/>
            <a:tailEnd/>
          </a:ln>
          <a:effectLst/>
        </p:spPr>
      </p:pic>
      <p:pic>
        <p:nvPicPr>
          <p:cNvPr id="9" name="Picture 2"/>
          <p:cNvPicPr>
            <a:picLocks noChangeAspect="1" noChangeArrowheads="1"/>
          </p:cNvPicPr>
          <p:nvPr/>
        </p:nvPicPr>
        <p:blipFill>
          <a:blip r:embed="rId4" cstate="print"/>
          <a:srcRect/>
          <a:stretch>
            <a:fillRect/>
          </a:stretch>
        </p:blipFill>
        <p:spPr bwMode="auto">
          <a:xfrm>
            <a:off x="2070534" y="1902305"/>
            <a:ext cx="8286808" cy="4004935"/>
          </a:xfrm>
          <a:prstGeom prst="rect">
            <a:avLst/>
          </a:prstGeom>
          <a:noFill/>
          <a:ln w="9525">
            <a:noFill/>
            <a:miter lim="800000"/>
            <a:headEnd/>
            <a:tailEnd/>
          </a:ln>
        </p:spPr>
      </p:pic>
      <p:sp>
        <p:nvSpPr>
          <p:cNvPr id="10" name="CuadroTexto 9"/>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1" name="Imagen 10" descr="Simbolo ENAIRE_RGB.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46</a:t>
            </a:fld>
            <a:endParaRPr lang="es-ES" dirty="0"/>
          </a:p>
        </p:txBody>
      </p:sp>
      <p:sp>
        <p:nvSpPr>
          <p:cNvPr id="15" name="Rectangle 4"/>
          <p:cNvSpPr>
            <a:spLocks noChangeArrowheads="1"/>
          </p:cNvSpPr>
          <p:nvPr/>
        </p:nvSpPr>
        <p:spPr bwMode="auto">
          <a:xfrm>
            <a:off x="1106909" y="462244"/>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 Herramientas de Gestión</a:t>
            </a:r>
          </a:p>
        </p:txBody>
      </p:sp>
    </p:spTree>
    <p:extLst>
      <p:ext uri="{BB962C8B-B14F-4D97-AF65-F5344CB8AC3E}">
        <p14:creationId xmlns:p14="http://schemas.microsoft.com/office/powerpoint/2010/main" val="23905914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3674226" y="2019191"/>
            <a:ext cx="4870633" cy="3990203"/>
          </a:xfrm>
          <a:prstGeom prst="rect">
            <a:avLst/>
          </a:prstGeom>
          <a:noFill/>
          <a:ln w="9525">
            <a:noFill/>
            <a:miter lim="800000"/>
            <a:headEnd/>
            <a:tailEnd/>
          </a:ln>
        </p:spPr>
      </p:pic>
      <p:sp>
        <p:nvSpPr>
          <p:cNvPr id="6" name="TextBox 1"/>
          <p:cNvSpPr txBox="1"/>
          <p:nvPr/>
        </p:nvSpPr>
        <p:spPr>
          <a:xfrm>
            <a:off x="2128723" y="1294430"/>
            <a:ext cx="8103274" cy="369332"/>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Descubrir el almacenamiento mediante su ip de gestión (e0M)</a:t>
            </a:r>
          </a:p>
        </p:txBody>
      </p:sp>
      <p:sp>
        <p:nvSpPr>
          <p:cNvPr id="7" name="CuadroTexto 6"/>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9" name="Imagen 8"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0"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47</a:t>
            </a:fld>
            <a:endParaRPr lang="es-ES" dirty="0"/>
          </a:p>
        </p:txBody>
      </p:sp>
      <p:sp>
        <p:nvSpPr>
          <p:cNvPr id="12" name="Rectangle 4"/>
          <p:cNvSpPr>
            <a:spLocks noChangeArrowheads="1"/>
          </p:cNvSpPr>
          <p:nvPr/>
        </p:nvSpPr>
        <p:spPr bwMode="auto">
          <a:xfrm>
            <a:off x="1092815" y="462244"/>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 Herramientas de Gestión</a:t>
            </a:r>
          </a:p>
        </p:txBody>
      </p:sp>
    </p:spTree>
    <p:extLst>
      <p:ext uri="{BB962C8B-B14F-4D97-AF65-F5344CB8AC3E}">
        <p14:creationId xmlns:p14="http://schemas.microsoft.com/office/powerpoint/2010/main" val="3439124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3441364" y="2178441"/>
            <a:ext cx="4585786" cy="3756846"/>
          </a:xfrm>
          <a:prstGeom prst="rect">
            <a:avLst/>
          </a:prstGeom>
          <a:noFill/>
          <a:ln w="9525">
            <a:noFill/>
            <a:miter lim="800000"/>
            <a:headEnd/>
            <a:tailEnd/>
          </a:ln>
        </p:spPr>
      </p:pic>
      <p:sp>
        <p:nvSpPr>
          <p:cNvPr id="6" name="TextBox 1"/>
          <p:cNvSpPr txBox="1"/>
          <p:nvPr/>
        </p:nvSpPr>
        <p:spPr>
          <a:xfrm>
            <a:off x="2062221" y="1510560"/>
            <a:ext cx="8103274" cy="369332"/>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Descubrir el almacenamiento mediante su ip de gestión (e0M)</a:t>
            </a:r>
          </a:p>
        </p:txBody>
      </p:sp>
      <p:sp>
        <p:nvSpPr>
          <p:cNvPr id="7" name="CuadroTexto 6"/>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9" name="Imagen 8"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0" name="Marcador de número de diapositiva 1"/>
          <p:cNvSpPr>
            <a:spLocks noGrp="1"/>
          </p:cNvSpPr>
          <p:nvPr>
            <p:ph type="sldNum" sz="quarter" idx="12"/>
          </p:nvPr>
        </p:nvSpPr>
        <p:spPr>
          <a:xfrm>
            <a:off x="8602287" y="6331412"/>
            <a:ext cx="2743200" cy="365125"/>
          </a:xfrm>
        </p:spPr>
        <p:txBody>
          <a:bodyPr/>
          <a:lstStyle/>
          <a:p>
            <a:fld id="{F1185998-1780-4536-A0E7-A06AB15D0462}" type="slidenum">
              <a:rPr lang="es-ES" smtClean="0"/>
              <a:t>48</a:t>
            </a:fld>
            <a:endParaRPr lang="es-ES" dirty="0"/>
          </a:p>
        </p:txBody>
      </p:sp>
      <p:sp>
        <p:nvSpPr>
          <p:cNvPr id="12" name="Rectangle 4"/>
          <p:cNvSpPr>
            <a:spLocks noChangeArrowheads="1"/>
          </p:cNvSpPr>
          <p:nvPr/>
        </p:nvSpPr>
        <p:spPr bwMode="auto">
          <a:xfrm>
            <a:off x="1136358" y="462244"/>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3.1 Herramientas de Gestión NetApp OnCommand System Manager 2.x</a:t>
            </a:r>
          </a:p>
        </p:txBody>
      </p:sp>
    </p:spTree>
    <p:extLst>
      <p:ext uri="{BB962C8B-B14F-4D97-AF65-F5344CB8AC3E}">
        <p14:creationId xmlns:p14="http://schemas.microsoft.com/office/powerpoint/2010/main" val="1867708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p:cNvSpPr txBox="1"/>
          <p:nvPr/>
        </p:nvSpPr>
        <p:spPr>
          <a:xfrm>
            <a:off x="2103785" y="1300926"/>
            <a:ext cx="8103274" cy="369332"/>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Descubrir el almacenamiento mediante su ip de gestión (e0M)</a:t>
            </a:r>
          </a:p>
        </p:txBody>
      </p:sp>
      <p:pic>
        <p:nvPicPr>
          <p:cNvPr id="8" name="Picture 2"/>
          <p:cNvPicPr>
            <a:picLocks noChangeAspect="1" noChangeArrowheads="1"/>
          </p:cNvPicPr>
          <p:nvPr/>
        </p:nvPicPr>
        <p:blipFill>
          <a:blip r:embed="rId3" cstate="print"/>
          <a:srcRect/>
          <a:stretch>
            <a:fillRect/>
          </a:stretch>
        </p:blipFill>
        <p:spPr bwMode="auto">
          <a:xfrm>
            <a:off x="2095472" y="1785926"/>
            <a:ext cx="8390166" cy="3710566"/>
          </a:xfrm>
          <a:prstGeom prst="rect">
            <a:avLst/>
          </a:prstGeom>
          <a:noFill/>
          <a:ln w="9525">
            <a:noFill/>
            <a:miter lim="800000"/>
            <a:headEnd/>
            <a:tailEnd/>
          </a:ln>
        </p:spPr>
      </p:pic>
      <p:sp>
        <p:nvSpPr>
          <p:cNvPr id="6" name="CuadroTexto 5"/>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1"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49</a:t>
            </a:fld>
            <a:endParaRPr lang="es-ES" dirty="0"/>
          </a:p>
        </p:txBody>
      </p:sp>
      <p:sp>
        <p:nvSpPr>
          <p:cNvPr id="13" name="Rectangle 4"/>
          <p:cNvSpPr>
            <a:spLocks noChangeArrowheads="1"/>
          </p:cNvSpPr>
          <p:nvPr/>
        </p:nvSpPr>
        <p:spPr bwMode="auto">
          <a:xfrm>
            <a:off x="1103701" y="458016"/>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3.1 Herramientas de Gestión NetApp OnCommand System Manager 2.x</a:t>
            </a:r>
          </a:p>
        </p:txBody>
      </p:sp>
    </p:spTree>
    <p:extLst>
      <p:ext uri="{BB962C8B-B14F-4D97-AF65-F5344CB8AC3E}">
        <p14:creationId xmlns:p14="http://schemas.microsoft.com/office/powerpoint/2010/main" val="273739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875211" y="940525"/>
            <a:ext cx="10006605" cy="4966548"/>
          </a:xfrm>
        </p:spPr>
        <p:txBody>
          <a:bodyPr>
            <a:noAutofit/>
          </a:bodyPr>
          <a:lstStyle/>
          <a:p>
            <a:pPr marL="285750" indent="-285750" algn="just">
              <a:buFont typeface="Arial" panose="020B0604020202020204" pitchFamily="34" charset="0"/>
              <a:buChar char="•"/>
            </a:pPr>
            <a:endParaRPr lang="es-ES" sz="1200" dirty="0">
              <a:solidFill>
                <a:srgbClr val="353F7F"/>
              </a:solidFill>
            </a:endParaRPr>
          </a:p>
          <a:p>
            <a:r>
              <a:rPr lang="es-ES" sz="1200" b="1" dirty="0"/>
              <a:t>El sistema operativo para los productos N Series es el software Data ONTAP</a:t>
            </a:r>
            <a:r>
              <a:rPr lang="es-ES" sz="1200" dirty="0"/>
              <a:t>. Está altamente optimizado, es escalable, flexible y puede manejar perfectamente entornos heterogéneos. Se integra en UNIX, Windows y entornos Web.</a:t>
            </a:r>
          </a:p>
          <a:p>
            <a:r>
              <a:rPr lang="es-ES" sz="1200" dirty="0"/>
              <a:t>Entre las características de Data ONTAP se incluyen:</a:t>
            </a:r>
          </a:p>
          <a:p>
            <a:pPr marL="285750" indent="-285750">
              <a:buFont typeface="Arial" pitchFamily="34" charset="0"/>
              <a:buChar char="•"/>
            </a:pPr>
            <a:r>
              <a:rPr lang="es-ES" sz="1200" dirty="0"/>
              <a:t>Volúmenes flexibles que no requieren pre-particionado.</a:t>
            </a:r>
          </a:p>
          <a:p>
            <a:pPr marL="285750" indent="-285750">
              <a:buFont typeface="Arial" pitchFamily="34" charset="0"/>
              <a:buChar char="•"/>
            </a:pPr>
            <a:r>
              <a:rPr lang="es-ES" sz="1200" dirty="0"/>
              <a:t>Uso de varios procesadores simultáneamente para mejor rendimiento.</a:t>
            </a:r>
          </a:p>
          <a:p>
            <a:pPr marL="285750" indent="-285750">
              <a:buFont typeface="Arial" pitchFamily="34" charset="0"/>
              <a:buChar char="•"/>
            </a:pPr>
            <a:r>
              <a:rPr lang="es-ES" sz="1200" dirty="0"/>
              <a:t>Acceso a datos a nivel de bloque vía FCP e iSCSI.</a:t>
            </a:r>
          </a:p>
          <a:p>
            <a:pPr marL="285750" indent="-285750">
              <a:buFont typeface="Arial" pitchFamily="34" charset="0"/>
              <a:buChar char="•"/>
            </a:pPr>
            <a:r>
              <a:rPr lang="es-ES" sz="1200" dirty="0"/>
              <a:t>Acceso a nivel de fichero en redes ethernet-ip mediante NFS, CIFS, HTTP o FTP.</a:t>
            </a:r>
          </a:p>
          <a:p>
            <a:pPr marL="285750" indent="-285750">
              <a:buFont typeface="Arial" pitchFamily="34" charset="0"/>
              <a:buChar char="•"/>
            </a:pPr>
            <a:r>
              <a:rPr lang="es-ES" sz="1200" dirty="0"/>
              <a:t>Protección y recuperación de datos.</a:t>
            </a:r>
          </a:p>
          <a:p>
            <a:pPr marL="285750" indent="-285750">
              <a:buFont typeface="Arial" pitchFamily="34" charset="0"/>
              <a:buChar char="•"/>
            </a:pPr>
            <a:r>
              <a:rPr lang="es-ES" sz="1200" dirty="0"/>
              <a:t>RAID de doble paridad.</a:t>
            </a:r>
          </a:p>
          <a:p>
            <a:pPr marL="285750" indent="-285750">
              <a:buFont typeface="Arial" pitchFamily="34" charset="0"/>
              <a:buChar char="•"/>
            </a:pPr>
            <a:r>
              <a:rPr lang="es-ES" sz="1200" dirty="0"/>
              <a:t>Mecanismos basados en disco para referenciación de datos.</a:t>
            </a:r>
          </a:p>
          <a:p>
            <a:pPr marL="285750" indent="-285750">
              <a:buFont typeface="Arial" pitchFamily="34" charset="0"/>
              <a:buChar char="•"/>
            </a:pPr>
            <a:r>
              <a:rPr lang="es-ES" sz="1200" dirty="0"/>
              <a:t>SnapShot que permite backups instantáneos de ficheros y su recuperación por parte de los usuarios. Solamente se guardan cambios a nivel de bloque por lo que tan solo una pequeña porción de espacio es requerido para cada nuevo snapshot.</a:t>
            </a:r>
          </a:p>
          <a:p>
            <a:pPr marL="285750" indent="-285750">
              <a:buFont typeface="Arial" pitchFamily="34" charset="0"/>
              <a:buChar char="•"/>
            </a:pPr>
            <a:r>
              <a:rPr lang="es-ES" sz="1200" dirty="0"/>
              <a:t>FlexVol que permite al administrador crear varios volúmenes flexibles en grandes pools de discos. Esta característica permite </a:t>
            </a:r>
            <a:r>
              <a:rPr lang="es-ES" sz="1200" i="1" dirty="0"/>
              <a:t>thin provisioning </a:t>
            </a:r>
            <a:r>
              <a:rPr lang="es-ES" sz="1200" dirty="0"/>
              <a:t>dinámico, no disruptivo, incrementando la eficiencia en el uso del espacio disponible y mejorando el tiempo de acceso a los datos, mejorando el rendimiento.</a:t>
            </a:r>
            <a:endParaRPr lang="es-ES" sz="1200" i="1" dirty="0"/>
          </a:p>
          <a:p>
            <a:endParaRPr lang="es-ES" sz="1200" dirty="0"/>
          </a:p>
        </p:txBody>
      </p:sp>
      <p:sp>
        <p:nvSpPr>
          <p:cNvPr id="4" name="Título 3"/>
          <p:cNvSpPr>
            <a:spLocks noGrp="1"/>
          </p:cNvSpPr>
          <p:nvPr>
            <p:ph type="ctrTitle"/>
          </p:nvPr>
        </p:nvSpPr>
        <p:spPr>
          <a:xfrm>
            <a:off x="696507" y="734459"/>
            <a:ext cx="11016126" cy="725019"/>
          </a:xfrm>
        </p:spPr>
        <p:txBody>
          <a:bodyPr>
            <a:normAutofit/>
          </a:bodyPr>
          <a:lstStyle/>
          <a:p>
            <a:r>
              <a:rPr lang="es-ES" dirty="0"/>
              <a:t>1. </a:t>
            </a:r>
            <a:r>
              <a:rPr lang="es-ES" sz="2400" b="1" cap="all" dirty="0"/>
              <a:t>ARQUITECTURA LÓGICA Y FÍSICA DE LA SOLUCIÓN DE ALMACENAMIENTO</a:t>
            </a:r>
            <a:br>
              <a:rPr lang="es-ES" dirty="0"/>
            </a:br>
            <a:endParaRPr lang="es-ES" dirty="0"/>
          </a:p>
        </p:txBody>
      </p:sp>
      <p:sp>
        <p:nvSpPr>
          <p:cNvPr id="5" name="Subtítulo 4"/>
          <p:cNvSpPr>
            <a:spLocks noGrp="1"/>
          </p:cNvSpPr>
          <p:nvPr>
            <p:ph type="subTitle" idx="1"/>
          </p:nvPr>
        </p:nvSpPr>
        <p:spPr/>
        <p:txBody>
          <a:bodyPr/>
          <a:lstStyle/>
          <a:p>
            <a:r>
              <a:rPr lang="es-ES" dirty="0"/>
              <a:t>	</a:t>
            </a:r>
          </a:p>
        </p:txBody>
      </p:sp>
      <p:sp>
        <p:nvSpPr>
          <p:cNvPr id="6" name="Marcador de número de diapositiva 5">
            <a:extLst>
              <a:ext uri="{FF2B5EF4-FFF2-40B4-BE49-F238E27FC236}">
                <a16:creationId xmlns:a16="http://schemas.microsoft.com/office/drawing/2014/main" id="{BA4E91D4-CBBC-4398-AE42-5EAD1699F7D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3628A-7C3A-4FE1-9158-F8C34ECA31E6}" type="slidenum">
              <a:rPr lang="es-ES" smtClean="0"/>
              <a:pPr/>
              <a:t>5</a:t>
            </a:fld>
            <a:endParaRPr lang="es-ES" dirty="0"/>
          </a:p>
        </p:txBody>
      </p:sp>
    </p:spTree>
    <p:extLst>
      <p:ext uri="{BB962C8B-B14F-4D97-AF65-F5344CB8AC3E}">
        <p14:creationId xmlns:p14="http://schemas.microsoft.com/office/powerpoint/2010/main" val="2080488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095472" y="1251050"/>
            <a:ext cx="8103274" cy="369332"/>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Autentificación</a:t>
            </a:r>
          </a:p>
        </p:txBody>
      </p:sp>
      <p:pic>
        <p:nvPicPr>
          <p:cNvPr id="7" name="Picture 2"/>
          <p:cNvPicPr>
            <a:picLocks noChangeAspect="1" noChangeArrowheads="1"/>
          </p:cNvPicPr>
          <p:nvPr/>
        </p:nvPicPr>
        <p:blipFill>
          <a:blip r:embed="rId3" cstate="print"/>
          <a:srcRect/>
          <a:stretch>
            <a:fillRect/>
          </a:stretch>
        </p:blipFill>
        <p:spPr bwMode="auto">
          <a:xfrm>
            <a:off x="2238349" y="1714488"/>
            <a:ext cx="8147895" cy="3882752"/>
          </a:xfrm>
          <a:prstGeom prst="rect">
            <a:avLst/>
          </a:prstGeom>
          <a:noFill/>
          <a:ln w="9525">
            <a:noFill/>
            <a:miter lim="800000"/>
            <a:headEnd/>
            <a:tailEnd/>
          </a:ln>
        </p:spPr>
      </p:pic>
      <p:sp>
        <p:nvSpPr>
          <p:cNvPr id="8" name="CuadroTexto 7"/>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1"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50</a:t>
            </a:fld>
            <a:endParaRPr lang="es-ES" dirty="0"/>
          </a:p>
        </p:txBody>
      </p:sp>
      <p:sp>
        <p:nvSpPr>
          <p:cNvPr id="13" name="Rectangle 4"/>
          <p:cNvSpPr>
            <a:spLocks noChangeArrowheads="1"/>
          </p:cNvSpPr>
          <p:nvPr/>
        </p:nvSpPr>
        <p:spPr bwMode="auto">
          <a:xfrm>
            <a:off x="1016331" y="462244"/>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3.1 Herramientas de Gestión NetApp OnCommand System Manager 2.x</a:t>
            </a:r>
          </a:p>
        </p:txBody>
      </p:sp>
    </p:spTree>
    <p:extLst>
      <p:ext uri="{BB962C8B-B14F-4D97-AF65-F5344CB8AC3E}">
        <p14:creationId xmlns:p14="http://schemas.microsoft.com/office/powerpoint/2010/main" val="2650429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print"/>
          <a:srcRect/>
          <a:stretch>
            <a:fillRect/>
          </a:stretch>
        </p:blipFill>
        <p:spPr bwMode="auto">
          <a:xfrm>
            <a:off x="2166910" y="2000240"/>
            <a:ext cx="8291456" cy="3714776"/>
          </a:xfrm>
          <a:prstGeom prst="rect">
            <a:avLst/>
          </a:prstGeom>
          <a:noFill/>
          <a:ln w="9525">
            <a:noFill/>
            <a:miter lim="800000"/>
            <a:headEnd/>
            <a:tailEnd/>
          </a:ln>
        </p:spPr>
      </p:pic>
      <p:sp>
        <p:nvSpPr>
          <p:cNvPr id="6" name="TextBox 1"/>
          <p:cNvSpPr txBox="1"/>
          <p:nvPr/>
        </p:nvSpPr>
        <p:spPr>
          <a:xfrm>
            <a:off x="2095472" y="1285860"/>
            <a:ext cx="8103274" cy="369332"/>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Pantalla principal de NetApp. Visión general del sistema.</a:t>
            </a:r>
          </a:p>
        </p:txBody>
      </p:sp>
      <p:sp>
        <p:nvSpPr>
          <p:cNvPr id="7" name="CuadroTexto 6"/>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9" name="Imagen 8"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0"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51</a:t>
            </a:fld>
            <a:endParaRPr lang="es-ES" dirty="0"/>
          </a:p>
        </p:txBody>
      </p:sp>
      <p:sp>
        <p:nvSpPr>
          <p:cNvPr id="11" name="Rectangle 4"/>
          <p:cNvSpPr>
            <a:spLocks noChangeArrowheads="1"/>
          </p:cNvSpPr>
          <p:nvPr/>
        </p:nvSpPr>
        <p:spPr bwMode="auto">
          <a:xfrm>
            <a:off x="1016331" y="462244"/>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3.1 Herramientas de Gestión NetApp OnCommand System Manager 2.x</a:t>
            </a:r>
          </a:p>
        </p:txBody>
      </p:sp>
    </p:spTree>
    <p:extLst>
      <p:ext uri="{BB962C8B-B14F-4D97-AF65-F5344CB8AC3E}">
        <p14:creationId xmlns:p14="http://schemas.microsoft.com/office/powerpoint/2010/main" val="30701468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cstate="print"/>
          <a:srcRect/>
          <a:stretch>
            <a:fillRect/>
          </a:stretch>
        </p:blipFill>
        <p:spPr bwMode="auto">
          <a:xfrm>
            <a:off x="2166910" y="2000240"/>
            <a:ext cx="8397790" cy="3670698"/>
          </a:xfrm>
          <a:prstGeom prst="rect">
            <a:avLst/>
          </a:prstGeom>
          <a:noFill/>
          <a:ln w="9525">
            <a:noFill/>
            <a:miter lim="800000"/>
            <a:headEnd/>
            <a:tailEnd/>
          </a:ln>
        </p:spPr>
      </p:pic>
      <p:sp>
        <p:nvSpPr>
          <p:cNvPr id="6" name="TextBox 1"/>
          <p:cNvSpPr txBox="1"/>
          <p:nvPr/>
        </p:nvSpPr>
        <p:spPr>
          <a:xfrm>
            <a:off x="2095472" y="1285860"/>
            <a:ext cx="8103274" cy="369332"/>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Visualización de volúmenes</a:t>
            </a:r>
          </a:p>
        </p:txBody>
      </p:sp>
      <p:sp>
        <p:nvSpPr>
          <p:cNvPr id="7" name="CuadroTexto 6"/>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9" name="Imagen 8"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0"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52</a:t>
            </a:fld>
            <a:endParaRPr lang="es-ES" dirty="0"/>
          </a:p>
        </p:txBody>
      </p:sp>
      <p:sp>
        <p:nvSpPr>
          <p:cNvPr id="11" name="Rectangle 4"/>
          <p:cNvSpPr>
            <a:spLocks noChangeArrowheads="1"/>
          </p:cNvSpPr>
          <p:nvPr/>
        </p:nvSpPr>
        <p:spPr bwMode="auto">
          <a:xfrm>
            <a:off x="1016331" y="462244"/>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3.1 Herramientas de Gestión NetApp OnCommand System Manager 2.x</a:t>
            </a:r>
          </a:p>
        </p:txBody>
      </p:sp>
    </p:spTree>
    <p:extLst>
      <p:ext uri="{BB962C8B-B14F-4D97-AF65-F5344CB8AC3E}">
        <p14:creationId xmlns:p14="http://schemas.microsoft.com/office/powerpoint/2010/main" val="2732834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a:stretch>
            <a:fillRect/>
          </a:stretch>
        </p:blipFill>
        <p:spPr bwMode="auto">
          <a:xfrm>
            <a:off x="2166910" y="1857364"/>
            <a:ext cx="8570690" cy="3714776"/>
          </a:xfrm>
          <a:prstGeom prst="rect">
            <a:avLst/>
          </a:prstGeom>
          <a:noFill/>
          <a:ln w="9525">
            <a:noFill/>
            <a:miter lim="800000"/>
            <a:headEnd/>
            <a:tailEnd/>
          </a:ln>
        </p:spPr>
      </p:pic>
      <p:sp>
        <p:nvSpPr>
          <p:cNvPr id="6" name="TextBox 1"/>
          <p:cNvSpPr txBox="1"/>
          <p:nvPr/>
        </p:nvSpPr>
        <p:spPr>
          <a:xfrm>
            <a:off x="2095472" y="1285860"/>
            <a:ext cx="8103274" cy="369332"/>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Visualización de agregados</a:t>
            </a:r>
          </a:p>
        </p:txBody>
      </p:sp>
      <p:sp>
        <p:nvSpPr>
          <p:cNvPr id="7" name="CuadroTexto 6"/>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9" name="Imagen 8"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0" name="Rectangle 4"/>
          <p:cNvSpPr>
            <a:spLocks noChangeArrowheads="1"/>
          </p:cNvSpPr>
          <p:nvPr/>
        </p:nvSpPr>
        <p:spPr bwMode="auto">
          <a:xfrm>
            <a:off x="1016331" y="462244"/>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3.1 Herramientas de Gestión NetApp OnCommand System Manager 2.x</a:t>
            </a:r>
          </a:p>
        </p:txBody>
      </p:sp>
    </p:spTree>
    <p:extLst>
      <p:ext uri="{BB962C8B-B14F-4D97-AF65-F5344CB8AC3E}">
        <p14:creationId xmlns:p14="http://schemas.microsoft.com/office/powerpoint/2010/main" val="41041170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cstate="print"/>
          <a:srcRect/>
          <a:stretch>
            <a:fillRect/>
          </a:stretch>
        </p:blipFill>
        <p:spPr bwMode="auto">
          <a:xfrm>
            <a:off x="2166910" y="2000241"/>
            <a:ext cx="8427814" cy="3439763"/>
          </a:xfrm>
          <a:prstGeom prst="rect">
            <a:avLst/>
          </a:prstGeom>
          <a:noFill/>
          <a:ln w="9525">
            <a:noFill/>
            <a:miter lim="800000"/>
            <a:headEnd/>
            <a:tailEnd/>
          </a:ln>
        </p:spPr>
      </p:pic>
      <p:sp>
        <p:nvSpPr>
          <p:cNvPr id="6" name="TextBox 1"/>
          <p:cNvSpPr txBox="1"/>
          <p:nvPr/>
        </p:nvSpPr>
        <p:spPr>
          <a:xfrm>
            <a:off x="2166910" y="1357298"/>
            <a:ext cx="8103274" cy="369332"/>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Diferentes opciones del menú principal</a:t>
            </a:r>
          </a:p>
        </p:txBody>
      </p:sp>
      <p:sp>
        <p:nvSpPr>
          <p:cNvPr id="7" name="CuadroTexto 6"/>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9" name="Imagen 8"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0"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54</a:t>
            </a:fld>
            <a:endParaRPr lang="es-ES" dirty="0"/>
          </a:p>
        </p:txBody>
      </p:sp>
      <p:sp>
        <p:nvSpPr>
          <p:cNvPr id="11" name="Rectangle 4"/>
          <p:cNvSpPr>
            <a:spLocks noChangeArrowheads="1"/>
          </p:cNvSpPr>
          <p:nvPr/>
        </p:nvSpPr>
        <p:spPr bwMode="auto">
          <a:xfrm>
            <a:off x="1016331" y="462244"/>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3.1 Herramientas de Gestión NetApp OnCommand System Manager 2.x</a:t>
            </a:r>
          </a:p>
        </p:txBody>
      </p:sp>
    </p:spTree>
    <p:extLst>
      <p:ext uri="{BB962C8B-B14F-4D97-AF65-F5344CB8AC3E}">
        <p14:creationId xmlns:p14="http://schemas.microsoft.com/office/powerpoint/2010/main" val="35556727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a:xfrm>
            <a:off x="10979726" y="6248628"/>
            <a:ext cx="367146" cy="365125"/>
          </a:xfrm>
        </p:spPr>
        <p:txBody>
          <a:bodyPr/>
          <a:lstStyle/>
          <a:p>
            <a:pPr>
              <a:defRPr/>
            </a:pPr>
            <a:fld id="{C7E09456-C2E8-4404-9328-9869D784A9AA}" type="slidenum">
              <a:rPr lang="es-ES" smtClean="0"/>
              <a:pPr>
                <a:defRPr/>
              </a:pPr>
              <a:t>55</a:t>
            </a:fld>
            <a:endParaRPr lang="es-ES" dirty="0"/>
          </a:p>
        </p:txBody>
      </p:sp>
      <p:pic>
        <p:nvPicPr>
          <p:cNvPr id="15362" name="Picture 2"/>
          <p:cNvPicPr>
            <a:picLocks noChangeAspect="1" noChangeArrowheads="1"/>
          </p:cNvPicPr>
          <p:nvPr/>
        </p:nvPicPr>
        <p:blipFill>
          <a:blip r:embed="rId3" cstate="print"/>
          <a:srcRect/>
          <a:stretch>
            <a:fillRect/>
          </a:stretch>
        </p:blipFill>
        <p:spPr bwMode="auto">
          <a:xfrm>
            <a:off x="2024034" y="2000240"/>
            <a:ext cx="8429684" cy="3571900"/>
          </a:xfrm>
          <a:prstGeom prst="rect">
            <a:avLst/>
          </a:prstGeom>
          <a:noFill/>
          <a:ln w="9525">
            <a:noFill/>
            <a:miter lim="800000"/>
            <a:headEnd/>
            <a:tailEnd/>
          </a:ln>
        </p:spPr>
      </p:pic>
      <p:sp>
        <p:nvSpPr>
          <p:cNvPr id="6" name="TextBox 1"/>
          <p:cNvSpPr txBox="1"/>
          <p:nvPr/>
        </p:nvSpPr>
        <p:spPr>
          <a:xfrm>
            <a:off x="2166910" y="1357298"/>
            <a:ext cx="8103274" cy="369332"/>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Alertas del sistema. Visualización de anomalías en el funcionamiento.</a:t>
            </a:r>
          </a:p>
        </p:txBody>
      </p:sp>
      <p:sp>
        <p:nvSpPr>
          <p:cNvPr id="7" name="CuadroTexto 6"/>
          <p:cNvSpPr txBox="1"/>
          <p:nvPr/>
        </p:nvSpPr>
        <p:spPr>
          <a:xfrm>
            <a:off x="131239" y="6140906"/>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9" name="Imagen 8"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0" name="Marcador de número de diapositiva 1"/>
          <p:cNvSpPr>
            <a:spLocks noGrp="1"/>
          </p:cNvSpPr>
          <p:nvPr>
            <p:ph type="sldNum" sz="quarter" idx="12"/>
          </p:nvPr>
        </p:nvSpPr>
        <p:spPr>
          <a:xfrm>
            <a:off x="8610600" y="6356350"/>
            <a:ext cx="2743200" cy="365125"/>
          </a:xfrm>
        </p:spPr>
        <p:txBody>
          <a:bodyPr/>
          <a:lstStyle/>
          <a:p>
            <a:endParaRPr lang="es-ES" dirty="0"/>
          </a:p>
        </p:txBody>
      </p:sp>
      <p:sp>
        <p:nvSpPr>
          <p:cNvPr id="11" name="Rectangle 4"/>
          <p:cNvSpPr>
            <a:spLocks noChangeArrowheads="1"/>
          </p:cNvSpPr>
          <p:nvPr/>
        </p:nvSpPr>
        <p:spPr bwMode="auto">
          <a:xfrm>
            <a:off x="838199" y="542223"/>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3.1 Herramientas de Gestión NetApp OnCommand System Manager 2.x</a:t>
            </a:r>
          </a:p>
        </p:txBody>
      </p:sp>
    </p:spTree>
    <p:extLst>
      <p:ext uri="{BB962C8B-B14F-4D97-AF65-F5344CB8AC3E}">
        <p14:creationId xmlns:p14="http://schemas.microsoft.com/office/powerpoint/2010/main" val="16631914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2166910" y="928670"/>
            <a:ext cx="8239124" cy="642942"/>
          </a:xfrm>
          <a:prstGeom prst="rect">
            <a:avLst/>
          </a:prstGeom>
          <a:noFill/>
          <a:ln w="9525">
            <a:noFill/>
            <a:miter lim="800000"/>
            <a:headEnd/>
            <a:tailEnd/>
          </a:ln>
        </p:spPr>
        <p:txBody>
          <a:bodyPr anchor="ctr"/>
          <a:lstStyle/>
          <a:p>
            <a:endParaRPr lang="es-ES" sz="2000" b="1" dirty="0"/>
          </a:p>
        </p:txBody>
      </p:sp>
      <p:sp>
        <p:nvSpPr>
          <p:cNvPr id="16388" name="Rectangle 5"/>
          <p:cNvSpPr>
            <a:spLocks noChangeArrowheads="1"/>
          </p:cNvSpPr>
          <p:nvPr/>
        </p:nvSpPr>
        <p:spPr bwMode="auto">
          <a:xfrm>
            <a:off x="2149475" y="413792"/>
            <a:ext cx="8382000" cy="1143000"/>
          </a:xfrm>
          <a:prstGeom prst="rect">
            <a:avLst/>
          </a:prstGeom>
          <a:noFill/>
          <a:ln w="9525">
            <a:noFill/>
            <a:miter lim="800000"/>
            <a:headEnd/>
            <a:tailEnd/>
          </a:ln>
        </p:spPr>
        <p:txBody>
          <a:bodyPr anchor="ctr"/>
          <a:lstStyle/>
          <a:p>
            <a:endParaRPr lang="es-ES" b="1" dirty="0"/>
          </a:p>
        </p:txBody>
      </p:sp>
      <p:sp>
        <p:nvSpPr>
          <p:cNvPr id="6" name="Rectangle 4"/>
          <p:cNvSpPr>
            <a:spLocks noChangeArrowheads="1"/>
          </p:cNvSpPr>
          <p:nvPr/>
        </p:nvSpPr>
        <p:spPr bwMode="auto">
          <a:xfrm>
            <a:off x="2279576" y="0"/>
            <a:ext cx="8382000" cy="1143000"/>
          </a:xfrm>
          <a:prstGeom prst="rect">
            <a:avLst/>
          </a:prstGeom>
          <a:noFill/>
          <a:ln w="9525">
            <a:noFill/>
            <a:miter lim="800000"/>
            <a:headEnd/>
            <a:tailEnd/>
          </a:ln>
        </p:spPr>
        <p:txBody>
          <a:bodyPr anchor="ctr"/>
          <a:lstStyle/>
          <a:p>
            <a:endParaRPr lang="es-ES" sz="2000" b="1" dirty="0"/>
          </a:p>
        </p:txBody>
      </p:sp>
      <p:sp>
        <p:nvSpPr>
          <p:cNvPr id="10" name="TextBox 1"/>
          <p:cNvSpPr txBox="1"/>
          <p:nvPr/>
        </p:nvSpPr>
        <p:spPr>
          <a:xfrm>
            <a:off x="2166910" y="1643050"/>
            <a:ext cx="8103274" cy="3970318"/>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Existen dos formas de conexión diferentes usando la línea de comandos:</a:t>
            </a:r>
          </a:p>
          <a:p>
            <a:endParaRPr lang="es-ES" dirty="0">
              <a:solidFill>
                <a:srgbClr val="00224C"/>
              </a:solidFill>
              <a:latin typeface="ENAIRE Titillium Regular" panose="02000000000000000000" pitchFamily="50" charset="0"/>
            </a:endParaRPr>
          </a:p>
          <a:p>
            <a:pPr>
              <a:buFont typeface="Arial" pitchFamily="34" charset="0"/>
              <a:buChar char="•"/>
            </a:pPr>
            <a:r>
              <a:rPr lang="es-ES" dirty="0">
                <a:solidFill>
                  <a:srgbClr val="00224C"/>
                </a:solidFill>
                <a:latin typeface="ENAIRE Titillium Regular" panose="02000000000000000000" pitchFamily="50" charset="0"/>
              </a:rPr>
              <a:t> </a:t>
            </a:r>
            <a:r>
              <a:rPr lang="es-ES" u="sng" dirty="0">
                <a:solidFill>
                  <a:srgbClr val="00224C"/>
                </a:solidFill>
                <a:latin typeface="ENAIRE Titillium Regular" panose="02000000000000000000" pitchFamily="50" charset="0"/>
              </a:rPr>
              <a:t>Vía interfaz de control remoto (sp o RLM). </a:t>
            </a:r>
            <a:r>
              <a:rPr lang="es-ES" dirty="0">
                <a:solidFill>
                  <a:srgbClr val="00224C"/>
                </a:solidFill>
                <a:latin typeface="ENAIRE Titillium Regular" panose="02000000000000000000" pitchFamily="50" charset="0"/>
              </a:rPr>
              <a:t>Esta conexión se utiliza para acceder a cada controladora del almacenamiento fuera del Sistema Operativo. Este tipo de conexión tiene herramientas avanzadas para la gestión del almacenamiento. El usuario por defecto es </a:t>
            </a:r>
            <a:r>
              <a:rPr lang="es-ES" i="1" dirty="0">
                <a:solidFill>
                  <a:srgbClr val="00224C"/>
                </a:solidFill>
                <a:latin typeface="ENAIRE Titillium Regular" panose="02000000000000000000" pitchFamily="50" charset="0"/>
              </a:rPr>
              <a:t>naroot. </a:t>
            </a:r>
            <a:r>
              <a:rPr lang="es-ES" dirty="0">
                <a:solidFill>
                  <a:srgbClr val="00224C"/>
                </a:solidFill>
                <a:latin typeface="ENAIRE Titillium Regular" panose="02000000000000000000" pitchFamily="50" charset="0"/>
              </a:rPr>
              <a:t>Se puede apagar el sistema, reiniciar, ver el estado de los ventiladores, fuentes de alimentación, sensores,…</a:t>
            </a:r>
          </a:p>
          <a:p>
            <a:endParaRPr lang="es-ES" dirty="0">
              <a:solidFill>
                <a:srgbClr val="00224C"/>
              </a:solidFill>
              <a:latin typeface="ENAIRE Titillium Regular" panose="02000000000000000000" pitchFamily="50" charset="0"/>
            </a:endParaRPr>
          </a:p>
          <a:p>
            <a:pPr>
              <a:buFont typeface="Arial" pitchFamily="34" charset="0"/>
              <a:buChar char="•"/>
            </a:pPr>
            <a:r>
              <a:rPr lang="es-ES" u="sng" dirty="0">
                <a:solidFill>
                  <a:srgbClr val="00224C"/>
                </a:solidFill>
                <a:latin typeface="ENAIRE Titillium Regular" panose="02000000000000000000" pitchFamily="50" charset="0"/>
              </a:rPr>
              <a:t>Vía línea de comandos a través de la interfaz de gestión (e0M). </a:t>
            </a:r>
            <a:r>
              <a:rPr lang="es-ES" dirty="0">
                <a:solidFill>
                  <a:srgbClr val="00224C"/>
                </a:solidFill>
                <a:latin typeface="ENAIRE Titillium Regular" panose="02000000000000000000" pitchFamily="50" charset="0"/>
              </a:rPr>
              <a:t>Esta conexión se usa para gestionar el almacenamiento desde el Sistema Operativo. El usuario de acceso puede ser definido por el mismo usuario desde el Data Ontap.</a:t>
            </a:r>
          </a:p>
          <a:p>
            <a:endParaRPr lang="es-ES" dirty="0">
              <a:solidFill>
                <a:srgbClr val="00224C"/>
              </a:solidFill>
              <a:latin typeface="ENAIRE Titillium Regular" panose="02000000000000000000" pitchFamily="50" charset="0"/>
            </a:endParaRPr>
          </a:p>
          <a:p>
            <a:r>
              <a:rPr lang="es-ES" dirty="0">
                <a:solidFill>
                  <a:srgbClr val="00224C"/>
                </a:solidFill>
                <a:latin typeface="ENAIRE Titillium Regular" panose="02000000000000000000" pitchFamily="50" charset="0"/>
              </a:rPr>
              <a:t>En ambos casos se accede a través de la misma interfaz física, mediante </a:t>
            </a:r>
            <a:r>
              <a:rPr lang="es-ES" i="1" dirty="0">
                <a:solidFill>
                  <a:srgbClr val="00224C"/>
                </a:solidFill>
                <a:latin typeface="ENAIRE Titillium Regular" panose="02000000000000000000" pitchFamily="50" charset="0"/>
              </a:rPr>
              <a:t>ssh o telnet </a:t>
            </a:r>
            <a:r>
              <a:rPr lang="es-ES" dirty="0">
                <a:solidFill>
                  <a:srgbClr val="00224C"/>
                </a:solidFill>
                <a:latin typeface="ENAIRE Titillium Regular" panose="02000000000000000000" pitchFamily="50" charset="0"/>
              </a:rPr>
              <a:t>con un putty o terminal similar.</a:t>
            </a: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1" name="Imagen 10"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56</a:t>
            </a:fld>
            <a:endParaRPr lang="es-ES" dirty="0"/>
          </a:p>
        </p:txBody>
      </p:sp>
      <p:sp>
        <p:nvSpPr>
          <p:cNvPr id="14" name="Rectangle 4"/>
          <p:cNvSpPr>
            <a:spLocks noChangeArrowheads="1"/>
          </p:cNvSpPr>
          <p:nvPr/>
        </p:nvSpPr>
        <p:spPr bwMode="auto">
          <a:xfrm>
            <a:off x="930124" y="524127"/>
            <a:ext cx="8382000" cy="936104"/>
          </a:xfrm>
          <a:prstGeom prst="rect">
            <a:avLst/>
          </a:prstGeom>
          <a:noFill/>
          <a:ln w="9525">
            <a:noFill/>
            <a:miter lim="800000"/>
            <a:headEnd/>
            <a:tailEnd/>
          </a:ln>
        </p:spPr>
        <p:txBody>
          <a:bodyPr lIns="91440" tIns="45720" rIns="91440" bIns="45720" anchor="ctr"/>
          <a:lstStyle/>
          <a:p>
            <a:pPr>
              <a:lnSpc>
                <a:spcPct val="90000"/>
              </a:lnSpc>
              <a:spcBef>
                <a:spcPct val="0"/>
              </a:spcBef>
            </a:pPr>
            <a:r>
              <a:rPr lang="es-ES" sz="2000" dirty="0">
                <a:solidFill>
                  <a:srgbClr val="009FDA"/>
                </a:solidFill>
                <a:latin typeface="ENAIRE Titillium Regular"/>
                <a:ea typeface="+mj-ea"/>
                <a:cs typeface="ENAIRE Titillium Regular"/>
              </a:rPr>
              <a:t>3.2 </a:t>
            </a:r>
            <a:r>
              <a:rPr lang="es-ES" sz="2000" dirty="0">
                <a:solidFill>
                  <a:srgbClr val="009FDA"/>
                </a:solidFill>
                <a:latin typeface="ENAIRE Titillium Regular"/>
                <a:cs typeface="ENAIRE Titillium Regular"/>
              </a:rPr>
              <a:t>Acceso por consola al NAS</a:t>
            </a:r>
          </a:p>
        </p:txBody>
      </p:sp>
    </p:spTree>
    <p:extLst>
      <p:ext uri="{BB962C8B-B14F-4D97-AF65-F5344CB8AC3E}">
        <p14:creationId xmlns:p14="http://schemas.microsoft.com/office/powerpoint/2010/main" val="42949117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3738546" y="1571612"/>
            <a:ext cx="4533900" cy="4343400"/>
          </a:xfrm>
          <a:prstGeom prst="rect">
            <a:avLst/>
          </a:prstGeom>
          <a:noFill/>
          <a:ln w="9525">
            <a:noFill/>
            <a:miter lim="800000"/>
            <a:headEnd/>
            <a:tailEnd/>
          </a:ln>
          <a:effectLst/>
        </p:spPr>
      </p:pic>
      <p:sp>
        <p:nvSpPr>
          <p:cNvPr id="5" name="CuadroTexto 4"/>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6" name="Imagen 5"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7"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57</a:t>
            </a:fld>
            <a:endParaRPr lang="es-ES" dirty="0"/>
          </a:p>
        </p:txBody>
      </p:sp>
      <p:sp>
        <p:nvSpPr>
          <p:cNvPr id="10" name="Rectangle 4"/>
          <p:cNvSpPr>
            <a:spLocks noChangeArrowheads="1"/>
          </p:cNvSpPr>
          <p:nvPr/>
        </p:nvSpPr>
        <p:spPr bwMode="auto">
          <a:xfrm>
            <a:off x="919238" y="462244"/>
            <a:ext cx="8382000" cy="936104"/>
          </a:xfrm>
          <a:prstGeom prst="rect">
            <a:avLst/>
          </a:prstGeom>
          <a:noFill/>
          <a:ln w="9525">
            <a:noFill/>
            <a:miter lim="800000"/>
            <a:headEnd/>
            <a:tailEnd/>
          </a:ln>
        </p:spPr>
        <p:txBody>
          <a:bodyPr lIns="91440" tIns="45720" rIns="91440" bIns="45720" anchor="ctr"/>
          <a:lstStyle/>
          <a:p>
            <a:pPr>
              <a:lnSpc>
                <a:spcPct val="90000"/>
              </a:lnSpc>
              <a:spcBef>
                <a:spcPct val="0"/>
              </a:spcBef>
            </a:pPr>
            <a:r>
              <a:rPr lang="es-ES" sz="2000" dirty="0">
                <a:solidFill>
                  <a:srgbClr val="009FDA"/>
                </a:solidFill>
                <a:latin typeface="ENAIRE Titillium Regular"/>
                <a:ea typeface="+mj-ea"/>
                <a:cs typeface="ENAIRE Titillium Regular"/>
              </a:rPr>
              <a:t>3.2 </a:t>
            </a:r>
            <a:r>
              <a:rPr lang="es-ES" sz="2000" dirty="0">
                <a:solidFill>
                  <a:srgbClr val="009FDA"/>
                </a:solidFill>
                <a:latin typeface="ENAIRE Titillium Regular"/>
                <a:cs typeface="ENAIRE Titillium Regular"/>
              </a:rPr>
              <a:t>Acceso por consola al NAS</a:t>
            </a:r>
          </a:p>
        </p:txBody>
      </p:sp>
    </p:spTree>
    <p:extLst>
      <p:ext uri="{BB962C8B-B14F-4D97-AF65-F5344CB8AC3E}">
        <p14:creationId xmlns:p14="http://schemas.microsoft.com/office/powerpoint/2010/main" val="26461476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183535" y="1279364"/>
            <a:ext cx="8103274" cy="369332"/>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Acceso por putty mediante </a:t>
            </a:r>
            <a:r>
              <a:rPr lang="es-ES" i="1" dirty="0">
                <a:solidFill>
                  <a:srgbClr val="00224C"/>
                </a:solidFill>
                <a:latin typeface="ENAIRE Titillium Regular" panose="02000000000000000000" pitchFamily="50" charset="0"/>
              </a:rPr>
              <a:t>ssh.</a:t>
            </a:r>
            <a:endParaRPr lang="es-ES" dirty="0">
              <a:solidFill>
                <a:srgbClr val="00224C"/>
              </a:solidFill>
              <a:latin typeface="ENAIRE Titillium Regular" panose="02000000000000000000" pitchFamily="50" charset="0"/>
            </a:endParaRPr>
          </a:p>
        </p:txBody>
      </p:sp>
      <p:pic>
        <p:nvPicPr>
          <p:cNvPr id="5122" name="Picture 2"/>
          <p:cNvPicPr>
            <a:picLocks noChangeAspect="1" noChangeArrowheads="1"/>
          </p:cNvPicPr>
          <p:nvPr/>
        </p:nvPicPr>
        <p:blipFill>
          <a:blip r:embed="rId3" cstate="print"/>
          <a:srcRect/>
          <a:stretch>
            <a:fillRect/>
          </a:stretch>
        </p:blipFill>
        <p:spPr bwMode="auto">
          <a:xfrm>
            <a:off x="2738415" y="1857365"/>
            <a:ext cx="6486525" cy="4124325"/>
          </a:xfrm>
          <a:prstGeom prst="rect">
            <a:avLst/>
          </a:prstGeom>
          <a:noFill/>
          <a:ln w="9525">
            <a:noFill/>
            <a:miter lim="800000"/>
            <a:headEnd/>
            <a:tailEnd/>
          </a:ln>
          <a:effectLst/>
        </p:spPr>
      </p:pic>
      <p:sp>
        <p:nvSpPr>
          <p:cNvPr id="7" name="CuadroTexto 6"/>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9" name="Imagen 8"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0"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58</a:t>
            </a:fld>
            <a:endParaRPr lang="es-ES" dirty="0"/>
          </a:p>
        </p:txBody>
      </p:sp>
      <p:sp>
        <p:nvSpPr>
          <p:cNvPr id="12" name="Rectangle 4"/>
          <p:cNvSpPr>
            <a:spLocks noChangeArrowheads="1"/>
          </p:cNvSpPr>
          <p:nvPr/>
        </p:nvSpPr>
        <p:spPr bwMode="auto">
          <a:xfrm>
            <a:off x="1016331" y="546601"/>
            <a:ext cx="8382000" cy="936104"/>
          </a:xfrm>
          <a:prstGeom prst="rect">
            <a:avLst/>
          </a:prstGeom>
          <a:noFill/>
          <a:ln w="9525">
            <a:noFill/>
            <a:miter lim="800000"/>
            <a:headEnd/>
            <a:tailEnd/>
          </a:ln>
        </p:spPr>
        <p:txBody>
          <a:bodyPr lIns="91440" tIns="45720" rIns="91440" bIns="45720" anchor="ctr"/>
          <a:lstStyle/>
          <a:p>
            <a:pPr>
              <a:lnSpc>
                <a:spcPct val="90000"/>
              </a:lnSpc>
              <a:spcBef>
                <a:spcPct val="0"/>
              </a:spcBef>
            </a:pPr>
            <a:r>
              <a:rPr lang="es-ES" sz="2000" dirty="0">
                <a:solidFill>
                  <a:srgbClr val="009FDA"/>
                </a:solidFill>
                <a:latin typeface="ENAIRE Titillium Regular"/>
                <a:ea typeface="+mj-ea"/>
                <a:cs typeface="ENAIRE Titillium Regular"/>
              </a:rPr>
              <a:t>3.2 </a:t>
            </a:r>
            <a:r>
              <a:rPr lang="es-ES" sz="2000" dirty="0">
                <a:solidFill>
                  <a:srgbClr val="009FDA"/>
                </a:solidFill>
                <a:latin typeface="ENAIRE Titillium Regular"/>
                <a:cs typeface="ENAIRE Titillium Regular"/>
              </a:rPr>
              <a:t>Acceso por consola al NAS</a:t>
            </a:r>
          </a:p>
        </p:txBody>
      </p:sp>
    </p:spTree>
    <p:extLst>
      <p:ext uri="{BB962C8B-B14F-4D97-AF65-F5344CB8AC3E}">
        <p14:creationId xmlns:p14="http://schemas.microsoft.com/office/powerpoint/2010/main" val="26167822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3238481" y="1807745"/>
            <a:ext cx="6250937" cy="4786346"/>
          </a:xfrm>
          <a:prstGeom prst="rect">
            <a:avLst/>
          </a:prstGeom>
          <a:noFill/>
          <a:ln w="9525">
            <a:noFill/>
            <a:miter lim="800000"/>
            <a:headEnd/>
            <a:tailEnd/>
          </a:ln>
          <a:effectLst/>
        </p:spPr>
      </p:pic>
      <p:sp>
        <p:nvSpPr>
          <p:cNvPr id="6" name="TextBox 1"/>
          <p:cNvSpPr txBox="1"/>
          <p:nvPr/>
        </p:nvSpPr>
        <p:spPr>
          <a:xfrm>
            <a:off x="2158597" y="1315993"/>
            <a:ext cx="8103274" cy="646331"/>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Menú de </a:t>
            </a:r>
            <a:r>
              <a:rPr lang="es-ES" i="1" dirty="0">
                <a:solidFill>
                  <a:srgbClr val="00224C"/>
                </a:solidFill>
                <a:latin typeface="ENAIRE Titillium Regular" panose="02000000000000000000" pitchFamily="50" charset="0"/>
              </a:rPr>
              <a:t>ayuda</a:t>
            </a:r>
            <a:r>
              <a:rPr lang="es-ES" dirty="0">
                <a:solidFill>
                  <a:srgbClr val="00224C"/>
                </a:solidFill>
                <a:latin typeface="ENAIRE Titillium Regular" panose="02000000000000000000" pitchFamily="50" charset="0"/>
              </a:rPr>
              <a:t> de comandos de Data Ontap</a:t>
            </a:r>
          </a:p>
          <a:p>
            <a:r>
              <a:rPr lang="es-ES" dirty="0">
                <a:solidFill>
                  <a:srgbClr val="00224C"/>
                </a:solidFill>
                <a:latin typeface="ENAIRE Titillium Regular" panose="02000000000000000000" pitchFamily="50" charset="0"/>
                <a:sym typeface="Wingdings" pitchFamily="2" charset="2"/>
              </a:rPr>
              <a:t> </a:t>
            </a:r>
            <a:r>
              <a:rPr lang="es-ES" i="1" dirty="0">
                <a:solidFill>
                  <a:srgbClr val="00224C"/>
                </a:solidFill>
                <a:latin typeface="ENAIRE Titillium Regular" panose="02000000000000000000" pitchFamily="50" charset="0"/>
                <a:sym typeface="Wingdings" pitchFamily="2" charset="2"/>
              </a:rPr>
              <a:t>help</a:t>
            </a:r>
            <a:endParaRPr lang="es-ES" dirty="0">
              <a:solidFill>
                <a:srgbClr val="00224C"/>
              </a:solidFill>
              <a:latin typeface="ENAIRE Titillium Regular" panose="02000000000000000000" pitchFamily="50" charset="0"/>
            </a:endParaRPr>
          </a:p>
        </p:txBody>
      </p:sp>
      <p:sp>
        <p:nvSpPr>
          <p:cNvPr id="7" name="CuadroTexto 6"/>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9" name="Imagen 8"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0"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59</a:t>
            </a:fld>
            <a:endParaRPr lang="es-ES" dirty="0"/>
          </a:p>
        </p:txBody>
      </p:sp>
      <p:sp>
        <p:nvSpPr>
          <p:cNvPr id="13" name="Rectangle 4"/>
          <p:cNvSpPr>
            <a:spLocks noChangeArrowheads="1"/>
          </p:cNvSpPr>
          <p:nvPr/>
        </p:nvSpPr>
        <p:spPr bwMode="auto">
          <a:xfrm>
            <a:off x="1107418" y="462244"/>
            <a:ext cx="8382000" cy="936104"/>
          </a:xfrm>
          <a:prstGeom prst="rect">
            <a:avLst/>
          </a:prstGeom>
          <a:noFill/>
          <a:ln w="9525">
            <a:noFill/>
            <a:miter lim="800000"/>
            <a:headEnd/>
            <a:tailEnd/>
          </a:ln>
        </p:spPr>
        <p:txBody>
          <a:bodyPr lIns="91440" tIns="45720" rIns="91440" bIns="45720" anchor="ctr"/>
          <a:lstStyle/>
          <a:p>
            <a:pPr>
              <a:lnSpc>
                <a:spcPct val="90000"/>
              </a:lnSpc>
              <a:spcBef>
                <a:spcPct val="0"/>
              </a:spcBef>
            </a:pPr>
            <a:r>
              <a:rPr lang="es-ES" sz="2000" dirty="0">
                <a:solidFill>
                  <a:srgbClr val="009FDA"/>
                </a:solidFill>
                <a:latin typeface="ENAIRE Titillium Regular"/>
                <a:ea typeface="+mj-ea"/>
                <a:cs typeface="ENAIRE Titillium Regular"/>
              </a:rPr>
              <a:t>3.2 </a:t>
            </a:r>
            <a:r>
              <a:rPr lang="es-ES" sz="2000" dirty="0">
                <a:solidFill>
                  <a:srgbClr val="009FDA"/>
                </a:solidFill>
                <a:latin typeface="ENAIRE Titillium Regular"/>
                <a:cs typeface="ENAIRE Titillium Regular"/>
              </a:rPr>
              <a:t>Acceso por consola al NAS</a:t>
            </a:r>
          </a:p>
        </p:txBody>
      </p:sp>
    </p:spTree>
    <p:extLst>
      <p:ext uri="{BB962C8B-B14F-4D97-AF65-F5344CB8AC3E}">
        <p14:creationId xmlns:p14="http://schemas.microsoft.com/office/powerpoint/2010/main" val="194309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88096" y="1234239"/>
            <a:ext cx="7272808" cy="369332"/>
          </a:xfrm>
          <a:prstGeom prst="rect">
            <a:avLst/>
          </a:prstGeom>
          <a:noFill/>
        </p:spPr>
        <p:txBody>
          <a:bodyPr wrap="square" rtlCol="0">
            <a:spAutoFit/>
          </a:bodyPr>
          <a:lstStyle/>
          <a:p>
            <a:r>
              <a:rPr lang="es-ES" b="1" dirty="0">
                <a:solidFill>
                  <a:srgbClr val="00224C"/>
                </a:solidFill>
                <a:latin typeface="ENAIRE Titillium Bold" panose="02000000000000000000" pitchFamily="50" charset="0"/>
              </a:rPr>
              <a:t>Funcionalidades a nivel de software en IBM N series (1 de 2)</a:t>
            </a:r>
            <a:endParaRPr lang="en-US" b="1" dirty="0">
              <a:solidFill>
                <a:srgbClr val="00224C"/>
              </a:solidFill>
              <a:latin typeface="ENAIRE Titillium Bold" panose="02000000000000000000" pitchFamily="50"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08563994"/>
              </p:ext>
            </p:extLst>
          </p:nvPr>
        </p:nvGraphicFramePr>
        <p:xfrm>
          <a:off x="1550862" y="1700808"/>
          <a:ext cx="8496944" cy="4394200"/>
        </p:xfrm>
        <a:graphic>
          <a:graphicData uri="http://schemas.openxmlformats.org/drawingml/2006/table">
            <a:tbl>
              <a:tblPr firstRow="1" bandRow="1">
                <a:tableStyleId>{69CF1AB2-1976-4502-BF36-3FF5EA218861}</a:tableStyleId>
              </a:tblPr>
              <a:tblGrid>
                <a:gridCol w="1944216">
                  <a:extLst>
                    <a:ext uri="{9D8B030D-6E8A-4147-A177-3AD203B41FA5}">
                      <a16:colId xmlns:a16="http://schemas.microsoft.com/office/drawing/2014/main" val="20000"/>
                    </a:ext>
                  </a:extLst>
                </a:gridCol>
                <a:gridCol w="6552728">
                  <a:extLst>
                    <a:ext uri="{9D8B030D-6E8A-4147-A177-3AD203B41FA5}">
                      <a16:colId xmlns:a16="http://schemas.microsoft.com/office/drawing/2014/main" val="20001"/>
                    </a:ext>
                  </a:extLst>
                </a:gridCol>
              </a:tblGrid>
              <a:tr h="370840">
                <a:tc>
                  <a:txBody>
                    <a:bodyPr/>
                    <a:lstStyle/>
                    <a:p>
                      <a:r>
                        <a:rPr lang="es-ES" sz="1600" dirty="0">
                          <a:solidFill>
                            <a:srgbClr val="00224C"/>
                          </a:solidFill>
                          <a:latin typeface="ENAIRE Titillium Bold" panose="02000000000000000000" pitchFamily="50" charset="0"/>
                        </a:rPr>
                        <a:t>Data ONTAP</a:t>
                      </a:r>
                      <a:endParaRPr lang="en-US" sz="1600" dirty="0">
                        <a:solidFill>
                          <a:srgbClr val="00224C"/>
                        </a:solidFill>
                        <a:latin typeface="ENAIRE Titillium Bold" panose="02000000000000000000" pitchFamily="50" charset="0"/>
                      </a:endParaRPr>
                    </a:p>
                  </a:txBody>
                  <a:tcPr/>
                </a:tc>
                <a:tc>
                  <a:txBody>
                    <a:bodyPr/>
                    <a:lstStyle/>
                    <a:p>
                      <a:r>
                        <a:rPr lang="es-ES" sz="1200" b="0" dirty="0">
                          <a:solidFill>
                            <a:srgbClr val="00224C"/>
                          </a:solidFill>
                          <a:latin typeface="ENAIRE Titillium Regular" panose="02000000000000000000" pitchFamily="50" charset="0"/>
                        </a:rPr>
                        <a:t>Sistema operativo que optimiza el</a:t>
                      </a:r>
                      <a:r>
                        <a:rPr lang="es-ES" sz="1200" b="0" baseline="0" dirty="0">
                          <a:solidFill>
                            <a:srgbClr val="00224C"/>
                          </a:solidFill>
                          <a:latin typeface="ENAIRE Titillium Regular" panose="02000000000000000000" pitchFamily="50" charset="0"/>
                        </a:rPr>
                        <a:t> suministro de datos y permite múltiples protocolos para acceder a los  mismos</a:t>
                      </a:r>
                      <a:endParaRPr lang="en-US" sz="1200" b="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0"/>
                  </a:ext>
                </a:extLst>
              </a:tr>
              <a:tr h="370840">
                <a:tc>
                  <a:txBody>
                    <a:bodyPr/>
                    <a:lstStyle/>
                    <a:p>
                      <a:r>
                        <a:rPr lang="es-ES" sz="1600" b="1" dirty="0">
                          <a:solidFill>
                            <a:srgbClr val="00224C"/>
                          </a:solidFill>
                          <a:latin typeface="ENAIRE Titillium Bold" panose="02000000000000000000" pitchFamily="50" charset="0"/>
                        </a:rPr>
                        <a:t>iSCSI</a:t>
                      </a:r>
                      <a:endParaRPr lang="en-US" sz="1800" b="1" dirty="0">
                        <a:solidFill>
                          <a:srgbClr val="00224C"/>
                        </a:solidFill>
                        <a:latin typeface="ENAIRE Titillium Bold" panose="02000000000000000000" pitchFamily="50" charset="0"/>
                      </a:endParaRPr>
                    </a:p>
                  </a:txBody>
                  <a:tcPr/>
                </a:tc>
                <a:tc>
                  <a:txBody>
                    <a:bodyPr/>
                    <a:lstStyle/>
                    <a:p>
                      <a:r>
                        <a:rPr lang="es-ES" sz="1200" dirty="0">
                          <a:solidFill>
                            <a:srgbClr val="00224C"/>
                          </a:solidFill>
                          <a:latin typeface="ENAIRE Titillium Regular" panose="02000000000000000000" pitchFamily="50" charset="0"/>
                        </a:rPr>
                        <a:t>Permite transferencia de datos entre almacenamiento</a:t>
                      </a:r>
                      <a:r>
                        <a:rPr lang="es-ES" sz="1200" baseline="0" dirty="0">
                          <a:solidFill>
                            <a:srgbClr val="00224C"/>
                          </a:solidFill>
                          <a:latin typeface="ENAIRE Titillium Regular" panose="02000000000000000000" pitchFamily="50" charset="0"/>
                        </a:rPr>
                        <a:t> y servidores a nivel de bloque (protocolo iSCSI) a través de una red IP. iSCSI permite la creación de SANs basadas en IP para optimizar la transferencia de tráfico de bases de datos en entornos IP</a:t>
                      </a:r>
                      <a:endParaRPr lang="en-US" sz="12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1"/>
                  </a:ext>
                </a:extLst>
              </a:tr>
              <a:tr h="370840">
                <a:tc>
                  <a:txBody>
                    <a:bodyPr/>
                    <a:lstStyle/>
                    <a:p>
                      <a:r>
                        <a:rPr lang="es-ES" sz="1600" b="1" dirty="0">
                          <a:solidFill>
                            <a:srgbClr val="00224C"/>
                          </a:solidFill>
                          <a:latin typeface="ENAIRE Titillium Bold" panose="02000000000000000000" pitchFamily="50" charset="0"/>
                        </a:rPr>
                        <a:t>ASIS</a:t>
                      </a:r>
                      <a:endParaRPr lang="en-US" sz="1600" b="1" dirty="0">
                        <a:solidFill>
                          <a:srgbClr val="00224C"/>
                        </a:solidFill>
                        <a:latin typeface="ENAIRE Titillium Bold" panose="02000000000000000000" pitchFamily="50" charset="0"/>
                      </a:endParaRPr>
                    </a:p>
                  </a:txBody>
                  <a:tcPr/>
                </a:tc>
                <a:tc>
                  <a:txBody>
                    <a:bodyPr/>
                    <a:lstStyle/>
                    <a:p>
                      <a:r>
                        <a:rPr lang="es-ES" sz="1200" dirty="0">
                          <a:solidFill>
                            <a:srgbClr val="00224C"/>
                          </a:solidFill>
                          <a:latin typeface="ENAIRE Titillium Regular" panose="02000000000000000000" pitchFamily="50" charset="0"/>
                        </a:rPr>
                        <a:t>Proporciona</a:t>
                      </a:r>
                      <a:r>
                        <a:rPr lang="es-ES" sz="1200" baseline="0" dirty="0">
                          <a:solidFill>
                            <a:srgbClr val="00224C"/>
                          </a:solidFill>
                          <a:latin typeface="ENAIRE Titillium Regular" panose="02000000000000000000" pitchFamily="50" charset="0"/>
                        </a:rPr>
                        <a:t> deduplicación a nivel de bloque en todo el volumen flexible en una controladora de almacenamiento N series.</a:t>
                      </a:r>
                      <a:endParaRPr lang="en-US" sz="12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2"/>
                  </a:ext>
                </a:extLst>
              </a:tr>
              <a:tr h="370840">
                <a:tc>
                  <a:txBody>
                    <a:bodyPr/>
                    <a:lstStyle/>
                    <a:p>
                      <a:r>
                        <a:rPr lang="es-ES" sz="1600" b="1" dirty="0">
                          <a:solidFill>
                            <a:srgbClr val="00224C"/>
                          </a:solidFill>
                          <a:latin typeface="ENAIRE Titillium Bold" panose="02000000000000000000" pitchFamily="50" charset="0"/>
                        </a:rPr>
                        <a:t>Disk  Sanization</a:t>
                      </a:r>
                      <a:endParaRPr lang="en-US" sz="1600" b="1" dirty="0">
                        <a:solidFill>
                          <a:srgbClr val="00224C"/>
                        </a:solidFill>
                        <a:latin typeface="ENAIRE Titillium Bold" panose="02000000000000000000" pitchFamily="50" charset="0"/>
                      </a:endParaRPr>
                    </a:p>
                  </a:txBody>
                  <a:tcPr/>
                </a:tc>
                <a:tc>
                  <a:txBody>
                    <a:bodyPr/>
                    <a:lstStyle/>
                    <a:p>
                      <a:r>
                        <a:rPr lang="es-ES" sz="1200" dirty="0">
                          <a:solidFill>
                            <a:srgbClr val="00224C"/>
                          </a:solidFill>
                          <a:latin typeface="ENAIRE Titillium Regular" panose="02000000000000000000" pitchFamily="50" charset="0"/>
                        </a:rPr>
                        <a:t>Proceso</a:t>
                      </a:r>
                      <a:r>
                        <a:rPr lang="es-ES" sz="1200" baseline="0" dirty="0">
                          <a:solidFill>
                            <a:srgbClr val="00224C"/>
                          </a:solidFill>
                          <a:latin typeface="ENAIRE Titillium Regular" panose="02000000000000000000" pitchFamily="50" charset="0"/>
                        </a:rPr>
                        <a:t> de borrado físico de los datos sobre-escribiendo con patrones específicos de datos aleatorios impidiendo la recuperación de los datos almacenados previamente.</a:t>
                      </a:r>
                      <a:endParaRPr lang="en-US" sz="12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3"/>
                  </a:ext>
                </a:extLst>
              </a:tr>
              <a:tr h="370840">
                <a:tc>
                  <a:txBody>
                    <a:bodyPr/>
                    <a:lstStyle/>
                    <a:p>
                      <a:r>
                        <a:rPr lang="es-ES" sz="1600" b="1" dirty="0">
                          <a:solidFill>
                            <a:srgbClr val="00224C"/>
                          </a:solidFill>
                          <a:latin typeface="ENAIRE Titillium Bold" panose="02000000000000000000" pitchFamily="50" charset="0"/>
                        </a:rPr>
                        <a:t>iSCSI</a:t>
                      </a:r>
                      <a:endParaRPr lang="en-US" sz="1600" b="1" dirty="0">
                        <a:solidFill>
                          <a:srgbClr val="00224C"/>
                        </a:solidFill>
                        <a:latin typeface="ENAIRE Titillium Bold" panose="02000000000000000000" pitchFamily="50" charset="0"/>
                      </a:endParaRPr>
                    </a:p>
                  </a:txBody>
                  <a:tcPr/>
                </a:tc>
                <a:tc>
                  <a:txBody>
                    <a:bodyPr/>
                    <a:lstStyle/>
                    <a:p>
                      <a:r>
                        <a:rPr lang="es-ES" sz="1200" dirty="0">
                          <a:solidFill>
                            <a:srgbClr val="00224C"/>
                          </a:solidFill>
                          <a:latin typeface="ENAIRE Titillium Regular" panose="02000000000000000000" pitchFamily="50" charset="0"/>
                        </a:rPr>
                        <a:t>Activa el</a:t>
                      </a:r>
                      <a:r>
                        <a:rPr lang="es-ES" sz="1200" baseline="0" dirty="0">
                          <a:solidFill>
                            <a:srgbClr val="00224C"/>
                          </a:solidFill>
                          <a:latin typeface="ENAIRE Titillium Regular" panose="02000000000000000000" pitchFamily="50" charset="0"/>
                        </a:rPr>
                        <a:t> soporte para iSCSI.</a:t>
                      </a:r>
                      <a:endParaRPr lang="en-US" sz="12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4"/>
                  </a:ext>
                </a:extLst>
              </a:tr>
              <a:tr h="370840">
                <a:tc>
                  <a:txBody>
                    <a:bodyPr/>
                    <a:lstStyle/>
                    <a:p>
                      <a:r>
                        <a:rPr lang="es-ES" sz="1600" b="1" u="sng" dirty="0">
                          <a:solidFill>
                            <a:srgbClr val="00224C"/>
                          </a:solidFill>
                          <a:latin typeface="ENAIRE Titillium Bold" panose="02000000000000000000" pitchFamily="50" charset="0"/>
                        </a:rPr>
                        <a:t>Near-Store</a:t>
                      </a:r>
                      <a:endParaRPr lang="en-US" sz="1600" b="1" u="sng" dirty="0">
                        <a:solidFill>
                          <a:srgbClr val="00224C"/>
                        </a:solidFill>
                        <a:latin typeface="ENAIRE Titillium Bold" panose="02000000000000000000" pitchFamily="50" charset="0"/>
                      </a:endParaRPr>
                    </a:p>
                  </a:txBody>
                  <a:tcPr/>
                </a:tc>
                <a:tc>
                  <a:txBody>
                    <a:bodyPr/>
                    <a:lstStyle/>
                    <a:p>
                      <a:r>
                        <a:rPr lang="es-ES" sz="1200" dirty="0">
                          <a:solidFill>
                            <a:srgbClr val="00224C"/>
                          </a:solidFill>
                          <a:latin typeface="ENAIRE Titillium Regular" panose="02000000000000000000" pitchFamily="50" charset="0"/>
                        </a:rPr>
                        <a:t>Diseñado para ayudar a optimizar el</a:t>
                      </a:r>
                      <a:r>
                        <a:rPr lang="es-ES" sz="1200" baseline="0" dirty="0">
                          <a:solidFill>
                            <a:srgbClr val="00224C"/>
                          </a:solidFill>
                          <a:latin typeface="ENAIRE Titillium Regular" panose="02000000000000000000" pitchFamily="50" charset="0"/>
                        </a:rPr>
                        <a:t> N Series para aplicaciones de</a:t>
                      </a:r>
                      <a:r>
                        <a:rPr lang="es-ES" sz="1200" dirty="0">
                          <a:solidFill>
                            <a:srgbClr val="00224C"/>
                          </a:solidFill>
                          <a:latin typeface="ENAIRE Titillium Regular" panose="02000000000000000000" pitchFamily="50" charset="0"/>
                        </a:rPr>
                        <a:t> protección</a:t>
                      </a:r>
                      <a:r>
                        <a:rPr lang="es-ES" sz="1200" baseline="0" dirty="0">
                          <a:solidFill>
                            <a:srgbClr val="00224C"/>
                          </a:solidFill>
                          <a:latin typeface="ENAIRE Titillium Regular" panose="02000000000000000000" pitchFamily="50" charset="0"/>
                        </a:rPr>
                        <a:t> y retención de datos. Permite flujos de datos adicionales y concurrentes así como SnapVault para NetBackup</a:t>
                      </a:r>
                      <a:endParaRPr lang="en-US" sz="12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5"/>
                  </a:ext>
                </a:extLst>
              </a:tr>
              <a:tr h="370840">
                <a:tc>
                  <a:txBody>
                    <a:bodyPr/>
                    <a:lstStyle/>
                    <a:p>
                      <a:r>
                        <a:rPr lang="es-ES" sz="1600" b="1" dirty="0">
                          <a:solidFill>
                            <a:srgbClr val="00224C"/>
                          </a:solidFill>
                          <a:latin typeface="ENAIRE Titillium Bold" panose="02000000000000000000" pitchFamily="50" charset="0"/>
                        </a:rPr>
                        <a:t>Snap</a:t>
                      </a:r>
                      <a:r>
                        <a:rPr lang="es-ES" sz="1600" b="1" baseline="0" dirty="0">
                          <a:solidFill>
                            <a:srgbClr val="00224C"/>
                          </a:solidFill>
                          <a:latin typeface="ENAIRE Titillium Bold" panose="02000000000000000000" pitchFamily="50" charset="0"/>
                        </a:rPr>
                        <a:t>Mover</a:t>
                      </a:r>
                      <a:endParaRPr lang="en-US" sz="1600" b="1" dirty="0">
                        <a:solidFill>
                          <a:srgbClr val="00224C"/>
                        </a:solidFill>
                        <a:latin typeface="ENAIRE Titillium Bold" panose="02000000000000000000" pitchFamily="50" charset="0"/>
                      </a:endParaRPr>
                    </a:p>
                  </a:txBody>
                  <a:tcPr/>
                </a:tc>
                <a:tc>
                  <a:txBody>
                    <a:bodyPr/>
                    <a:lstStyle/>
                    <a:p>
                      <a:r>
                        <a:rPr lang="es-ES" sz="1200" dirty="0">
                          <a:solidFill>
                            <a:srgbClr val="00224C"/>
                          </a:solidFill>
                          <a:latin typeface="ENAIRE Titillium Regular" panose="02000000000000000000" pitchFamily="50" charset="0"/>
                        </a:rPr>
                        <a:t>Proporciona una solución para migración local de datos, optimizando la</a:t>
                      </a:r>
                      <a:r>
                        <a:rPr lang="es-ES" sz="1200" baseline="0" dirty="0">
                          <a:solidFill>
                            <a:srgbClr val="00224C"/>
                          </a:solidFill>
                          <a:latin typeface="ENAIRE Titillium Regular" panose="02000000000000000000" pitchFamily="50" charset="0"/>
                        </a:rPr>
                        <a:t> distribución de las cargas de trabajo entre sistemas N series que comparten un array de discos. Permite migrar la propiedad de un volumen entre dos </a:t>
                      </a:r>
                      <a:r>
                        <a:rPr lang="es-ES" sz="1200" i="1" baseline="0" dirty="0">
                          <a:solidFill>
                            <a:srgbClr val="00224C"/>
                          </a:solidFill>
                          <a:latin typeface="ENAIRE Titillium Regular" panose="02000000000000000000" pitchFamily="50" charset="0"/>
                        </a:rPr>
                        <a:t>filer </a:t>
                      </a:r>
                      <a:r>
                        <a:rPr lang="es-ES" sz="1200" i="0" baseline="0" dirty="0">
                          <a:solidFill>
                            <a:srgbClr val="00224C"/>
                          </a:solidFill>
                          <a:latin typeface="ENAIRE Titillium Regular" panose="02000000000000000000" pitchFamily="50" charset="0"/>
                        </a:rPr>
                        <a:t>con un solo comando</a:t>
                      </a:r>
                      <a:endParaRPr lang="en-US" sz="1200" i="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6"/>
                  </a:ext>
                </a:extLst>
              </a:tr>
              <a:tr h="370840">
                <a:tc>
                  <a:txBody>
                    <a:bodyPr/>
                    <a:lstStyle/>
                    <a:p>
                      <a:r>
                        <a:rPr lang="es-ES" sz="1600" b="1" dirty="0">
                          <a:solidFill>
                            <a:srgbClr val="00224C"/>
                          </a:solidFill>
                          <a:latin typeface="ENAIRE Titillium Bold" panose="02000000000000000000" pitchFamily="50" charset="0"/>
                        </a:rPr>
                        <a:t>SyncMirror</a:t>
                      </a:r>
                      <a:endParaRPr lang="en-US" sz="1600" b="1" dirty="0">
                        <a:solidFill>
                          <a:srgbClr val="00224C"/>
                        </a:solidFill>
                        <a:latin typeface="ENAIRE Titillium Bold" panose="02000000000000000000" pitchFamily="50" charset="0"/>
                      </a:endParaRPr>
                    </a:p>
                  </a:txBody>
                  <a:tcPr/>
                </a:tc>
                <a:tc>
                  <a:txBody>
                    <a:bodyPr/>
                    <a:lstStyle/>
                    <a:p>
                      <a:r>
                        <a:rPr lang="es-ES" sz="1200" dirty="0">
                          <a:solidFill>
                            <a:srgbClr val="00224C"/>
                          </a:solidFill>
                          <a:latin typeface="ENAIRE Titillium Regular" panose="02000000000000000000" pitchFamily="50" charset="0"/>
                        </a:rPr>
                        <a:t>Proporciona</a:t>
                      </a:r>
                      <a:r>
                        <a:rPr lang="es-ES" sz="1200" baseline="0" dirty="0">
                          <a:solidFill>
                            <a:srgbClr val="00224C"/>
                          </a:solidFill>
                          <a:latin typeface="ENAIRE Titillium Regular" panose="02000000000000000000" pitchFamily="50" charset="0"/>
                        </a:rPr>
                        <a:t> protección de datos manteniendo dos copias de los datos </a:t>
                      </a:r>
                      <a:r>
                        <a:rPr lang="es-ES" sz="1200" i="1" baseline="0" dirty="0">
                          <a:solidFill>
                            <a:srgbClr val="00224C"/>
                          </a:solidFill>
                          <a:latin typeface="ENAIRE Titillium Regular" panose="02000000000000000000" pitchFamily="50" charset="0"/>
                        </a:rPr>
                        <a:t>online</a:t>
                      </a:r>
                      <a:r>
                        <a:rPr lang="es-ES" sz="1200" baseline="0" dirty="0">
                          <a:solidFill>
                            <a:srgbClr val="00224C"/>
                          </a:solidFill>
                          <a:latin typeface="ENAIRE Titillium Regular" panose="02000000000000000000" pitchFamily="50" charset="0"/>
                        </a:rPr>
                        <a:t>. Permite mirror síncrono y local entre dos volúmenes conectados al mismo </a:t>
                      </a:r>
                      <a:r>
                        <a:rPr lang="es-ES" sz="1200" i="1" baseline="0" dirty="0">
                          <a:solidFill>
                            <a:srgbClr val="00224C"/>
                          </a:solidFill>
                          <a:latin typeface="ENAIRE Titillium Regular" panose="02000000000000000000" pitchFamily="50" charset="0"/>
                        </a:rPr>
                        <a:t>filer</a:t>
                      </a:r>
                      <a:endParaRPr lang="en-US" sz="1200" i="1"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7"/>
                  </a:ext>
                </a:extLst>
              </a:tr>
              <a:tr h="370840">
                <a:tc>
                  <a:txBody>
                    <a:bodyPr/>
                    <a:lstStyle/>
                    <a:p>
                      <a:r>
                        <a:rPr lang="es-ES" sz="1600" b="1" dirty="0">
                          <a:solidFill>
                            <a:srgbClr val="00224C"/>
                          </a:solidFill>
                          <a:latin typeface="ENAIRE Titillium Bold" panose="02000000000000000000" pitchFamily="50" charset="0"/>
                        </a:rPr>
                        <a:t>SnapShot</a:t>
                      </a:r>
                      <a:endParaRPr lang="en-US" sz="1600" b="1" dirty="0">
                        <a:solidFill>
                          <a:srgbClr val="00224C"/>
                        </a:solidFill>
                        <a:latin typeface="ENAIRE Titillium Bold" panose="02000000000000000000" pitchFamily="50" charset="0"/>
                      </a:endParaRPr>
                    </a:p>
                  </a:txBody>
                  <a:tcPr/>
                </a:tc>
                <a:tc>
                  <a:txBody>
                    <a:bodyPr/>
                    <a:lstStyle/>
                    <a:p>
                      <a:r>
                        <a:rPr lang="es-ES" sz="1200" dirty="0">
                          <a:solidFill>
                            <a:srgbClr val="00224C"/>
                          </a:solidFill>
                          <a:latin typeface="ENAIRE Titillium Regular" panose="02000000000000000000" pitchFamily="50" charset="0"/>
                        </a:rPr>
                        <a:t>Permite copias</a:t>
                      </a:r>
                      <a:r>
                        <a:rPr lang="es-ES" sz="1200" baseline="0" dirty="0">
                          <a:solidFill>
                            <a:srgbClr val="00224C"/>
                          </a:solidFill>
                          <a:latin typeface="ENAIRE Titillium Regular" panose="02000000000000000000" pitchFamily="50" charset="0"/>
                        </a:rPr>
                        <a:t> de seguridad instantáneas sin necesidad de almancenar diferentes versiones de copias completas de los datos ahorrando mucho tiempo y espacio en disco</a:t>
                      </a:r>
                      <a:endParaRPr lang="en-US" sz="12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8"/>
                  </a:ext>
                </a:extLst>
              </a:tr>
            </a:tbl>
          </a:graphicData>
        </a:graphic>
      </p:graphicFrame>
      <p:sp>
        <p:nvSpPr>
          <p:cNvPr id="10" name="Título 3"/>
          <p:cNvSpPr txBox="1">
            <a:spLocks/>
          </p:cNvSpPr>
          <p:nvPr/>
        </p:nvSpPr>
        <p:spPr>
          <a:xfrm>
            <a:off x="570628" y="677457"/>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br>
              <a:rPr lang="es-ES" sz="2000" dirty="0">
                <a:solidFill>
                  <a:srgbClr val="009FDA"/>
                </a:solidFill>
                <a:latin typeface="ENAIRE Titillium Regular"/>
                <a:cs typeface="ENAIRE Titillium Regular"/>
              </a:rPr>
            </a:br>
            <a:endParaRPr lang="es-ES" sz="2000" dirty="0">
              <a:solidFill>
                <a:srgbClr val="009FDA"/>
              </a:solidFill>
              <a:latin typeface="ENAIRE Titillium Regular"/>
              <a:cs typeface="ENAIRE Titillium Regular"/>
            </a:endParaRPr>
          </a:p>
        </p:txBody>
      </p:sp>
      <p:sp>
        <p:nvSpPr>
          <p:cNvPr id="11" name="CuadroTexto 10"/>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sp>
        <p:nvSpPr>
          <p:cNvPr id="8"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6</a:t>
            </a:fld>
            <a:endParaRPr lang="es-ES" dirty="0"/>
          </a:p>
        </p:txBody>
      </p:sp>
      <p:pic>
        <p:nvPicPr>
          <p:cNvPr id="14" name="Imagen 13"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Tree>
    <p:extLst>
      <p:ext uri="{BB962C8B-B14F-4D97-AF65-F5344CB8AC3E}">
        <p14:creationId xmlns:p14="http://schemas.microsoft.com/office/powerpoint/2010/main" val="12589880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3309919" y="1643050"/>
            <a:ext cx="5572163" cy="4725838"/>
          </a:xfrm>
          <a:prstGeom prst="rect">
            <a:avLst/>
          </a:prstGeom>
          <a:noFill/>
          <a:ln w="9525">
            <a:noFill/>
            <a:miter lim="800000"/>
            <a:headEnd/>
            <a:tailEnd/>
          </a:ln>
          <a:effectLst/>
        </p:spPr>
      </p:pic>
      <p:sp>
        <p:nvSpPr>
          <p:cNvPr id="6" name="TextBox 1"/>
          <p:cNvSpPr txBox="1"/>
          <p:nvPr/>
        </p:nvSpPr>
        <p:spPr>
          <a:xfrm>
            <a:off x="2025593" y="1207927"/>
            <a:ext cx="8103274" cy="646331"/>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Menú de </a:t>
            </a:r>
            <a:r>
              <a:rPr lang="es-ES" i="1" dirty="0">
                <a:solidFill>
                  <a:srgbClr val="00224C"/>
                </a:solidFill>
                <a:latin typeface="ENAIRE Titillium Regular" panose="02000000000000000000" pitchFamily="50" charset="0"/>
              </a:rPr>
              <a:t>opciones</a:t>
            </a:r>
            <a:r>
              <a:rPr lang="es-ES" dirty="0">
                <a:solidFill>
                  <a:srgbClr val="00224C"/>
                </a:solidFill>
                <a:latin typeface="ENAIRE Titillium Regular" panose="02000000000000000000" pitchFamily="50" charset="0"/>
              </a:rPr>
              <a:t> de configuración de Data Ontap</a:t>
            </a:r>
          </a:p>
          <a:p>
            <a:r>
              <a:rPr lang="es-ES" dirty="0">
                <a:solidFill>
                  <a:srgbClr val="00224C"/>
                </a:solidFill>
                <a:latin typeface="ENAIRE Titillium Regular" panose="02000000000000000000" pitchFamily="50" charset="0"/>
                <a:sym typeface="Wingdings" pitchFamily="2" charset="2"/>
              </a:rPr>
              <a:t> </a:t>
            </a:r>
            <a:r>
              <a:rPr lang="es-ES" i="1" dirty="0">
                <a:solidFill>
                  <a:srgbClr val="00224C"/>
                </a:solidFill>
                <a:latin typeface="ENAIRE Titillium Regular" panose="02000000000000000000" pitchFamily="50" charset="0"/>
                <a:sym typeface="Wingdings" pitchFamily="2" charset="2"/>
              </a:rPr>
              <a:t>options</a:t>
            </a:r>
            <a:endParaRPr lang="es-ES" dirty="0">
              <a:solidFill>
                <a:srgbClr val="00224C"/>
              </a:solidFill>
              <a:latin typeface="ENAIRE Titillium Regular" panose="02000000000000000000" pitchFamily="50" charset="0"/>
            </a:endParaRPr>
          </a:p>
        </p:txBody>
      </p:sp>
      <p:sp>
        <p:nvSpPr>
          <p:cNvPr id="7" name="CuadroTexto 6"/>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9" name="Imagen 8"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1" name="Rectangle 4"/>
          <p:cNvSpPr>
            <a:spLocks noChangeArrowheads="1"/>
          </p:cNvSpPr>
          <p:nvPr/>
        </p:nvSpPr>
        <p:spPr bwMode="auto">
          <a:xfrm>
            <a:off x="1136952" y="489385"/>
            <a:ext cx="8382000" cy="936104"/>
          </a:xfrm>
          <a:prstGeom prst="rect">
            <a:avLst/>
          </a:prstGeom>
          <a:noFill/>
          <a:ln w="9525">
            <a:noFill/>
            <a:miter lim="800000"/>
            <a:headEnd/>
            <a:tailEnd/>
          </a:ln>
        </p:spPr>
        <p:txBody>
          <a:bodyPr lIns="91440" tIns="45720" rIns="91440" bIns="45720" anchor="ctr"/>
          <a:lstStyle/>
          <a:p>
            <a:pPr>
              <a:lnSpc>
                <a:spcPct val="90000"/>
              </a:lnSpc>
              <a:spcBef>
                <a:spcPct val="0"/>
              </a:spcBef>
            </a:pPr>
            <a:r>
              <a:rPr lang="es-ES" sz="2000" dirty="0">
                <a:solidFill>
                  <a:srgbClr val="009FDA"/>
                </a:solidFill>
                <a:latin typeface="ENAIRE Titillium Regular"/>
                <a:ea typeface="+mj-ea"/>
                <a:cs typeface="ENAIRE Titillium Regular"/>
              </a:rPr>
              <a:t>3.2 </a:t>
            </a:r>
            <a:r>
              <a:rPr lang="es-ES" sz="2000" dirty="0">
                <a:solidFill>
                  <a:srgbClr val="009FDA"/>
                </a:solidFill>
                <a:latin typeface="ENAIRE Titillium Regular"/>
                <a:cs typeface="ENAIRE Titillium Regular"/>
              </a:rPr>
              <a:t>Acceso por consola al NAS</a:t>
            </a:r>
          </a:p>
        </p:txBody>
      </p:sp>
    </p:spTree>
    <p:extLst>
      <p:ext uri="{BB962C8B-B14F-4D97-AF65-F5344CB8AC3E}">
        <p14:creationId xmlns:p14="http://schemas.microsoft.com/office/powerpoint/2010/main" val="157424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2166910" y="928670"/>
            <a:ext cx="8239124" cy="642942"/>
          </a:xfrm>
          <a:prstGeom prst="rect">
            <a:avLst/>
          </a:prstGeom>
          <a:noFill/>
          <a:ln w="9525">
            <a:noFill/>
            <a:miter lim="800000"/>
            <a:headEnd/>
            <a:tailEnd/>
          </a:ln>
        </p:spPr>
        <p:txBody>
          <a:bodyPr anchor="ctr"/>
          <a:lstStyle/>
          <a:p>
            <a:endParaRPr lang="es-ES" sz="2000" b="1" dirty="0"/>
          </a:p>
        </p:txBody>
      </p:sp>
      <p:sp>
        <p:nvSpPr>
          <p:cNvPr id="16388" name="Rectangle 5"/>
          <p:cNvSpPr>
            <a:spLocks noChangeArrowheads="1"/>
          </p:cNvSpPr>
          <p:nvPr/>
        </p:nvSpPr>
        <p:spPr bwMode="auto">
          <a:xfrm>
            <a:off x="2149475" y="413792"/>
            <a:ext cx="8382000" cy="1143000"/>
          </a:xfrm>
          <a:prstGeom prst="rect">
            <a:avLst/>
          </a:prstGeom>
          <a:noFill/>
          <a:ln w="9525">
            <a:noFill/>
            <a:miter lim="800000"/>
            <a:headEnd/>
            <a:tailEnd/>
          </a:ln>
        </p:spPr>
        <p:txBody>
          <a:bodyPr anchor="ctr"/>
          <a:lstStyle/>
          <a:p>
            <a:endParaRPr lang="es-ES" b="1" dirty="0"/>
          </a:p>
        </p:txBody>
      </p:sp>
      <p:sp>
        <p:nvSpPr>
          <p:cNvPr id="6" name="Rectangle 4"/>
          <p:cNvSpPr>
            <a:spLocks noChangeArrowheads="1"/>
          </p:cNvSpPr>
          <p:nvPr/>
        </p:nvSpPr>
        <p:spPr bwMode="auto">
          <a:xfrm>
            <a:off x="2279576" y="0"/>
            <a:ext cx="8382000" cy="1143000"/>
          </a:xfrm>
          <a:prstGeom prst="rect">
            <a:avLst/>
          </a:prstGeom>
          <a:noFill/>
          <a:ln w="9525">
            <a:noFill/>
            <a:miter lim="800000"/>
            <a:headEnd/>
            <a:tailEnd/>
          </a:ln>
        </p:spPr>
        <p:txBody>
          <a:bodyPr anchor="ctr"/>
          <a:lstStyle/>
          <a:p>
            <a:endParaRPr lang="es-ES" sz="2000" b="1" dirty="0"/>
          </a:p>
        </p:txBody>
      </p:sp>
      <p:sp>
        <p:nvSpPr>
          <p:cNvPr id="10" name="TextBox 1"/>
          <p:cNvSpPr txBox="1"/>
          <p:nvPr/>
        </p:nvSpPr>
        <p:spPr>
          <a:xfrm>
            <a:off x="2166910" y="1643050"/>
            <a:ext cx="8103274" cy="2585323"/>
          </a:xfrm>
          <a:prstGeom prst="rect">
            <a:avLst/>
          </a:prstGeom>
          <a:noFill/>
        </p:spPr>
        <p:txBody>
          <a:bodyPr wrap="square" lIns="91440" tIns="45720" rIns="91440" bIns="45720" rtlCol="0" anchor="t">
            <a:spAutoFit/>
          </a:bodyPr>
          <a:lstStyle/>
          <a:p>
            <a:r>
              <a:rPr lang="es-ES" dirty="0">
                <a:solidFill>
                  <a:srgbClr val="00224C"/>
                </a:solidFill>
                <a:latin typeface="ENAIRE Titillium Regular" panose="02000000000000000000" pitchFamily="50" charset="0"/>
              </a:rPr>
              <a:t>Consultas del NAS por comandos en caso de fallo de disco:</a:t>
            </a:r>
          </a:p>
          <a:p>
            <a:br>
              <a:rPr lang="es-ES" dirty="0">
                <a:solidFill>
                  <a:srgbClr val="00224C"/>
                </a:solidFill>
                <a:latin typeface="ENAIRE Titillium Regular" panose="02000000000000000000" pitchFamily="50" charset="0"/>
              </a:rPr>
            </a:br>
            <a:r>
              <a:rPr lang="en-US" b="1" dirty="0">
                <a:solidFill>
                  <a:srgbClr val="00224C"/>
                </a:solidFill>
                <a:latin typeface="ENAIRE Titillium Regular" panose="02000000000000000000" pitchFamily="50" charset="0"/>
              </a:rPr>
              <a:t>disk show</a:t>
            </a:r>
            <a:br>
              <a:rPr lang="en-US" b="1" dirty="0">
                <a:solidFill>
                  <a:srgbClr val="00224C"/>
                </a:solidFill>
                <a:latin typeface="ENAIRE Titillium Regular" panose="02000000000000000000" pitchFamily="50" charset="0"/>
              </a:rPr>
            </a:br>
            <a:r>
              <a:rPr lang="en-US" b="1" dirty="0">
                <a:solidFill>
                  <a:srgbClr val="00224C"/>
                </a:solidFill>
                <a:latin typeface="ENAIRE Titillium Regular" panose="02000000000000000000" pitchFamily="50" charset="0"/>
              </a:rPr>
              <a:t>storage show</a:t>
            </a:r>
            <a:br>
              <a:rPr lang="en-US" b="1" dirty="0">
                <a:solidFill>
                  <a:srgbClr val="00224C"/>
                </a:solidFill>
                <a:latin typeface="ENAIRE Titillium Regular" panose="02000000000000000000" pitchFamily="50" charset="0"/>
              </a:rPr>
            </a:br>
            <a:r>
              <a:rPr lang="en-US" b="1" dirty="0">
                <a:solidFill>
                  <a:srgbClr val="00224C"/>
                </a:solidFill>
                <a:latin typeface="ENAIRE Titillium Regular" panose="02000000000000000000" pitchFamily="50" charset="0"/>
              </a:rPr>
              <a:t>sysconfig –r</a:t>
            </a:r>
            <a:br>
              <a:rPr lang="en-US" b="1" dirty="0">
                <a:solidFill>
                  <a:srgbClr val="00224C"/>
                </a:solidFill>
                <a:latin typeface="ENAIRE Titillium Regular" panose="02000000000000000000" pitchFamily="50" charset="0"/>
              </a:rPr>
            </a:br>
            <a:r>
              <a:rPr lang="en-US" b="1" dirty="0">
                <a:solidFill>
                  <a:srgbClr val="00224C"/>
                </a:solidFill>
                <a:latin typeface="ENAIRE Titillium Regular" panose="02000000000000000000" pitchFamily="50" charset="0"/>
              </a:rPr>
              <a:t>rdfile /etc/messages</a:t>
            </a:r>
          </a:p>
          <a:p>
            <a:r>
              <a:rPr lang="es-ES" b="1" dirty="0">
                <a:solidFill>
                  <a:srgbClr val="00224C"/>
                </a:solidFill>
                <a:latin typeface="ENAIRE Titillium Regular" panose="02000000000000000000" pitchFamily="50" charset="0"/>
              </a:rPr>
              <a:t>Ficheros de configuración de la red</a:t>
            </a:r>
          </a:p>
          <a:p>
            <a:r>
              <a:rPr lang="es-ES" b="1" dirty="0">
                <a:solidFill>
                  <a:srgbClr val="00224C"/>
                </a:solidFill>
                <a:latin typeface="ENAIRE Titillium Regular" panose="02000000000000000000" pitchFamily="50" charset="0"/>
              </a:rPr>
              <a:t>Environment status chassis all</a:t>
            </a:r>
          </a:p>
          <a:p>
            <a:endParaRPr lang="es-ES" dirty="0">
              <a:solidFill>
                <a:srgbClr val="00224C"/>
              </a:solidFill>
              <a:latin typeface="ENAIRE Titillium Regular" panose="02000000000000000000" pitchFamily="50" charset="0"/>
            </a:endParaRPr>
          </a:p>
        </p:txBody>
      </p:sp>
      <p:sp>
        <p:nvSpPr>
          <p:cNvPr id="8" name="Rectangle 4"/>
          <p:cNvSpPr>
            <a:spLocks noChangeArrowheads="1"/>
          </p:cNvSpPr>
          <p:nvPr/>
        </p:nvSpPr>
        <p:spPr bwMode="auto">
          <a:xfrm>
            <a:off x="1120817" y="571500"/>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3.2 </a:t>
            </a:r>
            <a:r>
              <a:rPr lang="es-ES" sz="2000" dirty="0">
                <a:solidFill>
                  <a:srgbClr val="009FDA"/>
                </a:solidFill>
                <a:latin typeface="ENAIRE Titillium Regular"/>
                <a:cs typeface="ENAIRE Titillium Regular"/>
              </a:rPr>
              <a:t>Acceso por consola al NAS</a:t>
            </a: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1" name="Imagen 10"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61</a:t>
            </a:fld>
            <a:endParaRPr lang="es-ES" dirty="0"/>
          </a:p>
        </p:txBody>
      </p:sp>
    </p:spTree>
    <p:extLst>
      <p:ext uri="{BB962C8B-B14F-4D97-AF65-F5344CB8AC3E}">
        <p14:creationId xmlns:p14="http://schemas.microsoft.com/office/powerpoint/2010/main" val="25772539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2166910" y="928670"/>
            <a:ext cx="8239124" cy="642942"/>
          </a:xfrm>
          <a:prstGeom prst="rect">
            <a:avLst/>
          </a:prstGeom>
          <a:noFill/>
          <a:ln w="9525">
            <a:noFill/>
            <a:miter lim="800000"/>
            <a:headEnd/>
            <a:tailEnd/>
          </a:ln>
        </p:spPr>
        <p:txBody>
          <a:bodyPr anchor="ctr"/>
          <a:lstStyle/>
          <a:p>
            <a:endParaRPr lang="es-ES" sz="2000" b="1" dirty="0"/>
          </a:p>
        </p:txBody>
      </p:sp>
      <p:sp>
        <p:nvSpPr>
          <p:cNvPr id="16388" name="Rectangle 5"/>
          <p:cNvSpPr>
            <a:spLocks noChangeArrowheads="1"/>
          </p:cNvSpPr>
          <p:nvPr/>
        </p:nvSpPr>
        <p:spPr bwMode="auto">
          <a:xfrm>
            <a:off x="2149475" y="413792"/>
            <a:ext cx="8382000" cy="1143000"/>
          </a:xfrm>
          <a:prstGeom prst="rect">
            <a:avLst/>
          </a:prstGeom>
          <a:noFill/>
          <a:ln w="9525">
            <a:noFill/>
            <a:miter lim="800000"/>
            <a:headEnd/>
            <a:tailEnd/>
          </a:ln>
        </p:spPr>
        <p:txBody>
          <a:bodyPr anchor="ctr"/>
          <a:lstStyle/>
          <a:p>
            <a:endParaRPr lang="es-ES" b="1" dirty="0"/>
          </a:p>
        </p:txBody>
      </p:sp>
      <p:sp>
        <p:nvSpPr>
          <p:cNvPr id="6" name="Rectangle 4"/>
          <p:cNvSpPr>
            <a:spLocks noChangeArrowheads="1"/>
          </p:cNvSpPr>
          <p:nvPr/>
        </p:nvSpPr>
        <p:spPr bwMode="auto">
          <a:xfrm>
            <a:off x="2279576" y="0"/>
            <a:ext cx="8382000" cy="1143000"/>
          </a:xfrm>
          <a:prstGeom prst="rect">
            <a:avLst/>
          </a:prstGeom>
          <a:noFill/>
          <a:ln w="9525">
            <a:noFill/>
            <a:miter lim="800000"/>
            <a:headEnd/>
            <a:tailEnd/>
          </a:ln>
        </p:spPr>
        <p:txBody>
          <a:bodyPr anchor="ctr"/>
          <a:lstStyle/>
          <a:p>
            <a:endParaRPr lang="es-ES" sz="2000" b="1" dirty="0"/>
          </a:p>
        </p:txBody>
      </p:sp>
      <p:sp>
        <p:nvSpPr>
          <p:cNvPr id="10" name="TextBox 1"/>
          <p:cNvSpPr txBox="1"/>
          <p:nvPr/>
        </p:nvSpPr>
        <p:spPr>
          <a:xfrm>
            <a:off x="1285761" y="1655816"/>
            <a:ext cx="5638741" cy="2585323"/>
          </a:xfrm>
          <a:prstGeom prst="rect">
            <a:avLst/>
          </a:prstGeom>
          <a:noFill/>
        </p:spPr>
        <p:txBody>
          <a:bodyPr wrap="square" rtlCol="0">
            <a:spAutoFit/>
          </a:bodyPr>
          <a:lstStyle/>
          <a:p>
            <a:endParaRPr lang="es-ES" dirty="0">
              <a:solidFill>
                <a:srgbClr val="00224C"/>
              </a:solidFill>
              <a:latin typeface="ENAIRE Titillium Regular" panose="02000000000000000000" pitchFamily="50" charset="0"/>
            </a:endParaRPr>
          </a:p>
          <a:p>
            <a:br>
              <a:rPr lang="es-ES" dirty="0">
                <a:solidFill>
                  <a:srgbClr val="00224C"/>
                </a:solidFill>
                <a:latin typeface="ENAIRE Titillium Regular" panose="02000000000000000000" pitchFamily="50" charset="0"/>
              </a:rPr>
            </a:br>
            <a:r>
              <a:rPr lang="en-US" b="1" dirty="0">
                <a:solidFill>
                  <a:srgbClr val="00224C"/>
                </a:solidFill>
                <a:latin typeface="ENAIRE Titillium Regular" panose="02000000000000000000" pitchFamily="50" charset="0"/>
              </a:rPr>
              <a:t>disk show: </a:t>
            </a:r>
            <a:r>
              <a:rPr lang="es-ES" dirty="0">
                <a:solidFill>
                  <a:srgbClr val="00224C"/>
                </a:solidFill>
                <a:latin typeface="ENAIRE Titillium Regular" panose="02000000000000000000" pitchFamily="50" charset="0"/>
              </a:rPr>
              <a:t>muestra</a:t>
            </a:r>
            <a:r>
              <a:rPr lang="en-US" dirty="0">
                <a:solidFill>
                  <a:srgbClr val="00224C"/>
                </a:solidFill>
                <a:latin typeface="ENAIRE Titillium Regular" panose="02000000000000000000" pitchFamily="50" charset="0"/>
              </a:rPr>
              <a:t> </a:t>
            </a:r>
            <a:r>
              <a:rPr lang="en-US" dirty="0" err="1">
                <a:solidFill>
                  <a:srgbClr val="00224C"/>
                </a:solidFill>
                <a:latin typeface="ENAIRE Titillium Regular" panose="02000000000000000000" pitchFamily="50" charset="0"/>
              </a:rPr>
              <a:t>todos</a:t>
            </a:r>
            <a:r>
              <a:rPr lang="en-US" dirty="0">
                <a:solidFill>
                  <a:srgbClr val="00224C"/>
                </a:solidFill>
                <a:latin typeface="ENAIRE Titillium Regular" panose="02000000000000000000" pitchFamily="50" charset="0"/>
              </a:rPr>
              <a:t> </a:t>
            </a:r>
            <a:r>
              <a:rPr lang="es-ES_tradnl" dirty="0">
                <a:solidFill>
                  <a:srgbClr val="00224C"/>
                </a:solidFill>
                <a:latin typeface="ENAIRE Titillium Regular" panose="02000000000000000000" pitchFamily="50" charset="0"/>
              </a:rPr>
              <a:t>los</a:t>
            </a:r>
            <a:r>
              <a:rPr lang="en-US" dirty="0">
                <a:solidFill>
                  <a:srgbClr val="00224C"/>
                </a:solidFill>
                <a:latin typeface="ENAIRE Titillium Regular" panose="02000000000000000000" pitchFamily="50" charset="0"/>
              </a:rPr>
              <a:t> discos, </a:t>
            </a:r>
            <a:r>
              <a:rPr lang="es-ES" dirty="0">
                <a:solidFill>
                  <a:srgbClr val="00224C"/>
                </a:solidFill>
                <a:latin typeface="ENAIRE Titillium Regular" panose="02000000000000000000" pitchFamily="50" charset="0"/>
              </a:rPr>
              <a:t>en</a:t>
            </a:r>
            <a:r>
              <a:rPr lang="en-US" dirty="0">
                <a:solidFill>
                  <a:srgbClr val="00224C"/>
                </a:solidFill>
                <a:latin typeface="ENAIRE Titillium Regular" panose="02000000000000000000" pitchFamily="50" charset="0"/>
              </a:rPr>
              <a:t> este </a:t>
            </a:r>
            <a:r>
              <a:rPr lang="es-ES" dirty="0">
                <a:solidFill>
                  <a:srgbClr val="00224C"/>
                </a:solidFill>
                <a:latin typeface="ENAIRE Titillium Regular" panose="02000000000000000000" pitchFamily="50" charset="0"/>
              </a:rPr>
              <a:t>caso</a:t>
            </a:r>
            <a:r>
              <a:rPr lang="en-US" dirty="0">
                <a:solidFill>
                  <a:srgbClr val="00224C"/>
                </a:solidFill>
                <a:latin typeface="ENAIRE Titillium Regular" panose="02000000000000000000" pitchFamily="50" charset="0"/>
              </a:rPr>
              <a:t> </a:t>
            </a:r>
            <a:r>
              <a:rPr lang="es-ES" dirty="0">
                <a:solidFill>
                  <a:srgbClr val="00224C"/>
                </a:solidFill>
                <a:latin typeface="ENAIRE Titillium Regular" panose="02000000000000000000" pitchFamily="50" charset="0"/>
              </a:rPr>
              <a:t>tenemos</a:t>
            </a:r>
            <a:r>
              <a:rPr lang="en-US" dirty="0">
                <a:solidFill>
                  <a:srgbClr val="00224C"/>
                </a:solidFill>
                <a:latin typeface="ENAIRE Titillium Regular" panose="02000000000000000000" pitchFamily="50" charset="0"/>
              </a:rPr>
              <a:t> un disco </a:t>
            </a:r>
            <a:r>
              <a:rPr lang="es-ES" dirty="0">
                <a:solidFill>
                  <a:srgbClr val="00224C"/>
                </a:solidFill>
                <a:latin typeface="ENAIRE Titillium Regular" panose="02000000000000000000" pitchFamily="50" charset="0"/>
              </a:rPr>
              <a:t>en</a:t>
            </a:r>
            <a:r>
              <a:rPr lang="en-US" dirty="0">
                <a:solidFill>
                  <a:srgbClr val="00224C"/>
                </a:solidFill>
                <a:latin typeface="ENAIRE Titillium Regular" panose="02000000000000000000" pitchFamily="50" charset="0"/>
              </a:rPr>
              <a:t> fallo</a:t>
            </a:r>
            <a:br>
              <a:rPr lang="en-US" dirty="0">
                <a:solidFill>
                  <a:srgbClr val="00224C"/>
                </a:solidFill>
                <a:latin typeface="ENAIRE Titillium Regular" panose="02000000000000000000" pitchFamily="50" charset="0"/>
              </a:rPr>
            </a:br>
            <a:endParaRPr lang="en-US" dirty="0">
              <a:solidFill>
                <a:srgbClr val="00224C"/>
              </a:solidFill>
              <a:latin typeface="ENAIRE Titillium Regular" panose="02000000000000000000" pitchFamily="50" charset="0"/>
            </a:endParaRPr>
          </a:p>
          <a:p>
            <a:r>
              <a:rPr lang="en-US" dirty="0" err="1">
                <a:solidFill>
                  <a:srgbClr val="00224C"/>
                </a:solidFill>
                <a:latin typeface="ENAIRE Titillium Regular" panose="02000000000000000000" pitchFamily="50" charset="0"/>
              </a:rPr>
              <a:t>Podemos</a:t>
            </a:r>
            <a:r>
              <a:rPr lang="en-US" dirty="0">
                <a:solidFill>
                  <a:srgbClr val="00224C"/>
                </a:solidFill>
                <a:latin typeface="ENAIRE Titillium Regular" panose="02000000000000000000" pitchFamily="50" charset="0"/>
              </a:rPr>
              <a:t> </a:t>
            </a:r>
            <a:r>
              <a:rPr lang="es-ES_tradnl" dirty="0">
                <a:solidFill>
                  <a:srgbClr val="00224C"/>
                </a:solidFill>
                <a:latin typeface="ENAIRE Titillium Regular" panose="02000000000000000000" pitchFamily="50" charset="0"/>
              </a:rPr>
              <a:t>ver</a:t>
            </a:r>
            <a:r>
              <a:rPr lang="en-US" dirty="0">
                <a:solidFill>
                  <a:srgbClr val="00224C"/>
                </a:solidFill>
                <a:latin typeface="ENAIRE Titillium Regular" panose="02000000000000000000" pitchFamily="50" charset="0"/>
              </a:rPr>
              <a:t> el Disco el owner (</a:t>
            </a:r>
            <a:r>
              <a:rPr lang="en-US" dirty="0" err="1">
                <a:solidFill>
                  <a:srgbClr val="00224C"/>
                </a:solidFill>
                <a:latin typeface="ENAIRE Titillium Regular" panose="02000000000000000000" pitchFamily="50" charset="0"/>
              </a:rPr>
              <a:t>en</a:t>
            </a:r>
            <a:r>
              <a:rPr lang="en-US" dirty="0">
                <a:solidFill>
                  <a:srgbClr val="00224C"/>
                </a:solidFill>
                <a:latin typeface="ENAIRE Titillium Regular" panose="02000000000000000000" pitchFamily="50" charset="0"/>
              </a:rPr>
              <a:t> este </a:t>
            </a:r>
            <a:r>
              <a:rPr lang="en-US" dirty="0" err="1">
                <a:solidFill>
                  <a:srgbClr val="00224C"/>
                </a:solidFill>
                <a:latin typeface="ENAIRE Titillium Regular" panose="02000000000000000000" pitchFamily="50" charset="0"/>
              </a:rPr>
              <a:t>caso</a:t>
            </a:r>
            <a:r>
              <a:rPr lang="en-US" dirty="0">
                <a:solidFill>
                  <a:srgbClr val="00224C"/>
                </a:solidFill>
                <a:latin typeface="ENAIRE Titillium Regular" panose="02000000000000000000" pitchFamily="50" charset="0"/>
              </a:rPr>
              <a:t> </a:t>
            </a:r>
            <a:r>
              <a:rPr lang="en-US" dirty="0" err="1">
                <a:solidFill>
                  <a:srgbClr val="00224C"/>
                </a:solidFill>
                <a:latin typeface="ENAIRE Titillium Regular" panose="02000000000000000000" pitchFamily="50" charset="0"/>
              </a:rPr>
              <a:t>es</a:t>
            </a:r>
            <a:r>
              <a:rPr lang="en-US" dirty="0">
                <a:solidFill>
                  <a:srgbClr val="00224C"/>
                </a:solidFill>
                <a:latin typeface="ENAIRE Titillium Regular" panose="02000000000000000000" pitchFamily="50" charset="0"/>
              </a:rPr>
              <a:t> la </a:t>
            </a:r>
            <a:r>
              <a:rPr lang="en-US" dirty="0" err="1">
                <a:solidFill>
                  <a:srgbClr val="00224C"/>
                </a:solidFill>
                <a:latin typeface="ENAIRE Titillium Regular" panose="02000000000000000000" pitchFamily="50" charset="0"/>
              </a:rPr>
              <a:t>propia</a:t>
            </a:r>
            <a:r>
              <a:rPr lang="en-US" dirty="0">
                <a:solidFill>
                  <a:srgbClr val="00224C"/>
                </a:solidFill>
                <a:latin typeface="ENAIRE Titillium Regular" panose="02000000000000000000" pitchFamily="50" charset="0"/>
              </a:rPr>
              <a:t> </a:t>
            </a:r>
            <a:r>
              <a:rPr lang="en-US" dirty="0" err="1">
                <a:solidFill>
                  <a:srgbClr val="00224C"/>
                </a:solidFill>
                <a:latin typeface="ENAIRE Titillium Regular" panose="02000000000000000000" pitchFamily="50" charset="0"/>
              </a:rPr>
              <a:t>máquina</a:t>
            </a:r>
            <a:r>
              <a:rPr lang="en-US" dirty="0">
                <a:solidFill>
                  <a:srgbClr val="00224C"/>
                </a:solidFill>
                <a:latin typeface="ENAIRE Titillium Regular" panose="02000000000000000000" pitchFamily="50" charset="0"/>
              </a:rPr>
              <a:t>), Pool, serial number y el Home </a:t>
            </a:r>
            <a:br>
              <a:rPr lang="en-US" dirty="0">
                <a:solidFill>
                  <a:srgbClr val="00224C"/>
                </a:solidFill>
                <a:latin typeface="ENAIRE Titillium Regular" panose="02000000000000000000" pitchFamily="50" charset="0"/>
              </a:rPr>
            </a:br>
            <a:br>
              <a:rPr lang="en-US" b="1" dirty="0">
                <a:solidFill>
                  <a:srgbClr val="00224C"/>
                </a:solidFill>
                <a:latin typeface="ENAIRE Titillium Regular" panose="02000000000000000000" pitchFamily="50" charset="0"/>
              </a:rPr>
            </a:br>
            <a:endParaRPr lang="es-ES" dirty="0">
              <a:solidFill>
                <a:srgbClr val="00224C"/>
              </a:solidFill>
              <a:latin typeface="ENAIRE Titillium Regular" panose="02000000000000000000" pitchFamily="50" charset="0"/>
            </a:endParaRPr>
          </a:p>
        </p:txBody>
      </p:sp>
      <p:pic>
        <p:nvPicPr>
          <p:cNvPr id="3" name="Imagen 2"/>
          <p:cNvPicPr>
            <a:picLocks noChangeAspect="1"/>
          </p:cNvPicPr>
          <p:nvPr/>
        </p:nvPicPr>
        <p:blipFill>
          <a:blip r:embed="rId3"/>
          <a:stretch>
            <a:fillRect/>
          </a:stretch>
        </p:blipFill>
        <p:spPr>
          <a:xfrm>
            <a:off x="7531667" y="1429789"/>
            <a:ext cx="3638145" cy="5281178"/>
          </a:xfrm>
          <a:prstGeom prst="rect">
            <a:avLst/>
          </a:prstGeom>
        </p:spPr>
      </p:pic>
      <p:cxnSp>
        <p:nvCxnSpPr>
          <p:cNvPr id="5" name="Conector recto de flecha 4"/>
          <p:cNvCxnSpPr/>
          <p:nvPr/>
        </p:nvCxnSpPr>
        <p:spPr>
          <a:xfrm>
            <a:off x="7011915" y="3901666"/>
            <a:ext cx="44316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1252510" y="1700223"/>
            <a:ext cx="5974713" cy="369332"/>
          </a:xfrm>
          <a:prstGeom prst="rect">
            <a:avLst/>
          </a:prstGeom>
        </p:spPr>
        <p:txBody>
          <a:bodyPr wrap="none">
            <a:spAutoFit/>
          </a:bodyPr>
          <a:lstStyle/>
          <a:p>
            <a:r>
              <a:rPr lang="es-ES" dirty="0">
                <a:solidFill>
                  <a:srgbClr val="00224C"/>
                </a:solidFill>
                <a:latin typeface="ENAIRE Titillium Regular" panose="02000000000000000000" pitchFamily="50" charset="0"/>
              </a:rPr>
              <a:t>Consultas del NAS por comandos en caso de fallo de disco:</a:t>
            </a:r>
          </a:p>
        </p:txBody>
      </p:sp>
      <p:sp>
        <p:nvSpPr>
          <p:cNvPr id="11" name="CuadroTexto 10"/>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3" name="Imagen 12"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4"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62</a:t>
            </a:fld>
            <a:endParaRPr lang="es-ES" dirty="0"/>
          </a:p>
        </p:txBody>
      </p:sp>
      <p:sp>
        <p:nvSpPr>
          <p:cNvPr id="16" name="Rectangle 4"/>
          <p:cNvSpPr>
            <a:spLocks noChangeArrowheads="1"/>
          </p:cNvSpPr>
          <p:nvPr/>
        </p:nvSpPr>
        <p:spPr bwMode="auto">
          <a:xfrm>
            <a:off x="1147838" y="493685"/>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3.2 </a:t>
            </a:r>
            <a:r>
              <a:rPr lang="es-ES" sz="2000" dirty="0">
                <a:solidFill>
                  <a:srgbClr val="009FDA"/>
                </a:solidFill>
                <a:latin typeface="ENAIRE Titillium Regular"/>
                <a:cs typeface="ENAIRE Titillium Regular"/>
              </a:rPr>
              <a:t>Acceso por consola al NAS</a:t>
            </a:r>
          </a:p>
        </p:txBody>
      </p:sp>
    </p:spTree>
    <p:extLst>
      <p:ext uri="{BB962C8B-B14F-4D97-AF65-F5344CB8AC3E}">
        <p14:creationId xmlns:p14="http://schemas.microsoft.com/office/powerpoint/2010/main" val="1346201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2166910" y="928670"/>
            <a:ext cx="8239124" cy="642942"/>
          </a:xfrm>
          <a:prstGeom prst="rect">
            <a:avLst/>
          </a:prstGeom>
          <a:noFill/>
          <a:ln w="9525">
            <a:noFill/>
            <a:miter lim="800000"/>
            <a:headEnd/>
            <a:tailEnd/>
          </a:ln>
        </p:spPr>
        <p:txBody>
          <a:bodyPr anchor="ctr"/>
          <a:lstStyle/>
          <a:p>
            <a:endParaRPr lang="es-ES" sz="2000" b="1" dirty="0"/>
          </a:p>
        </p:txBody>
      </p:sp>
      <p:sp>
        <p:nvSpPr>
          <p:cNvPr id="16388" name="Rectangle 5"/>
          <p:cNvSpPr>
            <a:spLocks noChangeArrowheads="1"/>
          </p:cNvSpPr>
          <p:nvPr/>
        </p:nvSpPr>
        <p:spPr bwMode="auto">
          <a:xfrm>
            <a:off x="2149475" y="413792"/>
            <a:ext cx="8382000" cy="1143000"/>
          </a:xfrm>
          <a:prstGeom prst="rect">
            <a:avLst/>
          </a:prstGeom>
          <a:noFill/>
          <a:ln w="9525">
            <a:noFill/>
            <a:miter lim="800000"/>
            <a:headEnd/>
            <a:tailEnd/>
          </a:ln>
        </p:spPr>
        <p:txBody>
          <a:bodyPr anchor="ctr"/>
          <a:lstStyle/>
          <a:p>
            <a:endParaRPr lang="es-ES" b="1" dirty="0"/>
          </a:p>
        </p:txBody>
      </p:sp>
      <p:sp>
        <p:nvSpPr>
          <p:cNvPr id="6" name="Rectangle 4"/>
          <p:cNvSpPr>
            <a:spLocks noChangeArrowheads="1"/>
          </p:cNvSpPr>
          <p:nvPr/>
        </p:nvSpPr>
        <p:spPr bwMode="auto">
          <a:xfrm>
            <a:off x="2279576" y="0"/>
            <a:ext cx="8382000" cy="1143000"/>
          </a:xfrm>
          <a:prstGeom prst="rect">
            <a:avLst/>
          </a:prstGeom>
          <a:noFill/>
          <a:ln w="9525">
            <a:noFill/>
            <a:miter lim="800000"/>
            <a:headEnd/>
            <a:tailEnd/>
          </a:ln>
        </p:spPr>
        <p:txBody>
          <a:bodyPr anchor="ctr"/>
          <a:lstStyle/>
          <a:p>
            <a:endParaRPr lang="es-ES" sz="2000" b="1" dirty="0"/>
          </a:p>
        </p:txBody>
      </p:sp>
      <p:sp>
        <p:nvSpPr>
          <p:cNvPr id="9" name="TextBox 1"/>
          <p:cNvSpPr txBox="1"/>
          <p:nvPr/>
        </p:nvSpPr>
        <p:spPr>
          <a:xfrm>
            <a:off x="1268325" y="1696429"/>
            <a:ext cx="4395167" cy="2031325"/>
          </a:xfrm>
          <a:prstGeom prst="rect">
            <a:avLst/>
          </a:prstGeom>
          <a:noFill/>
        </p:spPr>
        <p:txBody>
          <a:bodyPr wrap="square" rtlCol="0">
            <a:spAutoFit/>
          </a:bodyPr>
          <a:lstStyle/>
          <a:p>
            <a:br>
              <a:rPr lang="es-ES" dirty="0">
                <a:solidFill>
                  <a:srgbClr val="00224C"/>
                </a:solidFill>
                <a:latin typeface="ENAIRE Titillium Regular" panose="02000000000000000000" pitchFamily="50" charset="0"/>
              </a:rPr>
            </a:br>
            <a:r>
              <a:rPr lang="en-US" b="1" dirty="0">
                <a:solidFill>
                  <a:srgbClr val="00224C"/>
                </a:solidFill>
                <a:latin typeface="ENAIRE Titillium Regular" panose="02000000000000000000" pitchFamily="50" charset="0"/>
              </a:rPr>
              <a:t>storage show disk 0a.01.5: </a:t>
            </a:r>
            <a:r>
              <a:rPr lang="en-US" dirty="0">
                <a:solidFill>
                  <a:srgbClr val="00224C"/>
                </a:solidFill>
                <a:latin typeface="ENAIRE Titillium Regular" panose="02000000000000000000" pitchFamily="50" charset="0"/>
              </a:rPr>
              <a:t>con este comando sacamos mas información del disco que daba fallo anteriormente podemos consultar el espacio ocupado</a:t>
            </a:r>
            <a:br>
              <a:rPr lang="en-US" dirty="0">
                <a:solidFill>
                  <a:srgbClr val="00224C"/>
                </a:solidFill>
                <a:latin typeface="ENAIRE Titillium Regular" panose="02000000000000000000" pitchFamily="50" charset="0"/>
              </a:rPr>
            </a:br>
            <a:br>
              <a:rPr lang="en-US" b="1" dirty="0">
                <a:solidFill>
                  <a:srgbClr val="00224C"/>
                </a:solidFill>
                <a:latin typeface="ENAIRE Titillium Regular" panose="02000000000000000000" pitchFamily="50" charset="0"/>
              </a:rPr>
            </a:br>
            <a:endParaRPr lang="es-ES" dirty="0">
              <a:solidFill>
                <a:srgbClr val="00224C"/>
              </a:solidFill>
              <a:latin typeface="ENAIRE Titillium Regular" panose="02000000000000000000" pitchFamily="50" charset="0"/>
            </a:endParaRPr>
          </a:p>
        </p:txBody>
      </p:sp>
      <p:pic>
        <p:nvPicPr>
          <p:cNvPr id="2" name="Imagen 1"/>
          <p:cNvPicPr>
            <a:picLocks noChangeAspect="1"/>
          </p:cNvPicPr>
          <p:nvPr/>
        </p:nvPicPr>
        <p:blipFill>
          <a:blip r:embed="rId3"/>
          <a:stretch>
            <a:fillRect/>
          </a:stretch>
        </p:blipFill>
        <p:spPr>
          <a:xfrm>
            <a:off x="5843470" y="1517073"/>
            <a:ext cx="5904760" cy="4997921"/>
          </a:xfrm>
          <a:prstGeom prst="rect">
            <a:avLst/>
          </a:prstGeom>
        </p:spPr>
      </p:pic>
      <p:sp>
        <p:nvSpPr>
          <p:cNvPr id="3" name="Rectángulo 2"/>
          <p:cNvSpPr/>
          <p:nvPr/>
        </p:nvSpPr>
        <p:spPr>
          <a:xfrm>
            <a:off x="1201824" y="1182793"/>
            <a:ext cx="5974713" cy="369332"/>
          </a:xfrm>
          <a:prstGeom prst="rect">
            <a:avLst/>
          </a:prstGeom>
        </p:spPr>
        <p:txBody>
          <a:bodyPr wrap="none">
            <a:spAutoFit/>
          </a:bodyPr>
          <a:lstStyle/>
          <a:p>
            <a:r>
              <a:rPr lang="es-ES" dirty="0">
                <a:solidFill>
                  <a:srgbClr val="00224C"/>
                </a:solidFill>
                <a:latin typeface="ENAIRE Titillium Regular" panose="02000000000000000000" pitchFamily="50" charset="0"/>
              </a:rPr>
              <a:t>Consultas del NAS por comandos en caso de fallo de disco:</a:t>
            </a:r>
          </a:p>
        </p:txBody>
      </p:sp>
      <p:sp>
        <p:nvSpPr>
          <p:cNvPr id="10" name="CuadroTexto 9"/>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1" name="Imagen 10"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2"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63</a:t>
            </a:fld>
            <a:endParaRPr lang="es-ES" dirty="0"/>
          </a:p>
        </p:txBody>
      </p:sp>
      <p:sp>
        <p:nvSpPr>
          <p:cNvPr id="13" name="Rectangle 4"/>
          <p:cNvSpPr>
            <a:spLocks noChangeArrowheads="1"/>
          </p:cNvSpPr>
          <p:nvPr/>
        </p:nvSpPr>
        <p:spPr bwMode="auto">
          <a:xfrm>
            <a:off x="1201824" y="517240"/>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3.2 </a:t>
            </a:r>
            <a:r>
              <a:rPr lang="es-ES" sz="2000" dirty="0">
                <a:solidFill>
                  <a:srgbClr val="009FDA"/>
                </a:solidFill>
                <a:latin typeface="ENAIRE Titillium Regular"/>
                <a:cs typeface="ENAIRE Titillium Regular"/>
              </a:rPr>
              <a:t>Acceso por consola al NAS</a:t>
            </a:r>
          </a:p>
        </p:txBody>
      </p:sp>
    </p:spTree>
    <p:extLst>
      <p:ext uri="{BB962C8B-B14F-4D97-AF65-F5344CB8AC3E}">
        <p14:creationId xmlns:p14="http://schemas.microsoft.com/office/powerpoint/2010/main" val="33341889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2166910" y="928670"/>
            <a:ext cx="8239124" cy="642942"/>
          </a:xfrm>
          <a:prstGeom prst="rect">
            <a:avLst/>
          </a:prstGeom>
          <a:noFill/>
          <a:ln w="9525">
            <a:noFill/>
            <a:miter lim="800000"/>
            <a:headEnd/>
            <a:tailEnd/>
          </a:ln>
        </p:spPr>
        <p:txBody>
          <a:bodyPr anchor="ctr"/>
          <a:lstStyle/>
          <a:p>
            <a:endParaRPr lang="es-ES" sz="2000" b="1" dirty="0"/>
          </a:p>
        </p:txBody>
      </p:sp>
      <p:sp>
        <p:nvSpPr>
          <p:cNvPr id="16388" name="Rectangle 5"/>
          <p:cNvSpPr>
            <a:spLocks noChangeArrowheads="1"/>
          </p:cNvSpPr>
          <p:nvPr/>
        </p:nvSpPr>
        <p:spPr bwMode="auto">
          <a:xfrm>
            <a:off x="2149475" y="413792"/>
            <a:ext cx="8382000" cy="1143000"/>
          </a:xfrm>
          <a:prstGeom prst="rect">
            <a:avLst/>
          </a:prstGeom>
          <a:noFill/>
          <a:ln w="9525">
            <a:noFill/>
            <a:miter lim="800000"/>
            <a:headEnd/>
            <a:tailEnd/>
          </a:ln>
        </p:spPr>
        <p:txBody>
          <a:bodyPr anchor="ctr"/>
          <a:lstStyle/>
          <a:p>
            <a:endParaRPr lang="es-ES" b="1" dirty="0"/>
          </a:p>
        </p:txBody>
      </p:sp>
      <p:sp>
        <p:nvSpPr>
          <p:cNvPr id="6" name="Rectangle 4"/>
          <p:cNvSpPr>
            <a:spLocks noChangeArrowheads="1"/>
          </p:cNvSpPr>
          <p:nvPr/>
        </p:nvSpPr>
        <p:spPr bwMode="auto">
          <a:xfrm>
            <a:off x="2279576" y="0"/>
            <a:ext cx="8382000" cy="1143000"/>
          </a:xfrm>
          <a:prstGeom prst="rect">
            <a:avLst/>
          </a:prstGeom>
          <a:noFill/>
          <a:ln w="9525">
            <a:noFill/>
            <a:miter lim="800000"/>
            <a:headEnd/>
            <a:tailEnd/>
          </a:ln>
        </p:spPr>
        <p:txBody>
          <a:bodyPr anchor="ctr"/>
          <a:lstStyle/>
          <a:p>
            <a:endParaRPr lang="es-ES" sz="2000" b="1" dirty="0"/>
          </a:p>
        </p:txBody>
      </p:sp>
      <p:sp>
        <p:nvSpPr>
          <p:cNvPr id="9" name="TextBox 1"/>
          <p:cNvSpPr txBox="1"/>
          <p:nvPr/>
        </p:nvSpPr>
        <p:spPr>
          <a:xfrm>
            <a:off x="871451" y="2835480"/>
            <a:ext cx="1957012" cy="2862322"/>
          </a:xfrm>
          <a:prstGeom prst="rect">
            <a:avLst/>
          </a:prstGeom>
          <a:noFill/>
        </p:spPr>
        <p:txBody>
          <a:bodyPr wrap="square" lIns="91440" tIns="45720" rIns="91440" bIns="45720" rtlCol="0" anchor="t">
            <a:spAutoFit/>
          </a:bodyPr>
          <a:lstStyle/>
          <a:p>
            <a:br>
              <a:rPr lang="es-ES" dirty="0">
                <a:solidFill>
                  <a:srgbClr val="00224C"/>
                </a:solidFill>
                <a:latin typeface="ENAIRE Titillium Regular" panose="02000000000000000000" pitchFamily="50" charset="0"/>
              </a:rPr>
            </a:br>
            <a:r>
              <a:rPr lang="en-US" b="1" dirty="0">
                <a:solidFill>
                  <a:srgbClr val="00224C"/>
                </a:solidFill>
                <a:latin typeface="ENAIRE Titillium Regular" panose="02000000000000000000" pitchFamily="50" charset="0"/>
              </a:rPr>
              <a:t>sysconfig –r:</a:t>
            </a:r>
            <a:r>
              <a:rPr lang="en-US" dirty="0">
                <a:solidFill>
                  <a:srgbClr val="00224C"/>
                </a:solidFill>
                <a:latin typeface="ENAIRE Titillium Regular" panose="02000000000000000000" pitchFamily="50" charset="0"/>
              </a:rPr>
              <a:t> con </a:t>
            </a:r>
            <a:r>
              <a:rPr lang="en-US" dirty="0" err="1">
                <a:solidFill>
                  <a:srgbClr val="00224C"/>
                </a:solidFill>
                <a:latin typeface="ENAIRE Titillium Regular" panose="02000000000000000000" pitchFamily="50" charset="0"/>
              </a:rPr>
              <a:t>este</a:t>
            </a:r>
            <a:r>
              <a:rPr lang="en-US" dirty="0">
                <a:solidFill>
                  <a:srgbClr val="00224C"/>
                </a:solidFill>
                <a:latin typeface="ENAIRE Titillium Regular" panose="02000000000000000000" pitchFamily="50" charset="0"/>
              </a:rPr>
              <a:t> </a:t>
            </a:r>
            <a:r>
              <a:rPr lang="en-US" dirty="0" err="1">
                <a:solidFill>
                  <a:srgbClr val="00224C"/>
                </a:solidFill>
                <a:latin typeface="ENAIRE Titillium Regular" panose="02000000000000000000" pitchFamily="50" charset="0"/>
              </a:rPr>
              <a:t>comando</a:t>
            </a:r>
            <a:r>
              <a:rPr lang="en-US" dirty="0">
                <a:solidFill>
                  <a:srgbClr val="00224C"/>
                </a:solidFill>
                <a:latin typeface="ENAIRE Titillium Regular" panose="02000000000000000000" pitchFamily="50" charset="0"/>
              </a:rPr>
              <a:t> </a:t>
            </a:r>
            <a:r>
              <a:rPr lang="en-US" dirty="0" err="1">
                <a:solidFill>
                  <a:srgbClr val="00224C"/>
                </a:solidFill>
                <a:latin typeface="ENAIRE Titillium Regular" panose="02000000000000000000" pitchFamily="50" charset="0"/>
              </a:rPr>
              <a:t>sacamos</a:t>
            </a:r>
            <a:r>
              <a:rPr lang="en-US" dirty="0">
                <a:solidFill>
                  <a:srgbClr val="00224C"/>
                </a:solidFill>
                <a:latin typeface="ENAIRE Titillium Regular" panose="02000000000000000000" pitchFamily="50" charset="0"/>
              </a:rPr>
              <a:t> </a:t>
            </a:r>
            <a:r>
              <a:rPr lang="en-US" dirty="0" err="1">
                <a:solidFill>
                  <a:srgbClr val="00224C"/>
                </a:solidFill>
                <a:latin typeface="ENAIRE Titillium Regular" panose="02000000000000000000" pitchFamily="50" charset="0"/>
              </a:rPr>
              <a:t>información</a:t>
            </a:r>
            <a:r>
              <a:rPr lang="en-US" dirty="0">
                <a:solidFill>
                  <a:srgbClr val="00224C"/>
                </a:solidFill>
                <a:latin typeface="ENAIRE Titillium Regular" panose="02000000000000000000" pitchFamily="50" charset="0"/>
              </a:rPr>
              <a:t> </a:t>
            </a:r>
            <a:r>
              <a:rPr lang="en-US" dirty="0" err="1">
                <a:solidFill>
                  <a:srgbClr val="00224C"/>
                </a:solidFill>
                <a:latin typeface="ENAIRE Titillium Regular" panose="02000000000000000000" pitchFamily="50" charset="0"/>
              </a:rPr>
              <a:t>más</a:t>
            </a:r>
            <a:r>
              <a:rPr lang="en-US" dirty="0">
                <a:solidFill>
                  <a:srgbClr val="00224C"/>
                </a:solidFill>
                <a:latin typeface="ENAIRE Titillium Regular" panose="02000000000000000000" pitchFamily="50" charset="0"/>
              </a:rPr>
              <a:t> </a:t>
            </a:r>
            <a:r>
              <a:rPr lang="en-US" dirty="0" err="1">
                <a:solidFill>
                  <a:srgbClr val="00224C"/>
                </a:solidFill>
                <a:latin typeface="ENAIRE Titillium Regular" panose="02000000000000000000" pitchFamily="50" charset="0"/>
              </a:rPr>
              <a:t>ampliada</a:t>
            </a:r>
            <a:r>
              <a:rPr lang="en-US" dirty="0">
                <a:solidFill>
                  <a:srgbClr val="00224C"/>
                </a:solidFill>
                <a:latin typeface="ENAIRE Titillium Regular" panose="02000000000000000000" pitchFamily="50" charset="0"/>
              </a:rPr>
              <a:t> del </a:t>
            </a:r>
            <a:r>
              <a:rPr lang="en-US" dirty="0" err="1">
                <a:solidFill>
                  <a:srgbClr val="00224C"/>
                </a:solidFill>
                <a:latin typeface="ENAIRE Titillium Regular" panose="02000000000000000000" pitchFamily="50" charset="0"/>
              </a:rPr>
              <a:t>estado</a:t>
            </a:r>
            <a:r>
              <a:rPr lang="en-US" dirty="0">
                <a:solidFill>
                  <a:srgbClr val="00224C"/>
                </a:solidFill>
                <a:latin typeface="ENAIRE Titillium Regular" panose="02000000000000000000" pitchFamily="50" charset="0"/>
              </a:rPr>
              <a:t> de los discos y </a:t>
            </a:r>
            <a:r>
              <a:rPr lang="en-US" dirty="0" err="1">
                <a:solidFill>
                  <a:srgbClr val="00224C"/>
                </a:solidFill>
                <a:latin typeface="ENAIRE Titillium Regular" panose="02000000000000000000" pitchFamily="50" charset="0"/>
              </a:rPr>
              <a:t>muestra</a:t>
            </a:r>
            <a:r>
              <a:rPr lang="en-US" dirty="0">
                <a:solidFill>
                  <a:srgbClr val="00224C"/>
                </a:solidFill>
                <a:latin typeface="ENAIRE Titillium Regular" panose="02000000000000000000" pitchFamily="50" charset="0"/>
              </a:rPr>
              <a:t> los discos </a:t>
            </a:r>
            <a:r>
              <a:rPr lang="en-US" dirty="0" err="1">
                <a:solidFill>
                  <a:srgbClr val="00224C"/>
                </a:solidFill>
                <a:latin typeface="ENAIRE Titillium Regular" panose="02000000000000000000" pitchFamily="50" charset="0"/>
              </a:rPr>
              <a:t>en</a:t>
            </a:r>
            <a:r>
              <a:rPr lang="en-US" dirty="0">
                <a:solidFill>
                  <a:srgbClr val="00224C"/>
                </a:solidFill>
                <a:latin typeface="ENAIRE Titillium Regular" panose="02000000000000000000" pitchFamily="50" charset="0"/>
              </a:rPr>
              <a:t> </a:t>
            </a:r>
            <a:r>
              <a:rPr lang="en-US" dirty="0" err="1">
                <a:solidFill>
                  <a:srgbClr val="00224C"/>
                </a:solidFill>
                <a:latin typeface="ENAIRE Titillium Regular" panose="02000000000000000000" pitchFamily="50" charset="0"/>
              </a:rPr>
              <a:t>fallo</a:t>
            </a:r>
            <a:r>
              <a:rPr lang="en-US" b="1" dirty="0">
                <a:solidFill>
                  <a:srgbClr val="00224C"/>
                </a:solidFill>
                <a:latin typeface="ENAIRE Titillium Regular" panose="02000000000000000000" pitchFamily="50" charset="0"/>
              </a:rPr>
              <a:t> </a:t>
            </a:r>
            <a:br>
              <a:rPr lang="en-US" b="1" dirty="0">
                <a:solidFill>
                  <a:srgbClr val="00224C"/>
                </a:solidFill>
                <a:latin typeface="ENAIRE Titillium Regular" panose="02000000000000000000" pitchFamily="50" charset="0"/>
              </a:rPr>
            </a:br>
            <a:endParaRPr lang="es-ES" dirty="0">
              <a:solidFill>
                <a:srgbClr val="00224C"/>
              </a:solidFill>
              <a:latin typeface="ENAIRE Titillium Regular" panose="02000000000000000000" pitchFamily="50" charset="0"/>
            </a:endParaRPr>
          </a:p>
        </p:txBody>
      </p:sp>
      <p:sp>
        <p:nvSpPr>
          <p:cNvPr id="3" name="Rectángulo 2"/>
          <p:cNvSpPr/>
          <p:nvPr/>
        </p:nvSpPr>
        <p:spPr>
          <a:xfrm>
            <a:off x="980901" y="1324108"/>
            <a:ext cx="1363288" cy="1754326"/>
          </a:xfrm>
          <a:prstGeom prst="rect">
            <a:avLst/>
          </a:prstGeom>
        </p:spPr>
        <p:txBody>
          <a:bodyPr wrap="square">
            <a:spAutoFit/>
          </a:bodyPr>
          <a:lstStyle/>
          <a:p>
            <a:r>
              <a:rPr lang="es-ES" dirty="0">
                <a:solidFill>
                  <a:srgbClr val="00224C"/>
                </a:solidFill>
                <a:latin typeface="ENAIRE Titillium Regular" panose="02000000000000000000" pitchFamily="50" charset="0"/>
              </a:rPr>
              <a:t>Consultas del NAS por comandos en caso de fallo de disco:</a:t>
            </a:r>
          </a:p>
        </p:txBody>
      </p:sp>
      <p:pic>
        <p:nvPicPr>
          <p:cNvPr id="4" name="Imagen 3"/>
          <p:cNvPicPr>
            <a:picLocks noChangeAspect="1"/>
          </p:cNvPicPr>
          <p:nvPr/>
        </p:nvPicPr>
        <p:blipFill>
          <a:blip r:embed="rId3"/>
          <a:stretch>
            <a:fillRect/>
          </a:stretch>
        </p:blipFill>
        <p:spPr>
          <a:xfrm>
            <a:off x="3059085" y="1306966"/>
            <a:ext cx="4035742" cy="5008459"/>
          </a:xfrm>
          <a:prstGeom prst="rect">
            <a:avLst/>
          </a:prstGeom>
        </p:spPr>
      </p:pic>
      <p:pic>
        <p:nvPicPr>
          <p:cNvPr id="5" name="Imagen 4"/>
          <p:cNvPicPr>
            <a:picLocks noChangeAspect="1"/>
          </p:cNvPicPr>
          <p:nvPr/>
        </p:nvPicPr>
        <p:blipFill>
          <a:blip r:embed="rId4"/>
          <a:stretch>
            <a:fillRect/>
          </a:stretch>
        </p:blipFill>
        <p:spPr>
          <a:xfrm>
            <a:off x="7094091" y="1302177"/>
            <a:ext cx="4246556" cy="3868291"/>
          </a:xfrm>
          <a:prstGeom prst="rect">
            <a:avLst/>
          </a:prstGeom>
        </p:spPr>
      </p:pic>
      <p:sp>
        <p:nvSpPr>
          <p:cNvPr id="11" name="CuadroTexto 10"/>
          <p:cNvSpPr txBox="1"/>
          <p:nvPr/>
        </p:nvSpPr>
        <p:spPr>
          <a:xfrm>
            <a:off x="402785" y="6228166"/>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2" name="Imagen 11" descr="Simbolo ENAIRE_RGB.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13"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64</a:t>
            </a:fld>
            <a:endParaRPr lang="es-ES" dirty="0"/>
          </a:p>
        </p:txBody>
      </p:sp>
      <p:sp>
        <p:nvSpPr>
          <p:cNvPr id="14" name="Rectangle 4"/>
          <p:cNvSpPr>
            <a:spLocks noChangeArrowheads="1"/>
          </p:cNvSpPr>
          <p:nvPr/>
        </p:nvSpPr>
        <p:spPr bwMode="auto">
          <a:xfrm>
            <a:off x="835369" y="503764"/>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3.2 </a:t>
            </a:r>
            <a:r>
              <a:rPr lang="es-ES" sz="2000" dirty="0">
                <a:solidFill>
                  <a:srgbClr val="009FDA"/>
                </a:solidFill>
                <a:latin typeface="ENAIRE Titillium Regular"/>
                <a:cs typeface="ENAIRE Titillium Regular"/>
              </a:rPr>
              <a:t>Acceso por consola al NAS</a:t>
            </a:r>
          </a:p>
        </p:txBody>
      </p:sp>
    </p:spTree>
    <p:extLst>
      <p:ext uri="{BB962C8B-B14F-4D97-AF65-F5344CB8AC3E}">
        <p14:creationId xmlns:p14="http://schemas.microsoft.com/office/powerpoint/2010/main" val="29937792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2166910" y="928670"/>
            <a:ext cx="8239124" cy="642942"/>
          </a:xfrm>
          <a:prstGeom prst="rect">
            <a:avLst/>
          </a:prstGeom>
          <a:noFill/>
          <a:ln w="9525">
            <a:noFill/>
            <a:miter lim="800000"/>
            <a:headEnd/>
            <a:tailEnd/>
          </a:ln>
        </p:spPr>
        <p:txBody>
          <a:bodyPr anchor="ctr"/>
          <a:lstStyle/>
          <a:p>
            <a:endParaRPr lang="es-ES" sz="2000" b="1" dirty="0"/>
          </a:p>
        </p:txBody>
      </p:sp>
      <p:sp>
        <p:nvSpPr>
          <p:cNvPr id="6" name="Rectangle 4"/>
          <p:cNvSpPr>
            <a:spLocks noChangeArrowheads="1"/>
          </p:cNvSpPr>
          <p:nvPr/>
        </p:nvSpPr>
        <p:spPr bwMode="auto">
          <a:xfrm>
            <a:off x="2279576" y="0"/>
            <a:ext cx="8382000" cy="1143000"/>
          </a:xfrm>
          <a:prstGeom prst="rect">
            <a:avLst/>
          </a:prstGeom>
          <a:noFill/>
          <a:ln w="9525">
            <a:noFill/>
            <a:miter lim="800000"/>
            <a:headEnd/>
            <a:tailEnd/>
          </a:ln>
        </p:spPr>
        <p:txBody>
          <a:bodyPr anchor="ctr"/>
          <a:lstStyle/>
          <a:p>
            <a:endParaRPr lang="es-ES" sz="2000" b="1" dirty="0"/>
          </a:p>
        </p:txBody>
      </p:sp>
      <p:sp>
        <p:nvSpPr>
          <p:cNvPr id="9" name="TextBox 1"/>
          <p:cNvSpPr txBox="1"/>
          <p:nvPr/>
        </p:nvSpPr>
        <p:spPr>
          <a:xfrm>
            <a:off x="1160260" y="1987375"/>
            <a:ext cx="9609340" cy="369332"/>
          </a:xfrm>
          <a:prstGeom prst="rect">
            <a:avLst/>
          </a:prstGeom>
          <a:noFill/>
        </p:spPr>
        <p:txBody>
          <a:bodyPr wrap="square" lIns="91440" tIns="45720" rIns="91440" bIns="45720" rtlCol="0" anchor="t">
            <a:spAutoFit/>
          </a:bodyPr>
          <a:lstStyle/>
          <a:p>
            <a:r>
              <a:rPr lang="en-US" b="1" dirty="0">
                <a:solidFill>
                  <a:srgbClr val="00224C"/>
                </a:solidFill>
                <a:latin typeface="ENAIRE Titillium Regular" panose="02000000000000000000" pitchFamily="50" charset="0"/>
              </a:rPr>
              <a:t>rdfile /</a:t>
            </a:r>
            <a:r>
              <a:rPr lang="en-US" b="1" dirty="0" err="1">
                <a:solidFill>
                  <a:srgbClr val="00224C"/>
                </a:solidFill>
                <a:latin typeface="ENAIRE Titillium Regular" panose="02000000000000000000" pitchFamily="50" charset="0"/>
              </a:rPr>
              <a:t>etc</a:t>
            </a:r>
            <a:r>
              <a:rPr lang="en-US" b="1" dirty="0">
                <a:solidFill>
                  <a:srgbClr val="00224C"/>
                </a:solidFill>
                <a:latin typeface="ENAIRE Titillium Regular" panose="02000000000000000000" pitchFamily="50" charset="0"/>
              </a:rPr>
              <a:t>/messages: </a:t>
            </a:r>
            <a:r>
              <a:rPr lang="en-US" dirty="0" err="1">
                <a:solidFill>
                  <a:srgbClr val="00224C"/>
                </a:solidFill>
                <a:latin typeface="ENAIRE Titillium Regular" panose="02000000000000000000" pitchFamily="50" charset="0"/>
              </a:rPr>
              <a:t>consultando</a:t>
            </a:r>
            <a:r>
              <a:rPr lang="en-US" dirty="0">
                <a:solidFill>
                  <a:srgbClr val="00224C"/>
                </a:solidFill>
                <a:latin typeface="ENAIRE Titillium Regular" panose="02000000000000000000" pitchFamily="50" charset="0"/>
              </a:rPr>
              <a:t> </a:t>
            </a:r>
            <a:r>
              <a:rPr lang="en-US" dirty="0" err="1">
                <a:solidFill>
                  <a:srgbClr val="00224C"/>
                </a:solidFill>
                <a:latin typeface="ENAIRE Titillium Regular" panose="02000000000000000000" pitchFamily="50" charset="0"/>
              </a:rPr>
              <a:t>los</a:t>
            </a:r>
            <a:r>
              <a:rPr lang="en-US" dirty="0">
                <a:solidFill>
                  <a:srgbClr val="00224C"/>
                </a:solidFill>
                <a:latin typeface="ENAIRE Titillium Regular" panose="02000000000000000000" pitchFamily="50" charset="0"/>
              </a:rPr>
              <a:t> </a:t>
            </a:r>
            <a:r>
              <a:rPr lang="en-US" dirty="0" err="1">
                <a:solidFill>
                  <a:srgbClr val="00224C"/>
                </a:solidFill>
                <a:latin typeface="ENAIRE Titillium Regular" panose="02000000000000000000" pitchFamily="50" charset="0"/>
              </a:rPr>
              <a:t>mensajes</a:t>
            </a:r>
            <a:r>
              <a:rPr lang="en-US" dirty="0">
                <a:solidFill>
                  <a:srgbClr val="00224C"/>
                </a:solidFill>
                <a:latin typeface="ENAIRE Titillium Regular" panose="02000000000000000000" pitchFamily="50" charset="0"/>
              </a:rPr>
              <a:t> </a:t>
            </a:r>
            <a:r>
              <a:rPr lang="en-US" dirty="0" err="1">
                <a:solidFill>
                  <a:srgbClr val="00224C"/>
                </a:solidFill>
                <a:latin typeface="ENAIRE Titillium Regular" panose="02000000000000000000" pitchFamily="50" charset="0"/>
              </a:rPr>
              <a:t>también</a:t>
            </a:r>
            <a:r>
              <a:rPr lang="en-US" dirty="0">
                <a:solidFill>
                  <a:srgbClr val="00224C"/>
                </a:solidFill>
                <a:latin typeface="ENAIRE Titillium Regular" panose="02000000000000000000" pitchFamily="50" charset="0"/>
              </a:rPr>
              <a:t> </a:t>
            </a:r>
            <a:r>
              <a:rPr lang="en-US" dirty="0" err="1">
                <a:solidFill>
                  <a:srgbClr val="00224C"/>
                </a:solidFill>
                <a:latin typeface="ENAIRE Titillium Regular" panose="02000000000000000000" pitchFamily="50" charset="0"/>
              </a:rPr>
              <a:t>podemos</a:t>
            </a:r>
            <a:r>
              <a:rPr lang="en-US" dirty="0">
                <a:solidFill>
                  <a:srgbClr val="00224C"/>
                </a:solidFill>
                <a:latin typeface="ENAIRE Titillium Regular" panose="02000000000000000000" pitchFamily="50" charset="0"/>
              </a:rPr>
              <a:t> </a:t>
            </a:r>
            <a:r>
              <a:rPr lang="en-US" dirty="0" err="1">
                <a:solidFill>
                  <a:srgbClr val="00224C"/>
                </a:solidFill>
                <a:latin typeface="ENAIRE Titillium Regular" panose="02000000000000000000" pitchFamily="50" charset="0"/>
              </a:rPr>
              <a:t>consultar</a:t>
            </a:r>
            <a:r>
              <a:rPr lang="en-US" dirty="0">
                <a:solidFill>
                  <a:srgbClr val="00224C"/>
                </a:solidFill>
                <a:latin typeface="ENAIRE Titillium Regular" panose="02000000000000000000" pitchFamily="50" charset="0"/>
              </a:rPr>
              <a:t> el error del disco</a:t>
            </a:r>
            <a:endParaRPr lang="es-ES" dirty="0">
              <a:solidFill>
                <a:srgbClr val="00224C"/>
              </a:solidFill>
              <a:latin typeface="ENAIRE Titillium Regular" panose="02000000000000000000" pitchFamily="50" charset="0"/>
            </a:endParaRPr>
          </a:p>
        </p:txBody>
      </p:sp>
      <p:sp>
        <p:nvSpPr>
          <p:cNvPr id="3" name="Rectángulo 2"/>
          <p:cNvSpPr/>
          <p:nvPr/>
        </p:nvSpPr>
        <p:spPr>
          <a:xfrm>
            <a:off x="1160260" y="1398924"/>
            <a:ext cx="5974713" cy="369332"/>
          </a:xfrm>
          <a:prstGeom prst="rect">
            <a:avLst/>
          </a:prstGeom>
        </p:spPr>
        <p:txBody>
          <a:bodyPr wrap="none">
            <a:spAutoFit/>
          </a:bodyPr>
          <a:lstStyle/>
          <a:p>
            <a:r>
              <a:rPr lang="es-ES" dirty="0">
                <a:solidFill>
                  <a:srgbClr val="00224C"/>
                </a:solidFill>
                <a:latin typeface="ENAIRE Titillium Regular" panose="02000000000000000000" pitchFamily="50" charset="0"/>
              </a:rPr>
              <a:t>Consultas del NAS por comandos en caso de fallo de disco:</a:t>
            </a:r>
          </a:p>
        </p:txBody>
      </p:sp>
      <p:pic>
        <p:nvPicPr>
          <p:cNvPr id="4" name="Imagen 3"/>
          <p:cNvPicPr>
            <a:picLocks noChangeAspect="1"/>
          </p:cNvPicPr>
          <p:nvPr/>
        </p:nvPicPr>
        <p:blipFill>
          <a:blip r:embed="rId3"/>
          <a:stretch>
            <a:fillRect/>
          </a:stretch>
        </p:blipFill>
        <p:spPr>
          <a:xfrm>
            <a:off x="1160260" y="2713324"/>
            <a:ext cx="9995708" cy="1260160"/>
          </a:xfrm>
          <a:prstGeom prst="rect">
            <a:avLst/>
          </a:prstGeom>
        </p:spPr>
      </p:pic>
      <p:sp>
        <p:nvSpPr>
          <p:cNvPr id="10" name="CuadroTexto 9"/>
          <p:cNvSpPr txBox="1"/>
          <p:nvPr/>
        </p:nvSpPr>
        <p:spPr>
          <a:xfrm>
            <a:off x="350934" y="6332099"/>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1" name="Imagen 10"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2" name="Marcador de número de diapositiva 1"/>
          <p:cNvSpPr>
            <a:spLocks noGrp="1"/>
          </p:cNvSpPr>
          <p:nvPr>
            <p:ph type="sldNum" sz="quarter" idx="12"/>
          </p:nvPr>
        </p:nvSpPr>
        <p:spPr/>
        <p:txBody>
          <a:bodyPr/>
          <a:lstStyle/>
          <a:p>
            <a:fld id="{F1185998-1780-4536-A0E7-A06AB15D0462}" type="slidenum">
              <a:rPr lang="es-ES" smtClean="0"/>
              <a:t>65</a:t>
            </a:fld>
            <a:endParaRPr lang="es-ES" dirty="0"/>
          </a:p>
        </p:txBody>
      </p:sp>
      <p:sp>
        <p:nvSpPr>
          <p:cNvPr id="12" name="Rectangle 4"/>
          <p:cNvSpPr>
            <a:spLocks noChangeArrowheads="1"/>
          </p:cNvSpPr>
          <p:nvPr/>
        </p:nvSpPr>
        <p:spPr bwMode="auto">
          <a:xfrm>
            <a:off x="1057894" y="508685"/>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3.2 </a:t>
            </a:r>
            <a:r>
              <a:rPr lang="es-ES" sz="2000" dirty="0">
                <a:solidFill>
                  <a:srgbClr val="009FDA"/>
                </a:solidFill>
                <a:latin typeface="ENAIRE Titillium Regular"/>
                <a:cs typeface="ENAIRE Titillium Regular"/>
              </a:rPr>
              <a:t>Acceso por consola al NAS</a:t>
            </a:r>
          </a:p>
        </p:txBody>
      </p:sp>
    </p:spTree>
    <p:extLst>
      <p:ext uri="{BB962C8B-B14F-4D97-AF65-F5344CB8AC3E}">
        <p14:creationId xmlns:p14="http://schemas.microsoft.com/office/powerpoint/2010/main" val="42156332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2166910" y="928670"/>
            <a:ext cx="8239124" cy="642942"/>
          </a:xfrm>
          <a:prstGeom prst="rect">
            <a:avLst/>
          </a:prstGeom>
          <a:noFill/>
          <a:ln w="9525">
            <a:noFill/>
            <a:miter lim="800000"/>
            <a:headEnd/>
            <a:tailEnd/>
          </a:ln>
        </p:spPr>
        <p:txBody>
          <a:bodyPr anchor="ctr"/>
          <a:lstStyle/>
          <a:p>
            <a:endParaRPr lang="es-ES" sz="2000" b="1" dirty="0"/>
          </a:p>
        </p:txBody>
      </p:sp>
      <p:sp>
        <p:nvSpPr>
          <p:cNvPr id="16388" name="Rectangle 5"/>
          <p:cNvSpPr>
            <a:spLocks noChangeArrowheads="1"/>
          </p:cNvSpPr>
          <p:nvPr/>
        </p:nvSpPr>
        <p:spPr bwMode="auto">
          <a:xfrm>
            <a:off x="2149475" y="413792"/>
            <a:ext cx="8382000" cy="1143000"/>
          </a:xfrm>
          <a:prstGeom prst="rect">
            <a:avLst/>
          </a:prstGeom>
          <a:noFill/>
          <a:ln w="9525">
            <a:noFill/>
            <a:miter lim="800000"/>
            <a:headEnd/>
            <a:tailEnd/>
          </a:ln>
        </p:spPr>
        <p:txBody>
          <a:bodyPr anchor="ctr"/>
          <a:lstStyle/>
          <a:p>
            <a:endParaRPr lang="es-ES" b="1" dirty="0"/>
          </a:p>
        </p:txBody>
      </p:sp>
      <p:sp>
        <p:nvSpPr>
          <p:cNvPr id="6" name="Rectangle 4"/>
          <p:cNvSpPr>
            <a:spLocks noChangeArrowheads="1"/>
          </p:cNvSpPr>
          <p:nvPr/>
        </p:nvSpPr>
        <p:spPr bwMode="auto">
          <a:xfrm>
            <a:off x="2279576" y="0"/>
            <a:ext cx="8382000" cy="1143000"/>
          </a:xfrm>
          <a:prstGeom prst="rect">
            <a:avLst/>
          </a:prstGeom>
          <a:noFill/>
          <a:ln w="9525">
            <a:noFill/>
            <a:miter lim="800000"/>
            <a:headEnd/>
            <a:tailEnd/>
          </a:ln>
        </p:spPr>
        <p:txBody>
          <a:bodyPr anchor="ctr"/>
          <a:lstStyle/>
          <a:p>
            <a:endParaRPr lang="es-ES" sz="2000" b="1" dirty="0"/>
          </a:p>
        </p:txBody>
      </p:sp>
      <p:sp>
        <p:nvSpPr>
          <p:cNvPr id="3" name="Rectángulo 2"/>
          <p:cNvSpPr/>
          <p:nvPr/>
        </p:nvSpPr>
        <p:spPr>
          <a:xfrm>
            <a:off x="1127009" y="1398923"/>
            <a:ext cx="3259226" cy="338554"/>
          </a:xfrm>
          <a:prstGeom prst="rect">
            <a:avLst/>
          </a:prstGeom>
        </p:spPr>
        <p:txBody>
          <a:bodyPr wrap="none">
            <a:spAutoFit/>
          </a:bodyPr>
          <a:lstStyle/>
          <a:p>
            <a:r>
              <a:rPr lang="es-ES" sz="1600" dirty="0">
                <a:solidFill>
                  <a:srgbClr val="00224C"/>
                </a:solidFill>
                <a:latin typeface="ENAIRE Titillium Regular" panose="02000000000000000000" pitchFamily="50" charset="0"/>
              </a:rPr>
              <a:t>Ficheros de configuración de la red</a:t>
            </a:r>
          </a:p>
        </p:txBody>
      </p:sp>
      <p:sp>
        <p:nvSpPr>
          <p:cNvPr id="2" name="Rectángulo 1"/>
          <p:cNvSpPr/>
          <p:nvPr/>
        </p:nvSpPr>
        <p:spPr>
          <a:xfrm>
            <a:off x="1136072" y="1695489"/>
            <a:ext cx="8789323" cy="338554"/>
          </a:xfrm>
          <a:prstGeom prst="rect">
            <a:avLst/>
          </a:prstGeom>
        </p:spPr>
        <p:txBody>
          <a:bodyPr wrap="square">
            <a:spAutoFit/>
          </a:bodyPr>
          <a:lstStyle/>
          <a:p>
            <a:r>
              <a:rPr lang="es-ES" sz="1600" dirty="0" err="1">
                <a:solidFill>
                  <a:srgbClr val="00224C"/>
                </a:solidFill>
                <a:latin typeface="ENAIRE Titillium Regular" panose="02000000000000000000" pitchFamily="50" charset="0"/>
              </a:rPr>
              <a:t>etc</a:t>
            </a:r>
            <a:r>
              <a:rPr lang="es-ES" sz="1600" dirty="0">
                <a:solidFill>
                  <a:srgbClr val="00224C"/>
                </a:solidFill>
                <a:latin typeface="ENAIRE Titillium Regular" panose="02000000000000000000" pitchFamily="50" charset="0"/>
              </a:rPr>
              <a:t>/hosts se usa para resolución local de nombres</a:t>
            </a:r>
          </a:p>
        </p:txBody>
      </p:sp>
      <p:pic>
        <p:nvPicPr>
          <p:cNvPr id="11" name="Picture 2"/>
          <p:cNvPicPr>
            <a:picLocks noChangeAspect="1" noChangeArrowheads="1"/>
          </p:cNvPicPr>
          <p:nvPr/>
        </p:nvPicPr>
        <p:blipFill>
          <a:blip r:embed="rId3" cstate="print"/>
          <a:srcRect/>
          <a:stretch>
            <a:fillRect/>
          </a:stretch>
        </p:blipFill>
        <p:spPr bwMode="auto">
          <a:xfrm>
            <a:off x="1192171" y="2124542"/>
            <a:ext cx="6191250" cy="1704975"/>
          </a:xfrm>
          <a:prstGeom prst="rect">
            <a:avLst/>
          </a:prstGeom>
          <a:noFill/>
          <a:ln w="9525">
            <a:noFill/>
            <a:miter lim="800000"/>
            <a:headEnd/>
            <a:tailEnd/>
          </a:ln>
        </p:spPr>
      </p:pic>
      <p:sp>
        <p:nvSpPr>
          <p:cNvPr id="14" name="7 CuadroTexto"/>
          <p:cNvSpPr txBox="1"/>
          <p:nvPr/>
        </p:nvSpPr>
        <p:spPr>
          <a:xfrm>
            <a:off x="1261588" y="4123821"/>
            <a:ext cx="4889830" cy="338554"/>
          </a:xfrm>
          <a:prstGeom prst="rect">
            <a:avLst/>
          </a:prstGeom>
          <a:noFill/>
        </p:spPr>
        <p:txBody>
          <a:bodyPr wrap="square" rtlCol="0">
            <a:spAutoFit/>
          </a:bodyPr>
          <a:lstStyle/>
          <a:p>
            <a:r>
              <a:rPr lang="es-ES" sz="1600" dirty="0" err="1">
                <a:solidFill>
                  <a:srgbClr val="00224C"/>
                </a:solidFill>
                <a:latin typeface="ENAIRE Titillium Regular" panose="02000000000000000000" pitchFamily="50" charset="0"/>
              </a:rPr>
              <a:t>etc</a:t>
            </a:r>
            <a:r>
              <a:rPr lang="es-ES" sz="1600" dirty="0">
                <a:solidFill>
                  <a:srgbClr val="00224C"/>
                </a:solidFill>
                <a:latin typeface="ENAIRE Titillium Regular" panose="02000000000000000000" pitchFamily="50" charset="0"/>
              </a:rPr>
              <a:t>/</a:t>
            </a:r>
            <a:r>
              <a:rPr lang="es-ES" sz="1600" dirty="0" err="1">
                <a:solidFill>
                  <a:srgbClr val="00224C"/>
                </a:solidFill>
                <a:latin typeface="ENAIRE Titillium Regular" panose="02000000000000000000" pitchFamily="50" charset="0"/>
              </a:rPr>
              <a:t>rc</a:t>
            </a:r>
            <a:r>
              <a:rPr lang="es-ES" sz="1600" dirty="0">
                <a:solidFill>
                  <a:srgbClr val="00224C"/>
                </a:solidFill>
                <a:latin typeface="ENAIRE Titillium Regular" panose="02000000000000000000" pitchFamily="50" charset="0"/>
              </a:rPr>
              <a:t> se usa para la configuración de la red</a:t>
            </a:r>
          </a:p>
        </p:txBody>
      </p:sp>
      <p:pic>
        <p:nvPicPr>
          <p:cNvPr id="15" name="Picture 3"/>
          <p:cNvPicPr>
            <a:picLocks noChangeAspect="1" noChangeArrowheads="1"/>
          </p:cNvPicPr>
          <p:nvPr/>
        </p:nvPicPr>
        <p:blipFill>
          <a:blip r:embed="rId4" cstate="print"/>
          <a:srcRect/>
          <a:stretch>
            <a:fillRect/>
          </a:stretch>
        </p:blipFill>
        <p:spPr bwMode="auto">
          <a:xfrm>
            <a:off x="1232453" y="4636831"/>
            <a:ext cx="6191250" cy="1704975"/>
          </a:xfrm>
          <a:prstGeom prst="rect">
            <a:avLst/>
          </a:prstGeom>
          <a:noFill/>
          <a:ln w="9525">
            <a:noFill/>
            <a:miter lim="800000"/>
            <a:headEnd/>
            <a:tailEnd/>
          </a:ln>
        </p:spPr>
      </p:pic>
      <p:sp>
        <p:nvSpPr>
          <p:cNvPr id="12" name="CuadroTexto 11"/>
          <p:cNvSpPr txBox="1"/>
          <p:nvPr/>
        </p:nvSpPr>
        <p:spPr>
          <a:xfrm>
            <a:off x="334309" y="6323468"/>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3" name="Imagen 12" descr="Simbolo ENAIRE_RGB.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4" name="Marcador de número de diapositiva 3"/>
          <p:cNvSpPr>
            <a:spLocks noGrp="1"/>
          </p:cNvSpPr>
          <p:nvPr>
            <p:ph type="sldNum" sz="quarter" idx="12"/>
          </p:nvPr>
        </p:nvSpPr>
        <p:spPr/>
        <p:txBody>
          <a:bodyPr/>
          <a:lstStyle/>
          <a:p>
            <a:fld id="{F1185998-1780-4536-A0E7-A06AB15D0462}" type="slidenum">
              <a:rPr lang="es-ES" smtClean="0"/>
              <a:t>66</a:t>
            </a:fld>
            <a:endParaRPr lang="es-ES"/>
          </a:p>
        </p:txBody>
      </p:sp>
      <p:sp>
        <p:nvSpPr>
          <p:cNvPr id="16" name="Rectangle 4"/>
          <p:cNvSpPr>
            <a:spLocks noChangeArrowheads="1"/>
          </p:cNvSpPr>
          <p:nvPr/>
        </p:nvSpPr>
        <p:spPr bwMode="auto">
          <a:xfrm>
            <a:off x="1041269" y="517240"/>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3.2 Acceso por consola al NAS</a:t>
            </a:r>
          </a:p>
        </p:txBody>
      </p:sp>
    </p:spTree>
    <p:extLst>
      <p:ext uri="{BB962C8B-B14F-4D97-AF65-F5344CB8AC3E}">
        <p14:creationId xmlns:p14="http://schemas.microsoft.com/office/powerpoint/2010/main" val="39633541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2166910" y="928670"/>
            <a:ext cx="8239124" cy="642942"/>
          </a:xfrm>
          <a:prstGeom prst="rect">
            <a:avLst/>
          </a:prstGeom>
          <a:noFill/>
          <a:ln w="9525">
            <a:noFill/>
            <a:miter lim="800000"/>
            <a:headEnd/>
            <a:tailEnd/>
          </a:ln>
        </p:spPr>
        <p:txBody>
          <a:bodyPr anchor="ctr"/>
          <a:lstStyle/>
          <a:p>
            <a:endParaRPr lang="es-ES" sz="2000" b="1" dirty="0"/>
          </a:p>
        </p:txBody>
      </p:sp>
      <p:sp>
        <p:nvSpPr>
          <p:cNvPr id="16388" name="Rectangle 5"/>
          <p:cNvSpPr>
            <a:spLocks noChangeArrowheads="1"/>
          </p:cNvSpPr>
          <p:nvPr/>
        </p:nvSpPr>
        <p:spPr bwMode="auto">
          <a:xfrm>
            <a:off x="2149475" y="413792"/>
            <a:ext cx="8382000" cy="1143000"/>
          </a:xfrm>
          <a:prstGeom prst="rect">
            <a:avLst/>
          </a:prstGeom>
          <a:noFill/>
          <a:ln w="9525">
            <a:noFill/>
            <a:miter lim="800000"/>
            <a:headEnd/>
            <a:tailEnd/>
          </a:ln>
        </p:spPr>
        <p:txBody>
          <a:bodyPr anchor="ctr"/>
          <a:lstStyle/>
          <a:p>
            <a:endParaRPr lang="es-ES" b="1" dirty="0"/>
          </a:p>
        </p:txBody>
      </p:sp>
      <p:sp>
        <p:nvSpPr>
          <p:cNvPr id="6" name="Rectangle 4"/>
          <p:cNvSpPr>
            <a:spLocks noChangeArrowheads="1"/>
          </p:cNvSpPr>
          <p:nvPr/>
        </p:nvSpPr>
        <p:spPr bwMode="auto">
          <a:xfrm>
            <a:off x="2279576" y="0"/>
            <a:ext cx="8382000" cy="1143000"/>
          </a:xfrm>
          <a:prstGeom prst="rect">
            <a:avLst/>
          </a:prstGeom>
          <a:noFill/>
          <a:ln w="9525">
            <a:noFill/>
            <a:miter lim="800000"/>
            <a:headEnd/>
            <a:tailEnd/>
          </a:ln>
        </p:spPr>
        <p:txBody>
          <a:bodyPr anchor="ctr"/>
          <a:lstStyle/>
          <a:p>
            <a:endParaRPr lang="es-ES" sz="2000" b="1" dirty="0"/>
          </a:p>
        </p:txBody>
      </p:sp>
      <p:sp>
        <p:nvSpPr>
          <p:cNvPr id="4" name="Rectángulo 3"/>
          <p:cNvSpPr/>
          <p:nvPr/>
        </p:nvSpPr>
        <p:spPr>
          <a:xfrm>
            <a:off x="1252451" y="1512609"/>
            <a:ext cx="4084320" cy="1200329"/>
          </a:xfrm>
          <a:prstGeom prst="rect">
            <a:avLst/>
          </a:prstGeom>
        </p:spPr>
        <p:txBody>
          <a:bodyPr wrap="square">
            <a:spAutoFit/>
          </a:bodyPr>
          <a:lstStyle/>
          <a:p>
            <a:r>
              <a:rPr lang="es-ES" dirty="0">
                <a:solidFill>
                  <a:srgbClr val="00224C"/>
                </a:solidFill>
                <a:latin typeface="ENAIRE Titillium Regular" panose="02000000000000000000" pitchFamily="50" charset="0"/>
              </a:rPr>
              <a:t>El comando </a:t>
            </a:r>
            <a:r>
              <a:rPr lang="es-ES" dirty="0" err="1">
                <a:solidFill>
                  <a:srgbClr val="00224C"/>
                </a:solidFill>
                <a:latin typeface="ENAIRE Titillium Regular" panose="02000000000000000000" pitchFamily="50" charset="0"/>
              </a:rPr>
              <a:t>options</a:t>
            </a:r>
            <a:r>
              <a:rPr lang="es-ES" dirty="0">
                <a:solidFill>
                  <a:srgbClr val="00224C"/>
                </a:solidFill>
                <a:latin typeface="ENAIRE Titillium Regular" panose="02000000000000000000" pitchFamily="50" charset="0"/>
              </a:rPr>
              <a:t>, da información detallada de la configuración del sistema Data ONTAP. La mayoría de las opciones se definen aquí.</a:t>
            </a:r>
          </a:p>
        </p:txBody>
      </p:sp>
      <p:pic>
        <p:nvPicPr>
          <p:cNvPr id="13" name="Picture 4"/>
          <p:cNvPicPr>
            <a:picLocks noChangeAspect="1" noChangeArrowheads="1"/>
          </p:cNvPicPr>
          <p:nvPr/>
        </p:nvPicPr>
        <p:blipFill rotWithShape="1">
          <a:blip r:embed="rId3" cstate="print"/>
          <a:srcRect b="20642"/>
          <a:stretch/>
        </p:blipFill>
        <p:spPr bwMode="auto">
          <a:xfrm>
            <a:off x="5796346" y="1357384"/>
            <a:ext cx="4295305" cy="4899010"/>
          </a:xfrm>
          <a:prstGeom prst="rect">
            <a:avLst/>
          </a:prstGeom>
          <a:noFill/>
          <a:ln w="9525">
            <a:noFill/>
            <a:miter lim="800000"/>
            <a:headEnd/>
            <a:tailEnd/>
          </a:ln>
        </p:spPr>
      </p:pic>
      <p:sp>
        <p:nvSpPr>
          <p:cNvPr id="9" name="CuadroTexto 8"/>
          <p:cNvSpPr txBox="1"/>
          <p:nvPr/>
        </p:nvSpPr>
        <p:spPr>
          <a:xfrm>
            <a:off x="367561" y="6140906"/>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2" name="Marcador de número de diapositiva 1"/>
          <p:cNvSpPr>
            <a:spLocks noGrp="1"/>
          </p:cNvSpPr>
          <p:nvPr>
            <p:ph type="sldNum" sz="quarter" idx="12"/>
          </p:nvPr>
        </p:nvSpPr>
        <p:spPr/>
        <p:txBody>
          <a:bodyPr/>
          <a:lstStyle/>
          <a:p>
            <a:fld id="{F1185998-1780-4536-A0E7-A06AB15D0462}" type="slidenum">
              <a:rPr lang="es-ES" smtClean="0"/>
              <a:t>67</a:t>
            </a:fld>
            <a:endParaRPr lang="es-ES"/>
          </a:p>
        </p:txBody>
      </p:sp>
      <p:sp>
        <p:nvSpPr>
          <p:cNvPr id="11" name="Rectangle 4"/>
          <p:cNvSpPr>
            <a:spLocks noChangeArrowheads="1"/>
          </p:cNvSpPr>
          <p:nvPr/>
        </p:nvSpPr>
        <p:spPr bwMode="auto">
          <a:xfrm>
            <a:off x="908352" y="517240"/>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3.2 </a:t>
            </a:r>
            <a:r>
              <a:rPr lang="es-ES" sz="2000" dirty="0">
                <a:solidFill>
                  <a:srgbClr val="009FDA"/>
                </a:solidFill>
                <a:latin typeface="ENAIRE Titillium Regular"/>
                <a:cs typeface="ENAIRE Titillium Regular"/>
              </a:rPr>
              <a:t>Acceso por consola al NAS</a:t>
            </a:r>
          </a:p>
        </p:txBody>
      </p:sp>
    </p:spTree>
    <p:extLst>
      <p:ext uri="{BB962C8B-B14F-4D97-AF65-F5344CB8AC3E}">
        <p14:creationId xmlns:p14="http://schemas.microsoft.com/office/powerpoint/2010/main" val="14183026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1008018" y="927207"/>
            <a:ext cx="8239124" cy="642942"/>
          </a:xfrm>
          <a:prstGeom prst="rect">
            <a:avLst/>
          </a:prstGeom>
          <a:noFill/>
          <a:ln w="9525">
            <a:noFill/>
            <a:miter lim="800000"/>
            <a:headEnd/>
            <a:tailEnd/>
          </a:ln>
        </p:spPr>
        <p:txBody>
          <a:bodyPr anchor="ctr"/>
          <a:lstStyle/>
          <a:p>
            <a:endParaRPr lang="es-ES" sz="2000" b="1" dirty="0"/>
          </a:p>
        </p:txBody>
      </p:sp>
      <p:sp>
        <p:nvSpPr>
          <p:cNvPr id="16388" name="Rectangle 5"/>
          <p:cNvSpPr>
            <a:spLocks noChangeArrowheads="1"/>
          </p:cNvSpPr>
          <p:nvPr/>
        </p:nvSpPr>
        <p:spPr bwMode="auto">
          <a:xfrm>
            <a:off x="2149475" y="413792"/>
            <a:ext cx="8382000" cy="1143000"/>
          </a:xfrm>
          <a:prstGeom prst="rect">
            <a:avLst/>
          </a:prstGeom>
          <a:noFill/>
          <a:ln w="9525">
            <a:noFill/>
            <a:miter lim="800000"/>
            <a:headEnd/>
            <a:tailEnd/>
          </a:ln>
        </p:spPr>
        <p:txBody>
          <a:bodyPr anchor="ctr"/>
          <a:lstStyle/>
          <a:p>
            <a:endParaRPr lang="es-ES" b="1" dirty="0"/>
          </a:p>
        </p:txBody>
      </p:sp>
      <p:sp>
        <p:nvSpPr>
          <p:cNvPr id="6" name="Rectangle 4"/>
          <p:cNvSpPr>
            <a:spLocks noChangeArrowheads="1"/>
          </p:cNvSpPr>
          <p:nvPr/>
        </p:nvSpPr>
        <p:spPr bwMode="auto">
          <a:xfrm>
            <a:off x="2279576" y="0"/>
            <a:ext cx="8382000" cy="1143000"/>
          </a:xfrm>
          <a:prstGeom prst="rect">
            <a:avLst/>
          </a:prstGeom>
          <a:noFill/>
          <a:ln w="9525">
            <a:noFill/>
            <a:miter lim="800000"/>
            <a:headEnd/>
            <a:tailEnd/>
          </a:ln>
        </p:spPr>
        <p:txBody>
          <a:bodyPr anchor="ctr"/>
          <a:lstStyle/>
          <a:p>
            <a:endParaRPr lang="es-ES" sz="2000" b="1" dirty="0"/>
          </a:p>
        </p:txBody>
      </p:sp>
      <p:sp>
        <p:nvSpPr>
          <p:cNvPr id="4" name="Rectángulo 3"/>
          <p:cNvSpPr/>
          <p:nvPr/>
        </p:nvSpPr>
        <p:spPr>
          <a:xfrm>
            <a:off x="1194262" y="1620673"/>
            <a:ext cx="4763944" cy="1708545"/>
          </a:xfrm>
          <a:prstGeom prst="rect">
            <a:avLst/>
          </a:prstGeom>
        </p:spPr>
        <p:txBody>
          <a:bodyPr wrap="square" lIns="91440" tIns="45720" rIns="91440" bIns="45720" anchor="t">
            <a:spAutoFit/>
          </a:bodyPr>
          <a:lstStyle/>
          <a:p>
            <a:pPr>
              <a:lnSpc>
                <a:spcPct val="150000"/>
              </a:lnSpc>
            </a:pPr>
            <a:r>
              <a:rPr lang="en-US" b="1" dirty="0" err="1">
                <a:solidFill>
                  <a:srgbClr val="00224C"/>
                </a:solidFill>
                <a:latin typeface="ENAIRE Titillium Regular" panose="02000000000000000000" pitchFamily="50" charset="0"/>
              </a:rPr>
              <a:t>Comprobación</a:t>
            </a:r>
            <a:r>
              <a:rPr lang="en-US" b="1" dirty="0">
                <a:solidFill>
                  <a:srgbClr val="00224C"/>
                </a:solidFill>
                <a:latin typeface="ENAIRE Titillium Regular" panose="02000000000000000000" pitchFamily="50" charset="0"/>
              </a:rPr>
              <a:t> de </a:t>
            </a:r>
            <a:r>
              <a:rPr lang="en-US" b="1" dirty="0" err="1">
                <a:solidFill>
                  <a:srgbClr val="00224C"/>
                </a:solidFill>
                <a:latin typeface="ENAIRE Titillium Regular" panose="02000000000000000000" pitchFamily="50" charset="0"/>
              </a:rPr>
              <a:t>los</a:t>
            </a:r>
            <a:r>
              <a:rPr lang="en-US" b="1" dirty="0">
                <a:solidFill>
                  <a:srgbClr val="00224C"/>
                </a:solidFill>
                <a:latin typeface="ENAIRE Titillium Regular" panose="02000000000000000000" pitchFamily="50" charset="0"/>
              </a:rPr>
              <a:t> </a:t>
            </a:r>
            <a:r>
              <a:rPr lang="en-US" b="1" dirty="0" err="1">
                <a:solidFill>
                  <a:srgbClr val="00224C"/>
                </a:solidFill>
                <a:latin typeface="ENAIRE Titillium Regular" panose="02000000000000000000" pitchFamily="50" charset="0"/>
              </a:rPr>
              <a:t>componentes</a:t>
            </a:r>
            <a:r>
              <a:rPr lang="en-US" b="1" dirty="0">
                <a:solidFill>
                  <a:srgbClr val="00224C"/>
                </a:solidFill>
                <a:latin typeface="ENAIRE Titillium Regular" panose="02000000000000000000" pitchFamily="50" charset="0"/>
              </a:rPr>
              <a:t> de la </a:t>
            </a:r>
            <a:r>
              <a:rPr lang="en-US" b="1" dirty="0" err="1">
                <a:solidFill>
                  <a:srgbClr val="00224C"/>
                </a:solidFill>
                <a:latin typeface="ENAIRE Titillium Regular" panose="02000000000000000000" pitchFamily="50" charset="0"/>
              </a:rPr>
              <a:t>controladora</a:t>
            </a:r>
            <a:r>
              <a:rPr lang="en-US" b="1" dirty="0">
                <a:solidFill>
                  <a:srgbClr val="00224C"/>
                </a:solidFill>
                <a:latin typeface="ENAIRE Titillium Regular" panose="02000000000000000000" pitchFamily="50" charset="0"/>
              </a:rPr>
              <a:t>:</a:t>
            </a:r>
            <a:br>
              <a:rPr lang="es-ES" b="1" dirty="0">
                <a:solidFill>
                  <a:srgbClr val="00224C"/>
                </a:solidFill>
                <a:latin typeface="ENAIRE Titillium Regular" panose="02000000000000000000" pitchFamily="50" charset="0"/>
              </a:rPr>
            </a:br>
            <a:r>
              <a:rPr lang="es-ES" b="1" dirty="0">
                <a:solidFill>
                  <a:srgbClr val="00224C"/>
                </a:solidFill>
                <a:latin typeface="ENAIRE Titillium Regular" panose="02000000000000000000" pitchFamily="50" charset="0"/>
              </a:rPr>
              <a:t>- Environment status chassis all</a:t>
            </a:r>
            <a:br>
              <a:rPr lang="es-ES" b="1" dirty="0">
                <a:solidFill>
                  <a:srgbClr val="00224C"/>
                </a:solidFill>
                <a:latin typeface="ENAIRE Titillium Regular" panose="02000000000000000000" pitchFamily="50" charset="0"/>
              </a:rPr>
            </a:br>
            <a:r>
              <a:rPr lang="es-ES" b="1" dirty="0">
                <a:solidFill>
                  <a:srgbClr val="00224C"/>
                </a:solidFill>
                <a:latin typeface="ENAIRE Titillium Regular" panose="02000000000000000000" pitchFamily="50" charset="0"/>
              </a:rPr>
              <a:t>- Environment status chassis </a:t>
            </a:r>
            <a:r>
              <a:rPr lang="es-ES" b="1" dirty="0" err="1">
                <a:solidFill>
                  <a:srgbClr val="00224C"/>
                </a:solidFill>
                <a:latin typeface="ENAIRE Titillium Regular" panose="02000000000000000000" pitchFamily="50" charset="0"/>
              </a:rPr>
              <a:t>list-sensors</a:t>
            </a:r>
            <a:endParaRPr lang="es-ES" b="1" dirty="0">
              <a:solidFill>
                <a:srgbClr val="00224C"/>
              </a:solidFill>
              <a:latin typeface="ENAIRE Titillium Regular" panose="02000000000000000000" pitchFamily="50" charset="0"/>
            </a:endParaRPr>
          </a:p>
        </p:txBody>
      </p:sp>
      <p:sp>
        <p:nvSpPr>
          <p:cNvPr id="9" name="CuadroTexto 8"/>
          <p:cNvSpPr txBox="1"/>
          <p:nvPr/>
        </p:nvSpPr>
        <p:spPr>
          <a:xfrm>
            <a:off x="301058" y="6290038"/>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pic>
        <p:nvPicPr>
          <p:cNvPr id="2" name="Imagen 1"/>
          <p:cNvPicPr>
            <a:picLocks noChangeAspect="1"/>
          </p:cNvPicPr>
          <p:nvPr/>
        </p:nvPicPr>
        <p:blipFill>
          <a:blip r:embed="rId4"/>
          <a:stretch>
            <a:fillRect/>
          </a:stretch>
        </p:blipFill>
        <p:spPr>
          <a:xfrm>
            <a:off x="6109855" y="1579380"/>
            <a:ext cx="4763944" cy="4619217"/>
          </a:xfrm>
          <a:prstGeom prst="rect">
            <a:avLst/>
          </a:prstGeom>
        </p:spPr>
      </p:pic>
      <p:sp>
        <p:nvSpPr>
          <p:cNvPr id="3" name="Marcador de número de diapositiva 2"/>
          <p:cNvSpPr>
            <a:spLocks noGrp="1"/>
          </p:cNvSpPr>
          <p:nvPr>
            <p:ph type="sldNum" sz="quarter" idx="12"/>
          </p:nvPr>
        </p:nvSpPr>
        <p:spPr/>
        <p:txBody>
          <a:bodyPr/>
          <a:lstStyle/>
          <a:p>
            <a:fld id="{F1185998-1780-4536-A0E7-A06AB15D0462}" type="slidenum">
              <a:rPr lang="es-ES" smtClean="0"/>
              <a:t>68</a:t>
            </a:fld>
            <a:endParaRPr lang="es-ES"/>
          </a:p>
        </p:txBody>
      </p:sp>
      <p:sp>
        <p:nvSpPr>
          <p:cNvPr id="11" name="Rectangle 4"/>
          <p:cNvSpPr>
            <a:spLocks noChangeArrowheads="1"/>
          </p:cNvSpPr>
          <p:nvPr/>
        </p:nvSpPr>
        <p:spPr bwMode="auto">
          <a:xfrm>
            <a:off x="1008018" y="564400"/>
            <a:ext cx="8382000" cy="936104"/>
          </a:xfrm>
          <a:prstGeom prst="rect">
            <a:avLst/>
          </a:prstGeom>
          <a:noFill/>
          <a:ln w="9525">
            <a:noFill/>
            <a:miter lim="800000"/>
            <a:headEnd/>
            <a:tailEnd/>
          </a:ln>
        </p:spPr>
        <p:txBody>
          <a:bodyPr anchor="ctr"/>
          <a:lstStyle/>
          <a:p>
            <a:pPr>
              <a:lnSpc>
                <a:spcPct val="90000"/>
              </a:lnSpc>
              <a:spcBef>
                <a:spcPct val="0"/>
              </a:spcBef>
            </a:pPr>
            <a:r>
              <a:rPr lang="es-ES" sz="2000" dirty="0">
                <a:solidFill>
                  <a:srgbClr val="009FDA"/>
                </a:solidFill>
                <a:latin typeface="ENAIRE Titillium Regular"/>
                <a:ea typeface="+mj-ea"/>
                <a:cs typeface="ENAIRE Titillium Regular"/>
              </a:rPr>
              <a:t>3.2 </a:t>
            </a:r>
            <a:r>
              <a:rPr lang="es-ES" sz="2000" dirty="0">
                <a:solidFill>
                  <a:srgbClr val="009FDA"/>
                </a:solidFill>
                <a:latin typeface="ENAIRE Titillium Regular"/>
                <a:cs typeface="ENAIRE Titillium Regular"/>
              </a:rPr>
              <a:t>Acceso por consola al NAS</a:t>
            </a:r>
          </a:p>
        </p:txBody>
      </p:sp>
    </p:spTree>
    <p:extLst>
      <p:ext uri="{BB962C8B-B14F-4D97-AF65-F5344CB8AC3E}">
        <p14:creationId xmlns:p14="http://schemas.microsoft.com/office/powerpoint/2010/main" val="38861884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1865401" y="2787467"/>
            <a:ext cx="8381160" cy="1142280"/>
          </a:xfrm>
          <a:prstGeom prst="rect">
            <a:avLst/>
          </a:prstGeom>
        </p:spPr>
        <p:txBody>
          <a:bodyPr lIns="90000" tIns="45000" rIns="90000" bIns="45000" anchor="ctr"/>
          <a:lstStyle/>
          <a:p>
            <a:pPr algn="ctr">
              <a:lnSpc>
                <a:spcPct val="90000"/>
              </a:lnSpc>
              <a:spcBef>
                <a:spcPct val="0"/>
              </a:spcBef>
            </a:pPr>
            <a:r>
              <a:rPr lang="es-ES" sz="2800" dirty="0">
                <a:solidFill>
                  <a:srgbClr val="009FDA"/>
                </a:solidFill>
                <a:latin typeface="ENAIRE Titillium Regular"/>
                <a:ea typeface="+mj-ea"/>
                <a:cs typeface="ENAIRE Titillium Regular"/>
              </a:rPr>
              <a:t>TEMA  4</a:t>
            </a:r>
            <a:endParaRPr sz="2800" dirty="0">
              <a:solidFill>
                <a:srgbClr val="009FDA"/>
              </a:solidFill>
              <a:latin typeface="ENAIRE Titillium Regular"/>
              <a:ea typeface="+mj-ea"/>
              <a:cs typeface="ENAIRE Titillium Regular"/>
            </a:endParaRPr>
          </a:p>
          <a:p>
            <a:pPr algn="ctr">
              <a:lnSpc>
                <a:spcPct val="90000"/>
              </a:lnSpc>
              <a:spcBef>
                <a:spcPct val="0"/>
              </a:spcBef>
            </a:pPr>
            <a:r>
              <a:rPr lang="es-ES" sz="2800" dirty="0">
                <a:solidFill>
                  <a:srgbClr val="009FDA"/>
                </a:solidFill>
                <a:latin typeface="ENAIRE Titillium Regular"/>
                <a:ea typeface="+mj-ea"/>
                <a:cs typeface="ENAIRE Titillium Regular"/>
              </a:rPr>
              <a:t>Comandos NFS</a:t>
            </a:r>
            <a:endParaRPr sz="2800" dirty="0">
              <a:solidFill>
                <a:srgbClr val="009FDA"/>
              </a:solidFill>
              <a:latin typeface="ENAIRE Titillium Regular"/>
              <a:ea typeface="+mj-ea"/>
              <a:cs typeface="ENAIRE Titillium Regular"/>
            </a:endParaRPr>
          </a:p>
        </p:txBody>
      </p:sp>
      <p:sp>
        <p:nvSpPr>
          <p:cNvPr id="6" name="CuadroTexto 5"/>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7" name="Imagen 6"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8"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69</a:t>
            </a:fld>
            <a:endParaRPr lang="es-ES" dirty="0"/>
          </a:p>
        </p:txBody>
      </p:sp>
    </p:spTree>
    <p:extLst>
      <p:ext uri="{BB962C8B-B14F-4D97-AF65-F5344CB8AC3E}">
        <p14:creationId xmlns:p14="http://schemas.microsoft.com/office/powerpoint/2010/main" val="203078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C7E09456-C2E8-4404-9328-9869D784A9AA}" type="slidenum">
              <a:rPr lang="es-ES" smtClean="0"/>
              <a:pPr>
                <a:defRPr/>
              </a:pPr>
              <a:t>7</a:t>
            </a:fld>
            <a:endParaRPr lang="es-ES" dirty="0"/>
          </a:p>
        </p:txBody>
      </p:sp>
      <p:graphicFrame>
        <p:nvGraphicFramePr>
          <p:cNvPr id="5" name="Table 4"/>
          <p:cNvGraphicFramePr>
            <a:graphicFrameLocks noGrp="1"/>
          </p:cNvGraphicFramePr>
          <p:nvPr>
            <p:extLst>
              <p:ext uri="{D42A27DB-BD31-4B8C-83A1-F6EECF244321}">
                <p14:modId xmlns:p14="http://schemas.microsoft.com/office/powerpoint/2010/main" val="3805912201"/>
              </p:ext>
            </p:extLst>
          </p:nvPr>
        </p:nvGraphicFramePr>
        <p:xfrm>
          <a:off x="1642303" y="1792248"/>
          <a:ext cx="8496944" cy="3754120"/>
        </p:xfrm>
        <a:graphic>
          <a:graphicData uri="http://schemas.openxmlformats.org/drawingml/2006/table">
            <a:tbl>
              <a:tblPr firstRow="1" bandRow="1">
                <a:tableStyleId>{69CF1AB2-1976-4502-BF36-3FF5EA218861}</a:tableStyleId>
              </a:tblPr>
              <a:tblGrid>
                <a:gridCol w="1944216">
                  <a:extLst>
                    <a:ext uri="{9D8B030D-6E8A-4147-A177-3AD203B41FA5}">
                      <a16:colId xmlns:a16="http://schemas.microsoft.com/office/drawing/2014/main" val="20000"/>
                    </a:ext>
                  </a:extLst>
                </a:gridCol>
                <a:gridCol w="6552728">
                  <a:extLst>
                    <a:ext uri="{9D8B030D-6E8A-4147-A177-3AD203B41FA5}">
                      <a16:colId xmlns:a16="http://schemas.microsoft.com/office/drawing/2014/main" val="20001"/>
                    </a:ext>
                  </a:extLst>
                </a:gridCol>
              </a:tblGrid>
              <a:tr h="370840">
                <a:tc>
                  <a:txBody>
                    <a:bodyPr/>
                    <a:lstStyle/>
                    <a:p>
                      <a:r>
                        <a:rPr lang="es-ES" sz="1600" dirty="0">
                          <a:solidFill>
                            <a:srgbClr val="00224C"/>
                          </a:solidFill>
                          <a:latin typeface="ENAIRE Titillium Bold" panose="02000000000000000000" pitchFamily="50" charset="0"/>
                        </a:rPr>
                        <a:t>FlexVol</a:t>
                      </a:r>
                      <a:endParaRPr lang="en-US" sz="1600" dirty="0">
                        <a:solidFill>
                          <a:srgbClr val="00224C"/>
                        </a:solidFill>
                        <a:latin typeface="ENAIRE Titillium Bold" panose="02000000000000000000" pitchFamily="50" charset="0"/>
                      </a:endParaRPr>
                    </a:p>
                  </a:txBody>
                  <a:tcPr/>
                </a:tc>
                <a:tc>
                  <a:txBody>
                    <a:bodyPr/>
                    <a:lstStyle/>
                    <a:p>
                      <a:r>
                        <a:rPr lang="es-ES" sz="1200" b="0" dirty="0">
                          <a:solidFill>
                            <a:srgbClr val="00224C"/>
                          </a:solidFill>
                          <a:latin typeface="ENAIRE Titillium Regular" panose="02000000000000000000" pitchFamily="50" charset="0"/>
                        </a:rPr>
                        <a:t>Permite crear múltiples volúmenes flexibles en grandes pools de discos. </a:t>
                      </a:r>
                      <a:endParaRPr lang="en-US" sz="1200" b="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0"/>
                  </a:ext>
                </a:extLst>
              </a:tr>
              <a:tr h="370840">
                <a:tc>
                  <a:txBody>
                    <a:bodyPr/>
                    <a:lstStyle/>
                    <a:p>
                      <a:r>
                        <a:rPr lang="es-ES" sz="1800" b="1" dirty="0">
                          <a:solidFill>
                            <a:srgbClr val="00224C"/>
                          </a:solidFill>
                          <a:latin typeface="ENAIRE Titillium Bold" panose="02000000000000000000" pitchFamily="50" charset="0"/>
                        </a:rPr>
                        <a:t>FilerView</a:t>
                      </a:r>
                      <a:endParaRPr lang="en-US" sz="1800" b="1" dirty="0">
                        <a:solidFill>
                          <a:srgbClr val="00224C"/>
                        </a:solidFill>
                        <a:latin typeface="ENAIRE Titillium Bold" panose="02000000000000000000" pitchFamily="50" charset="0"/>
                      </a:endParaRPr>
                    </a:p>
                  </a:txBody>
                  <a:tcPr/>
                </a:tc>
                <a:tc>
                  <a:txBody>
                    <a:bodyPr/>
                    <a:lstStyle/>
                    <a:p>
                      <a:r>
                        <a:rPr lang="es-ES" sz="1200" dirty="0">
                          <a:solidFill>
                            <a:srgbClr val="00224C"/>
                          </a:solidFill>
                          <a:latin typeface="ENAIRE Titillium Regular" panose="02000000000000000000" pitchFamily="50" charset="0"/>
                        </a:rPr>
                        <a:t>Herramienta</a:t>
                      </a:r>
                      <a:r>
                        <a:rPr lang="es-ES" sz="1200" baseline="0" dirty="0">
                          <a:solidFill>
                            <a:srgbClr val="00224C"/>
                          </a:solidFill>
                          <a:latin typeface="ENAIRE Titillium Regular" panose="02000000000000000000" pitchFamily="50" charset="0"/>
                        </a:rPr>
                        <a:t> de administración web que permite a los administradores de TI gestionar los N series en remoto. Es simple e intuitivo.</a:t>
                      </a:r>
                      <a:endParaRPr lang="en-US" sz="12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1"/>
                  </a:ext>
                </a:extLst>
              </a:tr>
              <a:tr h="370840">
                <a:tc>
                  <a:txBody>
                    <a:bodyPr/>
                    <a:lstStyle/>
                    <a:p>
                      <a:r>
                        <a:rPr lang="es-ES" sz="1600" b="1" dirty="0">
                          <a:solidFill>
                            <a:srgbClr val="00224C"/>
                          </a:solidFill>
                          <a:latin typeface="ENAIRE Titillium Bold" panose="02000000000000000000" pitchFamily="50" charset="0"/>
                        </a:rPr>
                        <a:t>FlexShare</a:t>
                      </a:r>
                      <a:endParaRPr lang="en-US" sz="1600" b="1" dirty="0">
                        <a:solidFill>
                          <a:srgbClr val="00224C"/>
                        </a:solidFill>
                        <a:latin typeface="ENAIRE Titillium Bold" panose="02000000000000000000" pitchFamily="50" charset="0"/>
                      </a:endParaRPr>
                    </a:p>
                  </a:txBody>
                  <a:tcPr/>
                </a:tc>
                <a:tc>
                  <a:txBody>
                    <a:bodyPr/>
                    <a:lstStyle/>
                    <a:p>
                      <a:r>
                        <a:rPr lang="es-ES" sz="1200" dirty="0">
                          <a:solidFill>
                            <a:srgbClr val="00224C"/>
                          </a:solidFill>
                          <a:latin typeface="ENAIRE Titillium Regular" panose="02000000000000000000" pitchFamily="50" charset="0"/>
                        </a:rPr>
                        <a:t>Proporciona a los administradores la capacidad de aprovechar la infraestructura</a:t>
                      </a:r>
                      <a:r>
                        <a:rPr lang="es-ES" sz="1200" baseline="0" dirty="0">
                          <a:solidFill>
                            <a:srgbClr val="00224C"/>
                          </a:solidFill>
                          <a:latin typeface="ENAIRE Titillium Regular" panose="02000000000000000000" pitchFamily="50" charset="0"/>
                        </a:rPr>
                        <a:t> existente e incrementar su utilización sin sacrificar el rendimiento que las aplicaciones críticas a nivel de rendimiento requieren. Con el uso de FlexShare, los administradores pueden consolidar diferentes aplicaciones y conjuntos de datos en un único sistema de almacenamiento. Esto les proporciona el control de priorizar aplicaciones basándose en como de críticas son para el negocio.</a:t>
                      </a:r>
                      <a:endParaRPr lang="en-US" sz="12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2"/>
                  </a:ext>
                </a:extLst>
              </a:tr>
              <a:tr h="370840">
                <a:tc>
                  <a:txBody>
                    <a:bodyPr/>
                    <a:lstStyle/>
                    <a:p>
                      <a:r>
                        <a:rPr lang="es-ES" sz="1600" b="1" dirty="0">
                          <a:solidFill>
                            <a:srgbClr val="00224C"/>
                          </a:solidFill>
                          <a:latin typeface="ENAIRE Titillium Bold" panose="02000000000000000000" pitchFamily="50" charset="0"/>
                        </a:rPr>
                        <a:t>AutoSupport</a:t>
                      </a:r>
                      <a:endParaRPr lang="en-US" sz="1600" b="1" dirty="0">
                        <a:solidFill>
                          <a:srgbClr val="00224C"/>
                        </a:solidFill>
                        <a:latin typeface="ENAIRE Titillium Bold" panose="02000000000000000000" pitchFamily="50" charset="0"/>
                      </a:endParaRPr>
                    </a:p>
                  </a:txBody>
                  <a:tcPr/>
                </a:tc>
                <a:tc>
                  <a:txBody>
                    <a:bodyPr/>
                    <a:lstStyle/>
                    <a:p>
                      <a:r>
                        <a:rPr lang="es-ES" sz="1200" b="1" dirty="0">
                          <a:solidFill>
                            <a:srgbClr val="00224C"/>
                          </a:solidFill>
                          <a:latin typeface="ENAIRE Titillium Bold" panose="02000000000000000000" pitchFamily="50" charset="0"/>
                        </a:rPr>
                        <a:t>Un sofisticado agente que</a:t>
                      </a:r>
                      <a:r>
                        <a:rPr lang="es-ES" sz="1200" b="1" baseline="0" dirty="0">
                          <a:solidFill>
                            <a:srgbClr val="00224C"/>
                          </a:solidFill>
                          <a:latin typeface="ENAIRE Titillium Bold" panose="02000000000000000000" pitchFamily="50" charset="0"/>
                        </a:rPr>
                        <a:t> funciona dentro del sistema operativo Data ONTAP y sistemas N series. Monitoriza continuamente la salud de sus sistemas y alerta si se encuentra cualquier problema o incidencia. Estas alertas pueden generarse en forma de correos electrónicos.</a:t>
                      </a:r>
                      <a:endParaRPr lang="en-US" sz="1200" b="1" dirty="0">
                        <a:solidFill>
                          <a:srgbClr val="00224C"/>
                        </a:solidFill>
                        <a:latin typeface="ENAIRE Titillium Bold" panose="02000000000000000000" pitchFamily="50" charset="0"/>
                      </a:endParaRPr>
                    </a:p>
                  </a:txBody>
                  <a:tcPr/>
                </a:tc>
                <a:extLst>
                  <a:ext uri="{0D108BD9-81ED-4DB2-BD59-A6C34878D82A}">
                    <a16:rowId xmlns:a16="http://schemas.microsoft.com/office/drawing/2014/main" val="10003"/>
                  </a:ext>
                </a:extLst>
              </a:tr>
              <a:tr h="370840">
                <a:tc>
                  <a:txBody>
                    <a:bodyPr/>
                    <a:lstStyle/>
                    <a:p>
                      <a:r>
                        <a:rPr lang="es-ES" sz="1600" b="1" dirty="0">
                          <a:solidFill>
                            <a:srgbClr val="00224C"/>
                          </a:solidFill>
                          <a:latin typeface="ENAIRE Titillium Bold" panose="02000000000000000000" pitchFamily="50" charset="0"/>
                        </a:rPr>
                        <a:t>SecureAdmin</a:t>
                      </a:r>
                      <a:endParaRPr lang="en-US" sz="1600" b="1" dirty="0">
                        <a:solidFill>
                          <a:srgbClr val="00224C"/>
                        </a:solidFill>
                        <a:latin typeface="ENAIRE Titillium Bold" panose="02000000000000000000" pitchFamily="50" charset="0"/>
                      </a:endParaRPr>
                    </a:p>
                  </a:txBody>
                  <a:tcPr/>
                </a:tc>
                <a:tc>
                  <a:txBody>
                    <a:bodyPr/>
                    <a:lstStyle/>
                    <a:p>
                      <a:r>
                        <a:rPr lang="es-ES" sz="1200" dirty="0">
                          <a:solidFill>
                            <a:srgbClr val="00224C"/>
                          </a:solidFill>
                          <a:latin typeface="ENAIRE Titillium Regular" panose="02000000000000000000" pitchFamily="50" charset="0"/>
                        </a:rPr>
                        <a:t>Módulo de</a:t>
                      </a:r>
                      <a:r>
                        <a:rPr lang="es-ES" sz="1200" baseline="0" dirty="0">
                          <a:solidFill>
                            <a:srgbClr val="00224C"/>
                          </a:solidFill>
                          <a:latin typeface="ENAIRE Titillium Regular" panose="02000000000000000000" pitchFamily="50" charset="0"/>
                        </a:rPr>
                        <a:t> Data ONTAP que permite sesiones administrativas correctamente autenticadas y vía comandos a través de la intranet o internet.</a:t>
                      </a:r>
                      <a:endParaRPr lang="en-US" sz="12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4"/>
                  </a:ext>
                </a:extLst>
              </a:tr>
              <a:tr h="370840">
                <a:tc>
                  <a:txBody>
                    <a:bodyPr/>
                    <a:lstStyle/>
                    <a:p>
                      <a:r>
                        <a:rPr lang="es-ES" sz="1600" b="1" dirty="0">
                          <a:solidFill>
                            <a:srgbClr val="00224C"/>
                          </a:solidFill>
                          <a:latin typeface="ENAIRE Titillium Bold" panose="02000000000000000000" pitchFamily="50" charset="0"/>
                        </a:rPr>
                        <a:t>iSCSI</a:t>
                      </a:r>
                      <a:r>
                        <a:rPr lang="es-ES" sz="1600" b="1" baseline="0" dirty="0">
                          <a:solidFill>
                            <a:srgbClr val="00224C"/>
                          </a:solidFill>
                          <a:latin typeface="ENAIRE Titillium Bold" panose="02000000000000000000" pitchFamily="50" charset="0"/>
                        </a:rPr>
                        <a:t> Host Attachement Kits</a:t>
                      </a:r>
                      <a:endParaRPr lang="en-US" sz="1600" b="1" dirty="0">
                        <a:solidFill>
                          <a:srgbClr val="00224C"/>
                        </a:solidFill>
                        <a:latin typeface="ENAIRE Titillium Bold" panose="02000000000000000000" pitchFamily="50" charset="0"/>
                      </a:endParaRPr>
                    </a:p>
                  </a:txBody>
                  <a:tcPr/>
                </a:tc>
                <a:tc>
                  <a:txBody>
                    <a:bodyPr/>
                    <a:lstStyle/>
                    <a:p>
                      <a:r>
                        <a:rPr lang="es-ES" sz="1200" dirty="0">
                          <a:solidFill>
                            <a:srgbClr val="00224C"/>
                          </a:solidFill>
                          <a:latin typeface="ENAIRE Titillium Regular" panose="02000000000000000000" pitchFamily="50" charset="0"/>
                        </a:rPr>
                        <a:t>Kit de soporte que incluye software</a:t>
                      </a:r>
                      <a:r>
                        <a:rPr lang="es-ES" sz="1200" baseline="0" dirty="0">
                          <a:solidFill>
                            <a:srgbClr val="00224C"/>
                          </a:solidFill>
                          <a:latin typeface="ENAIRE Titillium Regular" panose="02000000000000000000" pitchFamily="50" charset="0"/>
                        </a:rPr>
                        <a:t> y documentación para conectar un host vía iSCSI. El programa de soporte incluye aplicaciones que muestran información detallada necesitada por los servicios de soporte técnico para diagnosticar problemas e incidencias correctamente.</a:t>
                      </a:r>
                      <a:endParaRPr lang="en-US" sz="12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2113281" y="1192676"/>
            <a:ext cx="7272808" cy="369332"/>
          </a:xfrm>
          <a:prstGeom prst="rect">
            <a:avLst/>
          </a:prstGeom>
          <a:noFill/>
        </p:spPr>
        <p:txBody>
          <a:bodyPr wrap="square" rtlCol="0">
            <a:spAutoFit/>
          </a:bodyPr>
          <a:lstStyle/>
          <a:p>
            <a:r>
              <a:rPr lang="es-ES" b="1" dirty="0">
                <a:solidFill>
                  <a:srgbClr val="00224C"/>
                </a:solidFill>
                <a:latin typeface="ENAIRE Titillium Bold" panose="02000000000000000000" pitchFamily="50" charset="0"/>
              </a:rPr>
              <a:t>Funcionalidades a nivel de software en IBM N series (2 de 2)</a:t>
            </a:r>
            <a:endParaRPr lang="en-US" b="1" dirty="0">
              <a:solidFill>
                <a:srgbClr val="00224C"/>
              </a:solidFill>
              <a:latin typeface="ENAIRE Titillium Bold" panose="02000000000000000000" pitchFamily="50" charset="0"/>
            </a:endParaRP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8"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7</a:t>
            </a:fld>
            <a:endParaRPr lang="es-ES" dirty="0"/>
          </a:p>
        </p:txBody>
      </p:sp>
      <p:sp>
        <p:nvSpPr>
          <p:cNvPr id="11" name="Título 3"/>
          <p:cNvSpPr txBox="1">
            <a:spLocks/>
          </p:cNvSpPr>
          <p:nvPr/>
        </p:nvSpPr>
        <p:spPr>
          <a:xfrm>
            <a:off x="570628" y="677457"/>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br>
              <a:rPr lang="es-ES" sz="2000" dirty="0">
                <a:solidFill>
                  <a:srgbClr val="009FDA"/>
                </a:solidFill>
                <a:latin typeface="ENAIRE Titillium Regular"/>
                <a:cs typeface="ENAIRE Titillium Regular"/>
              </a:rPr>
            </a:br>
            <a:endParaRPr lang="es-ES" sz="2000" dirty="0">
              <a:solidFill>
                <a:srgbClr val="009FDA"/>
              </a:solidFill>
              <a:latin typeface="ENAIRE Titillium Regular"/>
              <a:cs typeface="ENAIRE Titillium Regular"/>
            </a:endParaRPr>
          </a:p>
        </p:txBody>
      </p:sp>
    </p:spTree>
    <p:extLst>
      <p:ext uri="{BB962C8B-B14F-4D97-AF65-F5344CB8AC3E}">
        <p14:creationId xmlns:p14="http://schemas.microsoft.com/office/powerpoint/2010/main" val="18177097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23556" y="678123"/>
            <a:ext cx="7624157" cy="502603"/>
          </a:xfrm>
        </p:spPr>
        <p:txBody>
          <a:bodyPr>
            <a:normAutofit/>
          </a:bodyPr>
          <a:lstStyle/>
          <a:p>
            <a:pPr algn="ctr"/>
            <a:r>
              <a:rPr lang="es-ES" sz="2800" dirty="0">
                <a:solidFill>
                  <a:srgbClr val="009FDA"/>
                </a:solidFill>
                <a:latin typeface="ENAIRE Titillium Regular"/>
                <a:ea typeface="+mn-ea"/>
                <a:cs typeface="ENAIRE Titillium Regular"/>
              </a:rPr>
              <a:t>Comandos NFS</a:t>
            </a:r>
          </a:p>
        </p:txBody>
      </p:sp>
      <p:sp>
        <p:nvSpPr>
          <p:cNvPr id="3" name="Marcador de contenido 2"/>
          <p:cNvSpPr>
            <a:spLocks noGrp="1"/>
          </p:cNvSpPr>
          <p:nvPr>
            <p:ph idx="1"/>
          </p:nvPr>
        </p:nvSpPr>
        <p:spPr>
          <a:xfrm>
            <a:off x="846513" y="1592869"/>
            <a:ext cx="10515600" cy="4351338"/>
          </a:xfrm>
        </p:spPr>
        <p:txBody>
          <a:bodyPr>
            <a:normAutofit fontScale="77500" lnSpcReduction="20000"/>
          </a:bodyPr>
          <a:lstStyle/>
          <a:p>
            <a:pPr marL="0" indent="0">
              <a:buNone/>
            </a:pPr>
            <a:r>
              <a:rPr lang="es-ES" dirty="0" err="1">
                <a:solidFill>
                  <a:srgbClr val="00224C"/>
                </a:solidFill>
                <a:latin typeface="ENAIRE Titillium Regular" panose="02000000000000000000" pitchFamily="50" charset="0"/>
              </a:rPr>
              <a:t>nfs</a:t>
            </a:r>
            <a:r>
              <a:rPr lang="es-ES" dirty="0">
                <a:solidFill>
                  <a:srgbClr val="00224C"/>
                </a:solidFill>
                <a:latin typeface="ENAIRE Titillium Regular" panose="02000000000000000000" pitchFamily="50" charset="0"/>
              </a:rPr>
              <a:t> setup (Ejecuta el asistente de configuración NFS) </a:t>
            </a:r>
            <a:br>
              <a:rPr lang="es-ES" dirty="0">
                <a:solidFill>
                  <a:srgbClr val="00224C"/>
                </a:solidFill>
                <a:latin typeface="ENAIRE Titillium Regular" panose="02000000000000000000" pitchFamily="50" charset="0"/>
              </a:rPr>
            </a:br>
            <a:br>
              <a:rPr lang="es-ES" dirty="0">
                <a:solidFill>
                  <a:srgbClr val="00224C"/>
                </a:solidFill>
                <a:latin typeface="ENAIRE Titillium Regular" panose="02000000000000000000" pitchFamily="50" charset="0"/>
              </a:rPr>
            </a:br>
            <a:r>
              <a:rPr lang="es-ES" dirty="0" err="1">
                <a:solidFill>
                  <a:srgbClr val="00224C"/>
                </a:solidFill>
                <a:latin typeface="ENAIRE Titillium Regular" panose="02000000000000000000" pitchFamily="50" charset="0"/>
              </a:rPr>
              <a:t>exportfs</a:t>
            </a:r>
            <a:r>
              <a:rPr lang="es-ES" dirty="0">
                <a:solidFill>
                  <a:srgbClr val="00224C"/>
                </a:solidFill>
                <a:latin typeface="ENAIRE Titillium Regular" panose="02000000000000000000" pitchFamily="50" charset="0"/>
              </a:rPr>
              <a:t> (Muestra las exportaciones actuales) </a:t>
            </a:r>
          </a:p>
          <a:p>
            <a:pPr marL="0" indent="0">
              <a:buNone/>
            </a:pPr>
            <a:br>
              <a:rPr lang="es-ES" dirty="0">
                <a:solidFill>
                  <a:srgbClr val="00224C"/>
                </a:solidFill>
                <a:latin typeface="ENAIRE Titillium Regular" panose="02000000000000000000" pitchFamily="50" charset="0"/>
              </a:rPr>
            </a:br>
            <a:r>
              <a:rPr lang="es-ES" dirty="0" err="1">
                <a:solidFill>
                  <a:srgbClr val="00224C"/>
                </a:solidFill>
                <a:latin typeface="ENAIRE Titillium Regular" panose="02000000000000000000" pitchFamily="50" charset="0"/>
              </a:rPr>
              <a:t>exportfs</a:t>
            </a:r>
            <a:r>
              <a:rPr lang="es-ES" dirty="0">
                <a:solidFill>
                  <a:srgbClr val="00224C"/>
                </a:solidFill>
                <a:latin typeface="ENAIRE Titillium Regular" panose="02000000000000000000" pitchFamily="50" charset="0"/>
              </a:rPr>
              <a:t> -p </a:t>
            </a:r>
            <a:r>
              <a:rPr lang="es-ES" dirty="0" err="1">
                <a:solidFill>
                  <a:srgbClr val="00224C"/>
                </a:solidFill>
                <a:latin typeface="ENAIRE Titillium Regular" panose="02000000000000000000" pitchFamily="50" charset="0"/>
              </a:rPr>
              <a:t>path</a:t>
            </a:r>
            <a:r>
              <a:rPr lang="es-ES" dirty="0">
                <a:solidFill>
                  <a:srgbClr val="00224C"/>
                </a:solidFill>
                <a:latin typeface="ENAIRE Titillium Regular" panose="02000000000000000000" pitchFamily="50" charset="0"/>
              </a:rPr>
              <a:t> (Añade los </a:t>
            </a:r>
            <a:r>
              <a:rPr lang="es-ES" dirty="0" err="1">
                <a:solidFill>
                  <a:srgbClr val="00224C"/>
                </a:solidFill>
                <a:latin typeface="ENAIRE Titillium Regular" panose="02000000000000000000" pitchFamily="50" charset="0"/>
              </a:rPr>
              <a:t>path</a:t>
            </a:r>
            <a:r>
              <a:rPr lang="es-ES" dirty="0">
                <a:solidFill>
                  <a:srgbClr val="00224C"/>
                </a:solidFill>
                <a:latin typeface="ENAIRE Titillium Regular" panose="02000000000000000000" pitchFamily="50" charset="0"/>
              </a:rPr>
              <a:t> exportar en el fichero / </a:t>
            </a:r>
            <a:r>
              <a:rPr lang="es-ES" dirty="0" err="1">
                <a:solidFill>
                  <a:srgbClr val="00224C"/>
                </a:solidFill>
                <a:latin typeface="ENAIRE Titillium Regular" panose="02000000000000000000" pitchFamily="50" charset="0"/>
              </a:rPr>
              <a:t>etc</a:t>
            </a:r>
            <a:r>
              <a:rPr lang="es-ES" dirty="0">
                <a:solidFill>
                  <a:srgbClr val="00224C"/>
                </a:solidFill>
                <a:latin typeface="ENAIRE Titillium Regular" panose="02000000000000000000" pitchFamily="50" charset="0"/>
              </a:rPr>
              <a:t> / </a:t>
            </a:r>
            <a:r>
              <a:rPr lang="es-ES" dirty="0" err="1">
                <a:solidFill>
                  <a:srgbClr val="00224C"/>
                </a:solidFill>
                <a:latin typeface="ENAIRE Titillium Regular" panose="02000000000000000000" pitchFamily="50" charset="0"/>
              </a:rPr>
              <a:t>exports</a:t>
            </a:r>
            <a:r>
              <a:rPr lang="es-ES" dirty="0">
                <a:solidFill>
                  <a:srgbClr val="00224C"/>
                </a:solidFill>
                <a:latin typeface="ENAIRE Titillium Regular" panose="02000000000000000000" pitchFamily="50" charset="0"/>
              </a:rPr>
              <a:t>)</a:t>
            </a:r>
            <a:br>
              <a:rPr lang="es-ES" dirty="0">
                <a:solidFill>
                  <a:srgbClr val="00224C"/>
                </a:solidFill>
                <a:latin typeface="ENAIRE Titillium Regular" panose="02000000000000000000" pitchFamily="50" charset="0"/>
              </a:rPr>
            </a:br>
            <a:r>
              <a:rPr lang="es-ES" dirty="0">
                <a:solidFill>
                  <a:srgbClr val="00224C"/>
                </a:solidFill>
                <a:latin typeface="ENAIRE Titillium Regular" panose="02000000000000000000" pitchFamily="50" charset="0"/>
              </a:rPr>
              <a:t> </a:t>
            </a:r>
            <a:br>
              <a:rPr lang="es-ES" dirty="0">
                <a:solidFill>
                  <a:srgbClr val="00224C"/>
                </a:solidFill>
                <a:latin typeface="ENAIRE Titillium Regular" panose="02000000000000000000" pitchFamily="50" charset="0"/>
              </a:rPr>
            </a:br>
            <a:r>
              <a:rPr lang="es-ES" dirty="0" err="1">
                <a:solidFill>
                  <a:srgbClr val="00224C"/>
                </a:solidFill>
                <a:latin typeface="ENAIRE Titillium Regular" panose="02000000000000000000" pitchFamily="50" charset="0"/>
              </a:rPr>
              <a:t>exportfs</a:t>
            </a:r>
            <a:r>
              <a:rPr lang="es-ES" dirty="0">
                <a:solidFill>
                  <a:srgbClr val="00224C"/>
                </a:solidFill>
                <a:latin typeface="ENAIRE Titillium Regular" panose="02000000000000000000" pitchFamily="50" charset="0"/>
              </a:rPr>
              <a:t> -</a:t>
            </a:r>
            <a:r>
              <a:rPr lang="es-ES" dirty="0" err="1">
                <a:solidFill>
                  <a:srgbClr val="00224C"/>
                </a:solidFill>
                <a:latin typeface="ENAIRE Titillium Regular" panose="02000000000000000000" pitchFamily="50" charset="0"/>
              </a:rPr>
              <a:t>uav</a:t>
            </a:r>
            <a:r>
              <a:rPr lang="es-ES" dirty="0">
                <a:solidFill>
                  <a:srgbClr val="00224C"/>
                </a:solidFill>
                <a:latin typeface="ENAIRE Titillium Regular" panose="02000000000000000000" pitchFamily="50" charset="0"/>
              </a:rPr>
              <a:t> (No exporta todos los </a:t>
            </a:r>
            <a:r>
              <a:rPr lang="es-ES" dirty="0" err="1">
                <a:solidFill>
                  <a:srgbClr val="00224C"/>
                </a:solidFill>
                <a:latin typeface="ENAIRE Titillium Regular" panose="02000000000000000000" pitchFamily="50" charset="0"/>
              </a:rPr>
              <a:t>path</a:t>
            </a:r>
            <a:r>
              <a:rPr lang="es-ES" dirty="0">
                <a:solidFill>
                  <a:srgbClr val="00224C"/>
                </a:solidFill>
                <a:latin typeface="ENAIRE Titillium Regular" panose="02000000000000000000" pitchFamily="50" charset="0"/>
              </a:rPr>
              <a:t> exportados actuales) </a:t>
            </a:r>
            <a:br>
              <a:rPr lang="es-ES" dirty="0">
                <a:solidFill>
                  <a:srgbClr val="00224C"/>
                </a:solidFill>
                <a:latin typeface="ENAIRE Titillium Regular" panose="02000000000000000000" pitchFamily="50" charset="0"/>
              </a:rPr>
            </a:br>
            <a:br>
              <a:rPr lang="es-ES" dirty="0">
                <a:solidFill>
                  <a:srgbClr val="00224C"/>
                </a:solidFill>
                <a:latin typeface="ENAIRE Titillium Regular" panose="02000000000000000000" pitchFamily="50" charset="0"/>
              </a:rPr>
            </a:br>
            <a:r>
              <a:rPr lang="es-ES" dirty="0" err="1">
                <a:solidFill>
                  <a:srgbClr val="00224C"/>
                </a:solidFill>
                <a:latin typeface="ENAIRE Titillium Regular" panose="02000000000000000000" pitchFamily="50" charset="0"/>
              </a:rPr>
              <a:t>exportfs</a:t>
            </a:r>
            <a:r>
              <a:rPr lang="es-ES" dirty="0">
                <a:solidFill>
                  <a:srgbClr val="00224C"/>
                </a:solidFill>
                <a:latin typeface="ENAIRE Titillium Regular" panose="02000000000000000000" pitchFamily="50" charset="0"/>
              </a:rPr>
              <a:t> -u </a:t>
            </a:r>
            <a:r>
              <a:rPr lang="es-ES" dirty="0" err="1">
                <a:solidFill>
                  <a:srgbClr val="00224C"/>
                </a:solidFill>
                <a:latin typeface="ENAIRE Titillium Regular" panose="02000000000000000000" pitchFamily="50" charset="0"/>
              </a:rPr>
              <a:t>path</a:t>
            </a:r>
            <a:r>
              <a:rPr lang="es-ES" dirty="0">
                <a:solidFill>
                  <a:srgbClr val="00224C"/>
                </a:solidFill>
                <a:latin typeface="ENAIRE Titillium Regular" panose="02000000000000000000" pitchFamily="50" charset="0"/>
              </a:rPr>
              <a:t> (No exporta un </a:t>
            </a:r>
            <a:r>
              <a:rPr lang="es-ES" dirty="0" err="1">
                <a:solidFill>
                  <a:srgbClr val="00224C"/>
                </a:solidFill>
                <a:latin typeface="ENAIRE Titillium Regular" panose="02000000000000000000" pitchFamily="50" charset="0"/>
              </a:rPr>
              <a:t>path</a:t>
            </a:r>
            <a:r>
              <a:rPr lang="es-ES" dirty="0">
                <a:solidFill>
                  <a:srgbClr val="00224C"/>
                </a:solidFill>
                <a:latin typeface="ENAIRE Titillium Regular" panose="02000000000000000000" pitchFamily="50" charset="0"/>
              </a:rPr>
              <a:t> específico de memoria) </a:t>
            </a:r>
            <a:br>
              <a:rPr lang="es-ES" dirty="0">
                <a:solidFill>
                  <a:srgbClr val="00224C"/>
                </a:solidFill>
                <a:latin typeface="ENAIRE Titillium Regular" panose="02000000000000000000" pitchFamily="50" charset="0"/>
              </a:rPr>
            </a:br>
            <a:br>
              <a:rPr lang="es-ES" dirty="0">
                <a:solidFill>
                  <a:srgbClr val="00224C"/>
                </a:solidFill>
                <a:latin typeface="ENAIRE Titillium Regular" panose="02000000000000000000" pitchFamily="50" charset="0"/>
              </a:rPr>
            </a:br>
            <a:r>
              <a:rPr lang="es-ES" dirty="0" err="1">
                <a:solidFill>
                  <a:srgbClr val="00224C"/>
                </a:solidFill>
                <a:latin typeface="ENAIRE Titillium Regular" panose="02000000000000000000" pitchFamily="50" charset="0"/>
              </a:rPr>
              <a:t>exportfs</a:t>
            </a:r>
            <a:r>
              <a:rPr lang="es-ES" dirty="0">
                <a:solidFill>
                  <a:srgbClr val="00224C"/>
                </a:solidFill>
                <a:latin typeface="ENAIRE Titillium Regular" panose="02000000000000000000" pitchFamily="50" charset="0"/>
              </a:rPr>
              <a:t> -z </a:t>
            </a:r>
            <a:r>
              <a:rPr lang="es-ES" dirty="0" err="1">
                <a:solidFill>
                  <a:srgbClr val="00224C"/>
                </a:solidFill>
                <a:latin typeface="ENAIRE Titillium Regular" panose="02000000000000000000" pitchFamily="50" charset="0"/>
              </a:rPr>
              <a:t>path</a:t>
            </a:r>
            <a:r>
              <a:rPr lang="es-ES" dirty="0">
                <a:solidFill>
                  <a:srgbClr val="00224C"/>
                </a:solidFill>
                <a:latin typeface="ENAIRE Titillium Regular" panose="02000000000000000000" pitchFamily="50" charset="0"/>
              </a:rPr>
              <a:t> (No exporta un </a:t>
            </a:r>
            <a:r>
              <a:rPr lang="es-ES" dirty="0" err="1">
                <a:solidFill>
                  <a:srgbClr val="00224C"/>
                </a:solidFill>
                <a:latin typeface="ENAIRE Titillium Regular" panose="02000000000000000000" pitchFamily="50" charset="0"/>
              </a:rPr>
              <a:t>path</a:t>
            </a:r>
            <a:r>
              <a:rPr lang="es-ES" dirty="0">
                <a:solidFill>
                  <a:srgbClr val="00224C"/>
                </a:solidFill>
                <a:latin typeface="ENAIRE Titillium Regular" panose="02000000000000000000" pitchFamily="50" charset="0"/>
              </a:rPr>
              <a:t> de exportación específico, y también lo elimina de / </a:t>
            </a:r>
            <a:r>
              <a:rPr lang="es-ES" dirty="0" err="1">
                <a:solidFill>
                  <a:srgbClr val="00224C"/>
                </a:solidFill>
                <a:latin typeface="ENAIRE Titillium Regular" panose="02000000000000000000" pitchFamily="50" charset="0"/>
              </a:rPr>
              <a:t>etc</a:t>
            </a:r>
            <a:r>
              <a:rPr lang="es-ES" dirty="0">
                <a:solidFill>
                  <a:srgbClr val="00224C"/>
                </a:solidFill>
                <a:latin typeface="ENAIRE Titillium Regular" panose="02000000000000000000" pitchFamily="50" charset="0"/>
              </a:rPr>
              <a:t> / </a:t>
            </a:r>
            <a:r>
              <a:rPr lang="es-ES" dirty="0" err="1">
                <a:solidFill>
                  <a:srgbClr val="00224C"/>
                </a:solidFill>
                <a:latin typeface="ENAIRE Titillium Regular" panose="02000000000000000000" pitchFamily="50" charset="0"/>
              </a:rPr>
              <a:t>exports</a:t>
            </a:r>
            <a:r>
              <a:rPr lang="es-ES" dirty="0">
                <a:solidFill>
                  <a:srgbClr val="00224C"/>
                </a:solidFill>
                <a:latin typeface="ENAIRE Titillium Regular" panose="02000000000000000000" pitchFamily="50" charset="0"/>
              </a:rPr>
              <a:t>) </a:t>
            </a:r>
            <a:br>
              <a:rPr lang="es-ES" dirty="0">
                <a:solidFill>
                  <a:srgbClr val="00224C"/>
                </a:solidFill>
                <a:latin typeface="ENAIRE Titillium Regular" panose="02000000000000000000" pitchFamily="50" charset="0"/>
              </a:rPr>
            </a:br>
            <a:br>
              <a:rPr lang="es-ES" dirty="0">
                <a:solidFill>
                  <a:srgbClr val="00224C"/>
                </a:solidFill>
                <a:latin typeface="ENAIRE Titillium Regular" panose="02000000000000000000" pitchFamily="50" charset="0"/>
              </a:rPr>
            </a:br>
            <a:r>
              <a:rPr lang="es-ES" dirty="0" err="1">
                <a:solidFill>
                  <a:srgbClr val="00224C"/>
                </a:solidFill>
                <a:latin typeface="ENAIRE Titillium Regular" panose="02000000000000000000" pitchFamily="50" charset="0"/>
              </a:rPr>
              <a:t>exportfs</a:t>
            </a:r>
            <a:r>
              <a:rPr lang="es-ES" dirty="0">
                <a:solidFill>
                  <a:srgbClr val="00224C"/>
                </a:solidFill>
                <a:latin typeface="ENAIRE Titillium Regular" panose="02000000000000000000" pitchFamily="50" charset="0"/>
              </a:rPr>
              <a:t> -a (Actualizaciones búfer de memoria con los contenidos en / </a:t>
            </a:r>
            <a:r>
              <a:rPr lang="es-ES" dirty="0" err="1">
                <a:solidFill>
                  <a:srgbClr val="00224C"/>
                </a:solidFill>
                <a:latin typeface="ENAIRE Titillium Regular" panose="02000000000000000000" pitchFamily="50" charset="0"/>
              </a:rPr>
              <a:t>etc</a:t>
            </a:r>
            <a:r>
              <a:rPr lang="es-ES" dirty="0">
                <a:solidFill>
                  <a:srgbClr val="00224C"/>
                </a:solidFill>
                <a:latin typeface="ENAIRE Titillium Regular" panose="02000000000000000000" pitchFamily="50" charset="0"/>
              </a:rPr>
              <a:t> / </a:t>
            </a:r>
            <a:r>
              <a:rPr lang="es-ES" dirty="0" err="1">
                <a:solidFill>
                  <a:srgbClr val="00224C"/>
                </a:solidFill>
                <a:latin typeface="ENAIRE Titillium Regular" panose="02000000000000000000" pitchFamily="50" charset="0"/>
              </a:rPr>
              <a:t>exports</a:t>
            </a:r>
            <a:r>
              <a:rPr lang="es-ES" dirty="0">
                <a:solidFill>
                  <a:srgbClr val="00224C"/>
                </a:solidFill>
                <a:latin typeface="ENAIRE Titillium Regular" panose="02000000000000000000" pitchFamily="50" charset="0"/>
              </a:rPr>
              <a:t>) </a:t>
            </a:r>
            <a:br>
              <a:rPr lang="es-ES" dirty="0">
                <a:solidFill>
                  <a:srgbClr val="00224C"/>
                </a:solidFill>
                <a:latin typeface="ENAIRE Titillium Regular" panose="02000000000000000000" pitchFamily="50" charset="0"/>
              </a:rPr>
            </a:br>
            <a:br>
              <a:rPr lang="es-ES" dirty="0">
                <a:solidFill>
                  <a:srgbClr val="00224C"/>
                </a:solidFill>
                <a:latin typeface="ENAIRE Titillium Regular" panose="02000000000000000000" pitchFamily="50" charset="0"/>
              </a:rPr>
            </a:br>
            <a:r>
              <a:rPr lang="es-ES" dirty="0" err="1">
                <a:solidFill>
                  <a:srgbClr val="00224C"/>
                </a:solidFill>
                <a:latin typeface="ENAIRE Titillium Regular" panose="02000000000000000000" pitchFamily="50" charset="0"/>
              </a:rPr>
              <a:t>nfsstat</a:t>
            </a:r>
            <a:r>
              <a:rPr lang="es-ES" dirty="0">
                <a:solidFill>
                  <a:srgbClr val="00224C"/>
                </a:solidFill>
                <a:latin typeface="ENAIRE Titillium Regular" panose="02000000000000000000" pitchFamily="50" charset="0"/>
              </a:rPr>
              <a:t> -d (Muestra estadísticas NFS) </a:t>
            </a:r>
          </a:p>
          <a:p>
            <a:endParaRPr lang="es-ES" dirty="0">
              <a:solidFill>
                <a:srgbClr val="00224C"/>
              </a:solidFill>
              <a:latin typeface="ENAIRE Titillium Regular" panose="02000000000000000000" pitchFamily="50" charset="0"/>
            </a:endParaRPr>
          </a:p>
        </p:txBody>
      </p:sp>
      <p:sp>
        <p:nvSpPr>
          <p:cNvPr id="4" name="CuadroTexto 3"/>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5" name="Imagen 4"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6" name="Marcador de número de diapositiva 5"/>
          <p:cNvSpPr>
            <a:spLocks noGrp="1"/>
          </p:cNvSpPr>
          <p:nvPr>
            <p:ph type="sldNum" sz="quarter" idx="12"/>
          </p:nvPr>
        </p:nvSpPr>
        <p:spPr/>
        <p:txBody>
          <a:bodyPr/>
          <a:lstStyle/>
          <a:p>
            <a:fld id="{F1185998-1780-4536-A0E7-A06AB15D0462}" type="slidenum">
              <a:rPr lang="es-ES" smtClean="0"/>
              <a:t>70</a:t>
            </a:fld>
            <a:endParaRPr lang="es-ES"/>
          </a:p>
        </p:txBody>
      </p:sp>
    </p:spTree>
    <p:extLst>
      <p:ext uri="{BB962C8B-B14F-4D97-AF65-F5344CB8AC3E}">
        <p14:creationId xmlns:p14="http://schemas.microsoft.com/office/powerpoint/2010/main" val="36553074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2000" dirty="0">
                <a:solidFill>
                  <a:srgbClr val="009FDA"/>
                </a:solidFill>
                <a:latin typeface="ENAIRE Titillium Regular"/>
                <a:cs typeface="ENAIRE Titillium Regular"/>
              </a:rPr>
              <a:t>4.1 EXPORTACIÓN NFS DE VOLÚMENES</a:t>
            </a:r>
            <a:endParaRPr lang="es-ES" dirty="0"/>
          </a:p>
        </p:txBody>
      </p:sp>
      <p:pic>
        <p:nvPicPr>
          <p:cNvPr id="4" name="Imagen 3"/>
          <p:cNvPicPr>
            <a:picLocks noChangeAspect="1"/>
          </p:cNvPicPr>
          <p:nvPr/>
        </p:nvPicPr>
        <p:blipFill>
          <a:blip r:embed="rId2"/>
          <a:stretch>
            <a:fillRect/>
          </a:stretch>
        </p:blipFill>
        <p:spPr>
          <a:xfrm>
            <a:off x="718458" y="2059948"/>
            <a:ext cx="11116491" cy="1202228"/>
          </a:xfrm>
          <a:prstGeom prst="rect">
            <a:avLst/>
          </a:prstGeom>
        </p:spPr>
      </p:pic>
      <p:sp>
        <p:nvSpPr>
          <p:cNvPr id="5" name="Rectángulo 4"/>
          <p:cNvSpPr/>
          <p:nvPr/>
        </p:nvSpPr>
        <p:spPr>
          <a:xfrm>
            <a:off x="840376" y="1336853"/>
            <a:ext cx="10863943" cy="646331"/>
          </a:xfrm>
          <a:prstGeom prst="rect">
            <a:avLst/>
          </a:prstGeom>
        </p:spPr>
        <p:txBody>
          <a:bodyPr wrap="square">
            <a:spAutoFit/>
          </a:bodyPr>
          <a:lstStyle/>
          <a:p>
            <a:r>
              <a:rPr lang="es-ES" dirty="0">
                <a:solidFill>
                  <a:srgbClr val="00224C"/>
                </a:solidFill>
                <a:latin typeface="ENAIRE Titillium Regular" panose="02000000000000000000" pitchFamily="50" charset="0"/>
              </a:rPr>
              <a:t>Cada volumen tiene una configuración de exportación NFS propia para el acceso al mismo.</a:t>
            </a:r>
            <a:br>
              <a:rPr lang="es-ES" dirty="0">
                <a:solidFill>
                  <a:srgbClr val="00224C"/>
                </a:solidFill>
                <a:latin typeface="ENAIRE Titillium Regular" panose="02000000000000000000" pitchFamily="50" charset="0"/>
              </a:rPr>
            </a:br>
            <a:r>
              <a:rPr lang="es-ES" dirty="0">
                <a:solidFill>
                  <a:srgbClr val="00224C"/>
                </a:solidFill>
                <a:latin typeface="ENAIRE Titillium Regular" panose="02000000000000000000" pitchFamily="50" charset="0"/>
              </a:rPr>
              <a:t>A</a:t>
            </a:r>
          </a:p>
        </p:txBody>
      </p:sp>
      <p:pic>
        <p:nvPicPr>
          <p:cNvPr id="6" name="Imagen 5"/>
          <p:cNvPicPr>
            <a:picLocks noChangeAspect="1"/>
          </p:cNvPicPr>
          <p:nvPr/>
        </p:nvPicPr>
        <p:blipFill>
          <a:blip r:embed="rId3"/>
          <a:stretch>
            <a:fillRect/>
          </a:stretch>
        </p:blipFill>
        <p:spPr>
          <a:xfrm>
            <a:off x="687723" y="3770259"/>
            <a:ext cx="11238666" cy="1519517"/>
          </a:xfrm>
          <a:prstGeom prst="rect">
            <a:avLst/>
          </a:prstGeom>
        </p:spPr>
      </p:pic>
      <p:sp>
        <p:nvSpPr>
          <p:cNvPr id="7" name="Rectángulo 6"/>
          <p:cNvSpPr/>
          <p:nvPr/>
        </p:nvSpPr>
        <p:spPr>
          <a:xfrm>
            <a:off x="757644" y="3344179"/>
            <a:ext cx="10863943" cy="369332"/>
          </a:xfrm>
          <a:prstGeom prst="rect">
            <a:avLst/>
          </a:prstGeom>
        </p:spPr>
        <p:txBody>
          <a:bodyPr wrap="square">
            <a:spAutoFit/>
          </a:bodyPr>
          <a:lstStyle/>
          <a:p>
            <a:r>
              <a:rPr lang="es-ES" dirty="0">
                <a:latin typeface="ENAIRE Titillium Regular" panose="02000000000000000000" pitchFamily="50" charset="0"/>
              </a:rPr>
              <a:t>B</a:t>
            </a:r>
          </a:p>
        </p:txBody>
      </p:sp>
      <p:sp>
        <p:nvSpPr>
          <p:cNvPr id="8" name="CuadroTexto 7"/>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9" name="Imagen 8" descr="Simbolo ENAIRE_RGB.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3" name="Marcador de número de diapositiva 2"/>
          <p:cNvSpPr>
            <a:spLocks noGrp="1"/>
          </p:cNvSpPr>
          <p:nvPr>
            <p:ph type="sldNum" sz="quarter" idx="12"/>
          </p:nvPr>
        </p:nvSpPr>
        <p:spPr/>
        <p:txBody>
          <a:bodyPr/>
          <a:lstStyle/>
          <a:p>
            <a:fld id="{F1185998-1780-4536-A0E7-A06AB15D0462}" type="slidenum">
              <a:rPr lang="es-ES" smtClean="0"/>
              <a:t>71</a:t>
            </a:fld>
            <a:endParaRPr lang="es-ES"/>
          </a:p>
        </p:txBody>
      </p:sp>
    </p:spTree>
    <p:extLst>
      <p:ext uri="{BB962C8B-B14F-4D97-AF65-F5344CB8AC3E}">
        <p14:creationId xmlns:p14="http://schemas.microsoft.com/office/powerpoint/2010/main" val="40131248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56705"/>
            <a:ext cx="10515600" cy="668858"/>
          </a:xfrm>
        </p:spPr>
        <p:txBody>
          <a:bodyPr>
            <a:normAutofit/>
          </a:bodyPr>
          <a:lstStyle/>
          <a:p>
            <a:r>
              <a:rPr lang="es-ES" sz="2000" dirty="0">
                <a:solidFill>
                  <a:srgbClr val="009FDA"/>
                </a:solidFill>
                <a:latin typeface="ENAIRE Titillium Regular"/>
                <a:cs typeface="ENAIRE Titillium Regular"/>
              </a:rPr>
              <a:t>CONFIGURACIÓN DE FAILOVER ANTE CAÍDA </a:t>
            </a:r>
          </a:p>
        </p:txBody>
      </p:sp>
      <p:sp>
        <p:nvSpPr>
          <p:cNvPr id="4" name="Rectángulo 3"/>
          <p:cNvSpPr/>
          <p:nvPr/>
        </p:nvSpPr>
        <p:spPr>
          <a:xfrm>
            <a:off x="814250" y="1402167"/>
            <a:ext cx="10863943" cy="1200329"/>
          </a:xfrm>
          <a:prstGeom prst="rect">
            <a:avLst/>
          </a:prstGeom>
        </p:spPr>
        <p:txBody>
          <a:bodyPr wrap="square">
            <a:spAutoFit/>
          </a:bodyPr>
          <a:lstStyle/>
          <a:p>
            <a:r>
              <a:rPr lang="es-ES" dirty="0">
                <a:solidFill>
                  <a:srgbClr val="00224C"/>
                </a:solidFill>
                <a:latin typeface="ENAIRE Titillium Regular" panose="02000000000000000000" pitchFamily="50" charset="0"/>
              </a:rPr>
              <a:t>Además de tener habilitado el clúster de controladoras, habrá que configurar en el menú </a:t>
            </a:r>
            <a:r>
              <a:rPr lang="es-ES" dirty="0" err="1">
                <a:solidFill>
                  <a:srgbClr val="00224C"/>
                </a:solidFill>
                <a:latin typeface="ENAIRE Titillium Regular" panose="02000000000000000000" pitchFamily="50" charset="0"/>
              </a:rPr>
              <a:t>Options</a:t>
            </a:r>
            <a:r>
              <a:rPr lang="es-ES" dirty="0">
                <a:solidFill>
                  <a:srgbClr val="00224C"/>
                </a:solidFill>
                <a:latin typeface="ENAIRE Titillium Regular" panose="02000000000000000000" pitchFamily="50" charset="0"/>
              </a:rPr>
              <a:t> de </a:t>
            </a:r>
            <a:r>
              <a:rPr lang="es-ES" dirty="0" err="1">
                <a:solidFill>
                  <a:srgbClr val="00224C"/>
                </a:solidFill>
                <a:latin typeface="ENAIRE Titillium Regular" panose="02000000000000000000" pitchFamily="50" charset="0"/>
              </a:rPr>
              <a:t>DataOntap</a:t>
            </a:r>
            <a:r>
              <a:rPr lang="es-ES" dirty="0">
                <a:solidFill>
                  <a:srgbClr val="00224C"/>
                </a:solidFill>
                <a:latin typeface="ENAIRE Titillium Regular" panose="02000000000000000000" pitchFamily="50" charset="0"/>
              </a:rPr>
              <a:t> la activación del </a:t>
            </a:r>
            <a:r>
              <a:rPr lang="es-ES" dirty="0" err="1">
                <a:solidFill>
                  <a:srgbClr val="00224C"/>
                </a:solidFill>
                <a:latin typeface="ENAIRE Titillium Regular" panose="02000000000000000000" pitchFamily="50" charset="0"/>
              </a:rPr>
              <a:t>takeover</a:t>
            </a:r>
            <a:r>
              <a:rPr lang="es-ES" dirty="0">
                <a:solidFill>
                  <a:srgbClr val="00224C"/>
                </a:solidFill>
                <a:latin typeface="ENAIRE Titillium Regular" panose="02000000000000000000" pitchFamily="50" charset="0"/>
              </a:rPr>
              <a:t> a nivel de clúster ante un fallo de desconexión de los posibles caminos de acceso al almacenamiento en disco de que maneja cada controladora.</a:t>
            </a:r>
            <a:br>
              <a:rPr lang="es-ES" dirty="0">
                <a:solidFill>
                  <a:srgbClr val="00224C"/>
                </a:solidFill>
                <a:latin typeface="ENAIRE Titillium Regular" panose="02000000000000000000" pitchFamily="50" charset="0"/>
              </a:rPr>
            </a:br>
            <a:r>
              <a:rPr lang="es-ES" dirty="0">
                <a:solidFill>
                  <a:srgbClr val="00224C"/>
                </a:solidFill>
                <a:latin typeface="ENAIRE Titillium Regular" panose="02000000000000000000" pitchFamily="50" charset="0"/>
              </a:rPr>
              <a:t>Esta sería la configuración recomendada.</a:t>
            </a:r>
          </a:p>
        </p:txBody>
      </p:sp>
      <p:pic>
        <p:nvPicPr>
          <p:cNvPr id="5" name="Imagen 4"/>
          <p:cNvPicPr>
            <a:picLocks noChangeAspect="1"/>
          </p:cNvPicPr>
          <p:nvPr/>
        </p:nvPicPr>
        <p:blipFill>
          <a:blip r:embed="rId2"/>
          <a:stretch>
            <a:fillRect/>
          </a:stretch>
        </p:blipFill>
        <p:spPr>
          <a:xfrm>
            <a:off x="865278" y="2713265"/>
            <a:ext cx="7953375" cy="3390900"/>
          </a:xfrm>
          <a:prstGeom prst="rect">
            <a:avLst/>
          </a:prstGeom>
        </p:spPr>
      </p:pic>
      <p:sp>
        <p:nvSpPr>
          <p:cNvPr id="6" name="CuadroTexto 5"/>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7" name="Imagen 6"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3" name="Marcador de número de diapositiva 2"/>
          <p:cNvSpPr>
            <a:spLocks noGrp="1"/>
          </p:cNvSpPr>
          <p:nvPr>
            <p:ph type="sldNum" sz="quarter" idx="12"/>
          </p:nvPr>
        </p:nvSpPr>
        <p:spPr/>
        <p:txBody>
          <a:bodyPr/>
          <a:lstStyle/>
          <a:p>
            <a:fld id="{F1185998-1780-4536-A0E7-A06AB15D0462}" type="slidenum">
              <a:rPr lang="es-ES" smtClean="0"/>
              <a:t>72</a:t>
            </a:fld>
            <a:endParaRPr lang="es-ES"/>
          </a:p>
        </p:txBody>
      </p:sp>
    </p:spTree>
    <p:extLst>
      <p:ext uri="{BB962C8B-B14F-4D97-AF65-F5344CB8AC3E}">
        <p14:creationId xmlns:p14="http://schemas.microsoft.com/office/powerpoint/2010/main" val="3418377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56705"/>
            <a:ext cx="10515600" cy="668858"/>
          </a:xfrm>
        </p:spPr>
        <p:txBody>
          <a:bodyPr>
            <a:normAutofit/>
          </a:bodyPr>
          <a:lstStyle/>
          <a:p>
            <a:r>
              <a:rPr lang="es-ES" sz="2000" dirty="0" err="1">
                <a:solidFill>
                  <a:srgbClr val="009FDA"/>
                </a:solidFill>
                <a:latin typeface="ENAIRE Titillium Regular"/>
                <a:cs typeface="ENAIRE Titillium Regular"/>
              </a:rPr>
              <a:t>Filesystem</a:t>
            </a:r>
            <a:r>
              <a:rPr lang="es-ES" sz="2000" dirty="0">
                <a:solidFill>
                  <a:srgbClr val="009FDA"/>
                </a:solidFill>
                <a:latin typeface="ENAIRE Titillium Regular"/>
                <a:cs typeface="ENAIRE Titillium Regular"/>
              </a:rPr>
              <a:t> publicados por NFS del NAS</a:t>
            </a:r>
          </a:p>
        </p:txBody>
      </p:sp>
      <p:sp>
        <p:nvSpPr>
          <p:cNvPr id="6" name="CuadroTexto 5"/>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7" name="Imagen 6"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3" name="Marcador de número de diapositiva 2"/>
          <p:cNvSpPr>
            <a:spLocks noGrp="1"/>
          </p:cNvSpPr>
          <p:nvPr>
            <p:ph type="sldNum" sz="quarter" idx="12"/>
          </p:nvPr>
        </p:nvSpPr>
        <p:spPr/>
        <p:txBody>
          <a:bodyPr/>
          <a:lstStyle/>
          <a:p>
            <a:fld id="{F1185998-1780-4536-A0E7-A06AB15D0462}" type="slidenum">
              <a:rPr lang="es-ES" smtClean="0"/>
              <a:t>73</a:t>
            </a:fld>
            <a:endParaRPr lang="es-ES"/>
          </a:p>
        </p:txBody>
      </p:sp>
      <p:sp>
        <p:nvSpPr>
          <p:cNvPr id="8" name="Rectángulo 7"/>
          <p:cNvSpPr/>
          <p:nvPr/>
        </p:nvSpPr>
        <p:spPr>
          <a:xfrm>
            <a:off x="827315" y="1639761"/>
            <a:ext cx="6096000" cy="2792816"/>
          </a:xfrm>
          <a:prstGeom prst="rect">
            <a:avLst/>
          </a:prstGeom>
        </p:spPr>
        <p:txBody>
          <a:bodyPr>
            <a:spAutoFit/>
          </a:bodyPr>
          <a:lstStyle/>
          <a:p>
            <a:pPr>
              <a:lnSpc>
                <a:spcPct val="107000"/>
              </a:lnSpc>
              <a:spcAft>
                <a:spcPts val="0"/>
              </a:spcAft>
            </a:pPr>
            <a:r>
              <a:rPr lang="en-US" sz="1600" b="1"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sacta@gsi1$ </a:t>
            </a:r>
            <a:r>
              <a:rPr lang="en-US" sz="1600" b="1"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showmount</a:t>
            </a:r>
            <a:r>
              <a:rPr lang="en-US" sz="1600" b="1"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 nas1-ca-alm</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Export list for nas1-ca-alm:</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fdr</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interno</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fich_ftp</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/vol0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tmp_pal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/oradata1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fich_compress</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p:txBody>
      </p:sp>
      <p:sp>
        <p:nvSpPr>
          <p:cNvPr id="9" name="Rectángulo 8"/>
          <p:cNvSpPr/>
          <p:nvPr/>
        </p:nvSpPr>
        <p:spPr>
          <a:xfrm>
            <a:off x="5138057" y="1634456"/>
            <a:ext cx="6187440" cy="4735784"/>
          </a:xfrm>
          <a:prstGeom prst="rect">
            <a:avLst/>
          </a:prstGeom>
        </p:spPr>
        <p:txBody>
          <a:bodyPr wrap="square">
            <a:spAutoFit/>
          </a:bodyPr>
          <a:lstStyle/>
          <a:p>
            <a:pPr>
              <a:lnSpc>
                <a:spcPct val="107000"/>
              </a:lnSpc>
              <a:spcAft>
                <a:spcPts val="0"/>
              </a:spcAft>
            </a:pPr>
            <a:r>
              <a:rPr lang="en-US" sz="1600" b="1"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sacta@gsi1$ </a:t>
            </a:r>
            <a:r>
              <a:rPr lang="en-US" sz="1600" b="1"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showmount</a:t>
            </a:r>
            <a:r>
              <a:rPr lang="en-US" sz="1600" b="1"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 nas1-cb-alm</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Export list for nas1-cb-alm:</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backup_bk</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fdr_bk</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/vol0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/backup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s-E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s-E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fich_usuarios</a:t>
            </a:r>
            <a:r>
              <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10.68.8.115,GSI2-ALM,GSI1-ALM,10.31.9.111,PALESTRA1-ALM,PALESTRA2-ALM,PALESTRA3-ALM,PALESTRA4-ALM,PALESTRA6-ALM,PALESTRA7-ALM,PALESTRA8-ALM,PALESTRA9-ALM</a:t>
            </a: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/oradata2_bk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/oradata1_bk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/oradata2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fich_mqm</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s-E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s-E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repro</a:t>
            </a:r>
            <a:r>
              <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GSI2-ALM,GSI1-ALM,REPRO_BARCELONA_V80</a:t>
            </a: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tmp_pal_bk</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s-E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s-E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sfich_adap</a:t>
            </a:r>
            <a:r>
              <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r>
              <a:rPr lang="es-E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everyone</a:t>
            </a:r>
            <a:r>
              <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0565261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1865401" y="2787467"/>
            <a:ext cx="8381160" cy="1142280"/>
          </a:xfrm>
          <a:prstGeom prst="rect">
            <a:avLst/>
          </a:prstGeom>
        </p:spPr>
        <p:txBody>
          <a:bodyPr lIns="90000" tIns="45000" rIns="90000" bIns="45000" anchor="ctr"/>
          <a:lstStyle/>
          <a:p>
            <a:pPr algn="ctr">
              <a:lnSpc>
                <a:spcPct val="90000"/>
              </a:lnSpc>
              <a:spcBef>
                <a:spcPct val="0"/>
              </a:spcBef>
            </a:pPr>
            <a:r>
              <a:rPr lang="es-ES" sz="2800" dirty="0">
                <a:solidFill>
                  <a:srgbClr val="009FDA"/>
                </a:solidFill>
                <a:latin typeface="ENAIRE Titillium Regular"/>
                <a:ea typeface="+mj-ea"/>
                <a:cs typeface="ENAIRE Titillium Regular"/>
              </a:rPr>
              <a:t>TEMA  5</a:t>
            </a:r>
            <a:endParaRPr sz="2800" dirty="0">
              <a:solidFill>
                <a:srgbClr val="009FDA"/>
              </a:solidFill>
              <a:latin typeface="ENAIRE Titillium Regular"/>
              <a:ea typeface="+mj-ea"/>
              <a:cs typeface="ENAIRE Titillium Regular"/>
            </a:endParaRPr>
          </a:p>
          <a:p>
            <a:pPr algn="ctr">
              <a:lnSpc>
                <a:spcPct val="90000"/>
              </a:lnSpc>
              <a:spcBef>
                <a:spcPct val="0"/>
              </a:spcBef>
            </a:pPr>
            <a:r>
              <a:rPr lang="es-ES" sz="2800" dirty="0">
                <a:solidFill>
                  <a:srgbClr val="009FDA"/>
                </a:solidFill>
                <a:latin typeface="ENAIRE Titillium Regular"/>
                <a:ea typeface="+mj-ea"/>
                <a:cs typeface="ENAIRE Titillium Regular"/>
              </a:rPr>
              <a:t>Comandos Autosupport y </a:t>
            </a:r>
            <a:r>
              <a:rPr lang="es-ES" sz="2800" dirty="0" err="1">
                <a:solidFill>
                  <a:srgbClr val="009FDA"/>
                </a:solidFill>
                <a:latin typeface="ENAIRE Titillium Regular"/>
                <a:ea typeface="+mj-ea"/>
                <a:cs typeface="ENAIRE Titillium Regular"/>
              </a:rPr>
              <a:t>Cluster</a:t>
            </a:r>
            <a:endParaRPr sz="2800" dirty="0">
              <a:solidFill>
                <a:srgbClr val="009FDA"/>
              </a:solidFill>
              <a:latin typeface="ENAIRE Titillium Regular"/>
              <a:ea typeface="+mj-ea"/>
              <a:cs typeface="ENAIRE Titillium Regular"/>
            </a:endParaRPr>
          </a:p>
        </p:txBody>
      </p:sp>
      <p:sp>
        <p:nvSpPr>
          <p:cNvPr id="6" name="CuadroTexto 5"/>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7" name="Imagen 6"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8"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74</a:t>
            </a:fld>
            <a:endParaRPr lang="es-ES" dirty="0"/>
          </a:p>
        </p:txBody>
      </p:sp>
    </p:spTree>
    <p:extLst>
      <p:ext uri="{BB962C8B-B14F-4D97-AF65-F5344CB8AC3E}">
        <p14:creationId xmlns:p14="http://schemas.microsoft.com/office/powerpoint/2010/main" val="38196065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790472" y="2197510"/>
            <a:ext cx="10189701" cy="30155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p:cNvSpPr/>
          <p:nvPr/>
        </p:nvSpPr>
        <p:spPr>
          <a:xfrm>
            <a:off x="825137" y="2426294"/>
            <a:ext cx="10863943" cy="2308324"/>
          </a:xfrm>
          <a:prstGeom prst="rect">
            <a:avLst/>
          </a:prstGeom>
        </p:spPr>
        <p:txBody>
          <a:bodyPr wrap="square">
            <a:spAutoFit/>
          </a:bodyPr>
          <a:lstStyle/>
          <a:p>
            <a:r>
              <a:rPr lang="es-ES" dirty="0">
                <a:solidFill>
                  <a:srgbClr val="00224C"/>
                </a:solidFill>
                <a:latin typeface="ENAIRE Titillium Regular" panose="02000000000000000000" pitchFamily="50" charset="0"/>
              </a:rPr>
              <a:t>Para habilitar el </a:t>
            </a:r>
            <a:r>
              <a:rPr lang="es-ES" dirty="0" err="1">
                <a:solidFill>
                  <a:srgbClr val="00224C"/>
                </a:solidFill>
                <a:latin typeface="ENAIRE Titillium Regular" panose="02000000000000000000" pitchFamily="50" charset="0"/>
              </a:rPr>
              <a:t>autosupport</a:t>
            </a:r>
            <a:r>
              <a:rPr lang="es-ES" dirty="0">
                <a:solidFill>
                  <a:srgbClr val="00224C"/>
                </a:solidFill>
                <a:latin typeface="ENAIRE Titillium Regular" panose="02000000000000000000" pitchFamily="50" charset="0"/>
              </a:rPr>
              <a:t>:</a:t>
            </a:r>
            <a:br>
              <a:rPr lang="es-ES" dirty="0">
                <a:solidFill>
                  <a:srgbClr val="00224C"/>
                </a:solidFill>
                <a:latin typeface="ENAIRE Titillium Regular" panose="02000000000000000000" pitchFamily="50" charset="0"/>
              </a:rPr>
            </a:br>
            <a:r>
              <a:rPr lang="es-ES" dirty="0" err="1">
                <a:solidFill>
                  <a:srgbClr val="00224C"/>
                </a:solidFill>
                <a:latin typeface="ENAIRE Titillium Regular" panose="02000000000000000000" pitchFamily="50" charset="0"/>
              </a:rPr>
              <a:t>options</a:t>
            </a:r>
            <a:r>
              <a:rPr lang="es-ES" dirty="0">
                <a:solidFill>
                  <a:srgbClr val="00224C"/>
                </a:solidFill>
                <a:latin typeface="ENAIRE Titillium Regular" panose="02000000000000000000" pitchFamily="50" charset="0"/>
              </a:rPr>
              <a:t> </a:t>
            </a:r>
            <a:r>
              <a:rPr lang="es-ES" dirty="0" err="1">
                <a:solidFill>
                  <a:srgbClr val="00224C"/>
                </a:solidFill>
                <a:latin typeface="ENAIRE Titillium Regular" panose="02000000000000000000" pitchFamily="50" charset="0"/>
              </a:rPr>
              <a:t>autosupport.support.enable</a:t>
            </a:r>
            <a:r>
              <a:rPr lang="es-ES" dirty="0">
                <a:solidFill>
                  <a:srgbClr val="00224C"/>
                </a:solidFill>
                <a:latin typeface="ENAIRE Titillium Regular" panose="02000000000000000000" pitchFamily="50" charset="0"/>
              </a:rPr>
              <a:t> </a:t>
            </a:r>
            <a:r>
              <a:rPr lang="es-ES" dirty="0" err="1">
                <a:solidFill>
                  <a:srgbClr val="00224C"/>
                </a:solidFill>
                <a:latin typeface="ENAIRE Titillium Regular" panose="02000000000000000000" pitchFamily="50" charset="0"/>
              </a:rPr>
              <a:t>on</a:t>
            </a:r>
            <a:r>
              <a:rPr lang="es-ES" dirty="0">
                <a:solidFill>
                  <a:srgbClr val="00224C"/>
                </a:solidFill>
                <a:latin typeface="ENAIRE Titillium Regular" panose="02000000000000000000" pitchFamily="50" charset="0"/>
              </a:rPr>
              <a:t> </a:t>
            </a:r>
            <a:br>
              <a:rPr lang="es-ES" dirty="0">
                <a:solidFill>
                  <a:srgbClr val="00224C"/>
                </a:solidFill>
                <a:latin typeface="ENAIRE Titillium Regular" panose="02000000000000000000" pitchFamily="50" charset="0"/>
              </a:rPr>
            </a:br>
            <a:br>
              <a:rPr lang="es-ES" dirty="0">
                <a:solidFill>
                  <a:srgbClr val="00224C"/>
                </a:solidFill>
                <a:latin typeface="ENAIRE Titillium Regular" panose="02000000000000000000" pitchFamily="50" charset="0"/>
              </a:rPr>
            </a:br>
            <a:r>
              <a:rPr lang="es-ES" dirty="0">
                <a:solidFill>
                  <a:srgbClr val="00224C"/>
                </a:solidFill>
                <a:latin typeface="ENAIRE Titillium Regular" panose="02000000000000000000" pitchFamily="50" charset="0"/>
              </a:rPr>
              <a:t>Para deshabilitarlo:</a:t>
            </a:r>
            <a:br>
              <a:rPr lang="es-ES" dirty="0">
                <a:solidFill>
                  <a:srgbClr val="00224C"/>
                </a:solidFill>
                <a:latin typeface="ENAIRE Titillium Regular" panose="02000000000000000000" pitchFamily="50" charset="0"/>
              </a:rPr>
            </a:br>
            <a:r>
              <a:rPr lang="es-ES" dirty="0" err="1">
                <a:solidFill>
                  <a:srgbClr val="00224C"/>
                </a:solidFill>
                <a:latin typeface="ENAIRE Titillium Regular" panose="02000000000000000000" pitchFamily="50" charset="0"/>
              </a:rPr>
              <a:t>options</a:t>
            </a:r>
            <a:r>
              <a:rPr lang="es-ES" dirty="0">
                <a:solidFill>
                  <a:srgbClr val="00224C"/>
                </a:solidFill>
                <a:latin typeface="ENAIRE Titillium Regular" panose="02000000000000000000" pitchFamily="50" charset="0"/>
              </a:rPr>
              <a:t> </a:t>
            </a:r>
            <a:r>
              <a:rPr lang="es-ES" dirty="0" err="1">
                <a:solidFill>
                  <a:srgbClr val="00224C"/>
                </a:solidFill>
                <a:latin typeface="ENAIRE Titillium Regular" panose="02000000000000000000" pitchFamily="50" charset="0"/>
              </a:rPr>
              <a:t>autosupport.support.enable</a:t>
            </a:r>
            <a:r>
              <a:rPr lang="es-ES" dirty="0">
                <a:solidFill>
                  <a:srgbClr val="00224C"/>
                </a:solidFill>
                <a:latin typeface="ENAIRE Titillium Regular" panose="02000000000000000000" pitchFamily="50" charset="0"/>
              </a:rPr>
              <a:t> off </a:t>
            </a:r>
            <a:br>
              <a:rPr lang="es-ES" dirty="0">
                <a:solidFill>
                  <a:srgbClr val="00224C"/>
                </a:solidFill>
                <a:latin typeface="ENAIRE Titillium Regular" panose="02000000000000000000" pitchFamily="50" charset="0"/>
              </a:rPr>
            </a:br>
            <a:br>
              <a:rPr lang="es-ES" dirty="0">
                <a:solidFill>
                  <a:srgbClr val="00224C"/>
                </a:solidFill>
                <a:latin typeface="ENAIRE Titillium Regular" panose="02000000000000000000" pitchFamily="50" charset="0"/>
              </a:rPr>
            </a:br>
            <a:r>
              <a:rPr lang="es-ES" dirty="0">
                <a:solidFill>
                  <a:srgbClr val="00224C"/>
                </a:solidFill>
                <a:latin typeface="ENAIRE Titillium Regular" panose="02000000000000000000" pitchFamily="50" charset="0"/>
              </a:rPr>
              <a:t>Para poner descripción a una alerta </a:t>
            </a:r>
            <a:r>
              <a:rPr lang="es-ES" dirty="0" err="1">
                <a:solidFill>
                  <a:srgbClr val="00224C"/>
                </a:solidFill>
                <a:latin typeface="ENAIRE Titillium Regular" panose="02000000000000000000" pitchFamily="50" charset="0"/>
              </a:rPr>
              <a:t>autosupport</a:t>
            </a:r>
            <a:r>
              <a:rPr lang="es-ES" dirty="0">
                <a:solidFill>
                  <a:srgbClr val="00224C"/>
                </a:solidFill>
                <a:latin typeface="ENAIRE Titillium Regular" panose="02000000000000000000" pitchFamily="50" charset="0"/>
              </a:rPr>
              <a:t>:</a:t>
            </a:r>
            <a:br>
              <a:rPr lang="es-ES" dirty="0">
                <a:solidFill>
                  <a:srgbClr val="00224C"/>
                </a:solidFill>
                <a:latin typeface="ENAIRE Titillium Regular" panose="02000000000000000000" pitchFamily="50" charset="0"/>
              </a:rPr>
            </a:br>
            <a:r>
              <a:rPr lang="es-ES" dirty="0" err="1">
                <a:solidFill>
                  <a:srgbClr val="00224C"/>
                </a:solidFill>
                <a:latin typeface="ENAIRE Titillium Regular" panose="02000000000000000000" pitchFamily="50" charset="0"/>
              </a:rPr>
              <a:t>autosupport.doit</a:t>
            </a:r>
            <a:r>
              <a:rPr lang="es-ES" dirty="0">
                <a:solidFill>
                  <a:srgbClr val="00224C"/>
                </a:solidFill>
                <a:latin typeface="ENAIRE Titillium Regular" panose="02000000000000000000" pitchFamily="50" charset="0"/>
              </a:rPr>
              <a:t> “</a:t>
            </a:r>
            <a:r>
              <a:rPr lang="es-ES" dirty="0" err="1">
                <a:solidFill>
                  <a:srgbClr val="00224C"/>
                </a:solidFill>
                <a:latin typeface="ENAIRE Titillium Regular" panose="02000000000000000000" pitchFamily="50" charset="0"/>
              </a:rPr>
              <a:t>description</a:t>
            </a:r>
            <a:r>
              <a:rPr lang="es-ES" dirty="0">
                <a:solidFill>
                  <a:srgbClr val="00224C"/>
                </a:solidFill>
                <a:latin typeface="ENAIRE Titillium Regular" panose="02000000000000000000" pitchFamily="50" charset="0"/>
              </a:rPr>
              <a:t> “</a:t>
            </a:r>
          </a:p>
        </p:txBody>
      </p:sp>
      <p:sp>
        <p:nvSpPr>
          <p:cNvPr id="7" name="CuadroTexto 6"/>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8" name="Imagen 7"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3" name="Marcador de número de diapositiva 2"/>
          <p:cNvSpPr>
            <a:spLocks noGrp="1"/>
          </p:cNvSpPr>
          <p:nvPr>
            <p:ph type="sldNum" sz="quarter" idx="12"/>
          </p:nvPr>
        </p:nvSpPr>
        <p:spPr/>
        <p:txBody>
          <a:bodyPr/>
          <a:lstStyle/>
          <a:p>
            <a:fld id="{F1185998-1780-4536-A0E7-A06AB15D0462}" type="slidenum">
              <a:rPr lang="es-ES" smtClean="0"/>
              <a:t>75</a:t>
            </a:fld>
            <a:endParaRPr lang="es-ES"/>
          </a:p>
        </p:txBody>
      </p:sp>
      <p:sp>
        <p:nvSpPr>
          <p:cNvPr id="11" name="Título 1"/>
          <p:cNvSpPr txBox="1">
            <a:spLocks/>
          </p:cNvSpPr>
          <p:nvPr/>
        </p:nvSpPr>
        <p:spPr>
          <a:xfrm>
            <a:off x="731241" y="320378"/>
            <a:ext cx="3524794" cy="1219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rgbClr val="009FDA"/>
                </a:solidFill>
                <a:latin typeface="ENAIRE Titillium Regular"/>
                <a:cs typeface="ENAIRE Titillium Regular"/>
              </a:rPr>
              <a:t>5.1 Autosupport</a:t>
            </a:r>
          </a:p>
        </p:txBody>
      </p:sp>
    </p:spTree>
    <p:extLst>
      <p:ext uri="{BB962C8B-B14F-4D97-AF65-F5344CB8AC3E}">
        <p14:creationId xmlns:p14="http://schemas.microsoft.com/office/powerpoint/2010/main" val="31963520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0846" y="395136"/>
            <a:ext cx="3524794" cy="1219835"/>
          </a:xfrm>
        </p:spPr>
        <p:txBody>
          <a:bodyPr>
            <a:normAutofit/>
          </a:bodyPr>
          <a:lstStyle/>
          <a:p>
            <a:r>
              <a:rPr lang="es-ES" sz="3200" dirty="0">
                <a:solidFill>
                  <a:srgbClr val="009FDA"/>
                </a:solidFill>
                <a:latin typeface="ENAIRE Titillium Regular"/>
                <a:cs typeface="ENAIRE Titillium Regular"/>
              </a:rPr>
              <a:t>5.1 Autosupport</a:t>
            </a:r>
          </a:p>
        </p:txBody>
      </p:sp>
      <p:sp>
        <p:nvSpPr>
          <p:cNvPr id="7" name="CuadroTexto 6"/>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8" name="Imagen 7"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3" name="Marcador de número de diapositiva 2"/>
          <p:cNvSpPr>
            <a:spLocks noGrp="1"/>
          </p:cNvSpPr>
          <p:nvPr>
            <p:ph type="sldNum" sz="quarter" idx="12"/>
          </p:nvPr>
        </p:nvSpPr>
        <p:spPr/>
        <p:txBody>
          <a:bodyPr/>
          <a:lstStyle/>
          <a:p>
            <a:fld id="{F1185998-1780-4536-A0E7-A06AB15D0462}" type="slidenum">
              <a:rPr lang="es-ES" smtClean="0"/>
              <a:t>76</a:t>
            </a:fld>
            <a:endParaRPr lang="es-ES"/>
          </a:p>
        </p:txBody>
      </p:sp>
      <p:sp>
        <p:nvSpPr>
          <p:cNvPr id="9" name="Rectángulo 8"/>
          <p:cNvSpPr/>
          <p:nvPr/>
        </p:nvSpPr>
        <p:spPr>
          <a:xfrm>
            <a:off x="900846" y="1483179"/>
            <a:ext cx="9391234" cy="3837910"/>
          </a:xfrm>
          <a:prstGeom prst="rect">
            <a:avLst/>
          </a:prstGeom>
        </p:spPr>
        <p:txBody>
          <a:bodyPr wrap="square">
            <a:spAutoFit/>
          </a:bodyPr>
          <a:lstStyle/>
          <a:p>
            <a:pPr>
              <a:lnSpc>
                <a:spcPct val="107000"/>
              </a:lnSpc>
              <a:spcAft>
                <a:spcPts val="800"/>
              </a:spcAft>
            </a:pPr>
            <a:r>
              <a:rPr lang="es-ES" b="1" u="sng"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Generar </a:t>
            </a:r>
            <a:r>
              <a:rPr lang="es-ES" b="1" u="sng"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autosupport</a:t>
            </a:r>
            <a:r>
              <a:rPr lang="es-ES" b="1" u="sng"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en ARRAY</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Se debe hacer en las dos controladoras:</a:t>
            </a:r>
          </a:p>
          <a:p>
            <a:pPr>
              <a:lnSpc>
                <a:spcPct val="107000"/>
              </a:lnSpc>
              <a:spcAft>
                <a:spcPts val="0"/>
              </a:spcAft>
            </a:pPr>
            <a:r>
              <a:rPr lang="en-US" b="1"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sacta@gsi1$ </a:t>
            </a:r>
            <a:r>
              <a:rPr lang="en-US" b="1"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ssh</a:t>
            </a:r>
            <a:r>
              <a:rPr lang="en-US" b="1"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root@nas1-ca-alm</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b="1"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NAS1-CA&gt; options </a:t>
            </a:r>
            <a:r>
              <a:rPr lang="en-US" b="1"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autosupport.doit</a:t>
            </a:r>
            <a:r>
              <a:rPr lang="en-US" b="1"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DO</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b="1"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b="1"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sacta@gsi1$ </a:t>
            </a:r>
            <a:r>
              <a:rPr lang="en-US" b="1"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ssh</a:t>
            </a:r>
            <a:r>
              <a:rPr lang="en-US" b="1"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root@nas1-cb-alm</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b="1"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NAS1-CA&gt; options </a:t>
            </a:r>
            <a:r>
              <a:rPr lang="en-US" b="1"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autosupport.doit</a:t>
            </a:r>
            <a:r>
              <a:rPr lang="en-US" b="1"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DO</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b="1"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Esto generará un </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autosupport</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en el directorio /</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etc</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/log/</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autosupport</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de cada controladora.</a:t>
            </a:r>
          </a:p>
          <a:p>
            <a:pPr>
              <a:lnSpc>
                <a:spcPct val="107000"/>
              </a:lnSpc>
              <a:spcAft>
                <a:spcPts val="0"/>
              </a:spcAft>
            </a:pP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p>
          <a:p>
            <a:pPr>
              <a:lnSpc>
                <a:spcPct val="107000"/>
              </a:lnSpc>
              <a:spcAft>
                <a:spcPts val="0"/>
              </a:spcAft>
            </a:pP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Para acceder al </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autosupport</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generado seguimos los siguientes pasos. Ponemos el ejemplo de la controladora A, con la controladora B sería lo mismo:</a:t>
            </a:r>
          </a:p>
        </p:txBody>
      </p:sp>
    </p:spTree>
    <p:extLst>
      <p:ext uri="{BB962C8B-B14F-4D97-AF65-F5344CB8AC3E}">
        <p14:creationId xmlns:p14="http://schemas.microsoft.com/office/powerpoint/2010/main" val="3902818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6355" y="437161"/>
            <a:ext cx="3524794" cy="1219835"/>
          </a:xfrm>
        </p:spPr>
        <p:txBody>
          <a:bodyPr>
            <a:normAutofit/>
          </a:bodyPr>
          <a:lstStyle/>
          <a:p>
            <a:r>
              <a:rPr lang="es-ES" sz="3200" dirty="0">
                <a:solidFill>
                  <a:srgbClr val="009FDA"/>
                </a:solidFill>
                <a:latin typeface="ENAIRE Titillium Regular"/>
                <a:cs typeface="ENAIRE Titillium Regular"/>
              </a:rPr>
              <a:t>5.1 Autosupport</a:t>
            </a:r>
          </a:p>
        </p:txBody>
      </p:sp>
      <p:sp>
        <p:nvSpPr>
          <p:cNvPr id="7" name="CuadroTexto 6"/>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8" name="Imagen 7"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3" name="Marcador de número de diapositiva 2"/>
          <p:cNvSpPr>
            <a:spLocks noGrp="1"/>
          </p:cNvSpPr>
          <p:nvPr>
            <p:ph type="sldNum" sz="quarter" idx="12"/>
          </p:nvPr>
        </p:nvSpPr>
        <p:spPr/>
        <p:txBody>
          <a:bodyPr/>
          <a:lstStyle/>
          <a:p>
            <a:fld id="{F1185998-1780-4536-A0E7-A06AB15D0462}" type="slidenum">
              <a:rPr lang="es-ES" smtClean="0"/>
              <a:t>77</a:t>
            </a:fld>
            <a:endParaRPr lang="es-ES"/>
          </a:p>
        </p:txBody>
      </p:sp>
      <p:sp>
        <p:nvSpPr>
          <p:cNvPr id="4" name="Rectángulo 3"/>
          <p:cNvSpPr/>
          <p:nvPr/>
        </p:nvSpPr>
        <p:spPr>
          <a:xfrm>
            <a:off x="887362" y="1656996"/>
            <a:ext cx="4822558" cy="3737818"/>
          </a:xfrm>
          <a:prstGeom prst="rect">
            <a:avLst/>
          </a:prstGeom>
        </p:spPr>
        <p:txBody>
          <a:bodyPr wrap="square">
            <a:spAutoFit/>
          </a:bodyPr>
          <a:lstStyle/>
          <a:p>
            <a:pPr>
              <a:lnSpc>
                <a:spcPct val="107000"/>
              </a:lnSpc>
              <a:spcAft>
                <a:spcPts val="0"/>
              </a:spcAft>
            </a:pP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Acceder al </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filesystem</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/vol0 que publica por NFS el </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array</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p>
          <a:p>
            <a:pPr>
              <a:lnSpc>
                <a:spcPct val="107000"/>
              </a:lnSpc>
              <a:spcAft>
                <a:spcPts val="800"/>
              </a:spcAft>
            </a:pP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sacta@gsi1$ </a:t>
            </a:r>
            <a:r>
              <a:rPr lang="en-US" sz="1600" b="1"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showmount</a:t>
            </a:r>
            <a:r>
              <a:rPr lang="en-US" sz="1600" b="1"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 nas1-ca-alm</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Export list for nas1-ca-alm:</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fdr</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interno</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fich_ftp</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/vol0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tmp_pal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/oradata1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sz="1600"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fich_compress</a:t>
            </a:r>
            <a:r>
              <a:rPr lang="en-U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(everyone)</a:t>
            </a:r>
            <a:endParaRPr lang="es-ES" sz="1600"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p:txBody>
      </p:sp>
      <p:sp>
        <p:nvSpPr>
          <p:cNvPr id="5" name="CuadroTexto 4"/>
          <p:cNvSpPr txBox="1"/>
          <p:nvPr/>
        </p:nvSpPr>
        <p:spPr>
          <a:xfrm>
            <a:off x="6058219" y="2717158"/>
            <a:ext cx="5453507" cy="2677656"/>
          </a:xfrm>
          <a:prstGeom prst="rect">
            <a:avLst/>
          </a:prstGeom>
          <a:noFill/>
        </p:spPr>
        <p:txBody>
          <a:bodyPr wrap="square" rtlCol="0">
            <a:spAutoFit/>
          </a:bodyPr>
          <a:lstStyle/>
          <a:p>
            <a:r>
              <a:rPr lang="en-US" sz="1200" dirty="0">
                <a:solidFill>
                  <a:srgbClr val="00224C"/>
                </a:solidFill>
                <a:latin typeface="ENAIRE Titillium Regular" panose="02000000000000000000" pitchFamily="50" charset="0"/>
              </a:rPr>
              <a:t>sacta@gsi1$ </a:t>
            </a:r>
            <a:r>
              <a:rPr lang="en-US" sz="1200" b="1" dirty="0">
                <a:solidFill>
                  <a:srgbClr val="00224C"/>
                </a:solidFill>
                <a:latin typeface="ENAIRE Titillium Regular" panose="02000000000000000000" pitchFamily="50" charset="0"/>
              </a:rPr>
              <a:t>ping nas1-ca-alm</a:t>
            </a:r>
            <a:endParaRPr lang="es-ES" sz="1200" dirty="0">
              <a:solidFill>
                <a:srgbClr val="00224C"/>
              </a:solidFill>
              <a:latin typeface="ENAIRE Titillium Regular" panose="02000000000000000000" pitchFamily="50" charset="0"/>
            </a:endParaRPr>
          </a:p>
          <a:p>
            <a:r>
              <a:rPr lang="en-US" sz="1200" dirty="0">
                <a:solidFill>
                  <a:srgbClr val="00224C"/>
                </a:solidFill>
                <a:latin typeface="ENAIRE Titillium Regular" panose="02000000000000000000" pitchFamily="50" charset="0"/>
              </a:rPr>
              <a:t>PING nas1-ca-alm (</a:t>
            </a:r>
            <a:r>
              <a:rPr lang="en-US" sz="1200" b="1" dirty="0">
                <a:solidFill>
                  <a:srgbClr val="00224C"/>
                </a:solidFill>
                <a:latin typeface="ENAIRE Titillium Regular" panose="02000000000000000000" pitchFamily="50" charset="0"/>
              </a:rPr>
              <a:t>10.10.201.68</a:t>
            </a:r>
            <a:r>
              <a:rPr lang="en-US" sz="1200" dirty="0">
                <a:solidFill>
                  <a:srgbClr val="00224C"/>
                </a:solidFill>
                <a:latin typeface="ENAIRE Titillium Regular" panose="02000000000000000000" pitchFamily="50" charset="0"/>
              </a:rPr>
              <a:t>) 56(84) bytes of data.</a:t>
            </a:r>
            <a:endParaRPr lang="es-ES" sz="1200" dirty="0">
              <a:solidFill>
                <a:srgbClr val="00224C"/>
              </a:solidFill>
              <a:latin typeface="ENAIRE Titillium Regular" panose="02000000000000000000" pitchFamily="50" charset="0"/>
            </a:endParaRPr>
          </a:p>
          <a:p>
            <a:r>
              <a:rPr lang="en-US" sz="1200" dirty="0">
                <a:solidFill>
                  <a:srgbClr val="00224C"/>
                </a:solidFill>
                <a:latin typeface="ENAIRE Titillium Regular" panose="02000000000000000000" pitchFamily="50" charset="0"/>
              </a:rPr>
              <a:t>64 bytes from nas1-ca-alm (10.10.201.68): </a:t>
            </a:r>
            <a:r>
              <a:rPr lang="en-US" sz="1200" dirty="0" err="1">
                <a:solidFill>
                  <a:srgbClr val="00224C"/>
                </a:solidFill>
                <a:latin typeface="ENAIRE Titillium Regular" panose="02000000000000000000" pitchFamily="50" charset="0"/>
              </a:rPr>
              <a:t>icmp_seq</a:t>
            </a:r>
            <a:r>
              <a:rPr lang="en-US" sz="1200" dirty="0">
                <a:solidFill>
                  <a:srgbClr val="00224C"/>
                </a:solidFill>
                <a:latin typeface="ENAIRE Titillium Regular" panose="02000000000000000000" pitchFamily="50" charset="0"/>
              </a:rPr>
              <a:t>=1 </a:t>
            </a:r>
            <a:r>
              <a:rPr lang="en-US" sz="1200" dirty="0" err="1">
                <a:solidFill>
                  <a:srgbClr val="00224C"/>
                </a:solidFill>
                <a:latin typeface="ENAIRE Titillium Regular" panose="02000000000000000000" pitchFamily="50" charset="0"/>
              </a:rPr>
              <a:t>ttl</a:t>
            </a:r>
            <a:r>
              <a:rPr lang="en-US" sz="1200" dirty="0">
                <a:solidFill>
                  <a:srgbClr val="00224C"/>
                </a:solidFill>
                <a:latin typeface="ENAIRE Titillium Regular" panose="02000000000000000000" pitchFamily="50" charset="0"/>
              </a:rPr>
              <a:t>=255 time=0.156 </a:t>
            </a:r>
            <a:r>
              <a:rPr lang="en-US" sz="1200" dirty="0" err="1">
                <a:solidFill>
                  <a:srgbClr val="00224C"/>
                </a:solidFill>
                <a:latin typeface="ENAIRE Titillium Regular" panose="02000000000000000000" pitchFamily="50" charset="0"/>
              </a:rPr>
              <a:t>ms</a:t>
            </a:r>
            <a:endParaRPr lang="es-ES" sz="1200" dirty="0">
              <a:solidFill>
                <a:srgbClr val="00224C"/>
              </a:solidFill>
              <a:latin typeface="ENAIRE Titillium Regular" panose="02000000000000000000" pitchFamily="50" charset="0"/>
            </a:endParaRPr>
          </a:p>
          <a:p>
            <a:r>
              <a:rPr lang="en-US" sz="1200" dirty="0">
                <a:solidFill>
                  <a:srgbClr val="00224C"/>
                </a:solidFill>
                <a:latin typeface="ENAIRE Titillium Regular" panose="02000000000000000000" pitchFamily="50" charset="0"/>
              </a:rPr>
              <a:t>^C</a:t>
            </a:r>
            <a:endParaRPr lang="es-ES" sz="1200" dirty="0">
              <a:solidFill>
                <a:srgbClr val="00224C"/>
              </a:solidFill>
              <a:latin typeface="ENAIRE Titillium Regular" panose="02000000000000000000" pitchFamily="50" charset="0"/>
            </a:endParaRPr>
          </a:p>
          <a:p>
            <a:r>
              <a:rPr lang="en-US" sz="1200" dirty="0">
                <a:solidFill>
                  <a:srgbClr val="00224C"/>
                </a:solidFill>
                <a:latin typeface="ENAIRE Titillium Regular" panose="02000000000000000000" pitchFamily="50" charset="0"/>
              </a:rPr>
              <a:t>--- nas1-ca-alm ping statistics ---</a:t>
            </a:r>
            <a:endParaRPr lang="es-ES" sz="1200" dirty="0">
              <a:solidFill>
                <a:srgbClr val="00224C"/>
              </a:solidFill>
              <a:latin typeface="ENAIRE Titillium Regular" panose="02000000000000000000" pitchFamily="50" charset="0"/>
            </a:endParaRPr>
          </a:p>
          <a:p>
            <a:r>
              <a:rPr lang="en-US" sz="1200" dirty="0">
                <a:solidFill>
                  <a:srgbClr val="00224C"/>
                </a:solidFill>
                <a:latin typeface="ENAIRE Titillium Regular" panose="02000000000000000000" pitchFamily="50" charset="0"/>
              </a:rPr>
              <a:t>1 packets transmitted, 1 received, 0% packet loss, time 774ms</a:t>
            </a:r>
            <a:endParaRPr lang="es-ES" sz="1200" dirty="0">
              <a:solidFill>
                <a:srgbClr val="00224C"/>
              </a:solidFill>
              <a:latin typeface="ENAIRE Titillium Regular" panose="02000000000000000000" pitchFamily="50" charset="0"/>
            </a:endParaRPr>
          </a:p>
          <a:p>
            <a:r>
              <a:rPr lang="en-US" sz="1200" dirty="0" err="1">
                <a:solidFill>
                  <a:srgbClr val="00224C"/>
                </a:solidFill>
                <a:latin typeface="ENAIRE Titillium Regular" panose="02000000000000000000" pitchFamily="50" charset="0"/>
              </a:rPr>
              <a:t>rtt</a:t>
            </a:r>
            <a:r>
              <a:rPr lang="en-US" sz="1200" dirty="0">
                <a:solidFill>
                  <a:srgbClr val="00224C"/>
                </a:solidFill>
                <a:latin typeface="ENAIRE Titillium Regular" panose="02000000000000000000" pitchFamily="50" charset="0"/>
              </a:rPr>
              <a:t> min/</a:t>
            </a:r>
            <a:r>
              <a:rPr lang="en-US" sz="1200" dirty="0" err="1">
                <a:solidFill>
                  <a:srgbClr val="00224C"/>
                </a:solidFill>
                <a:latin typeface="ENAIRE Titillium Regular" panose="02000000000000000000" pitchFamily="50" charset="0"/>
              </a:rPr>
              <a:t>avg</a:t>
            </a:r>
            <a:r>
              <a:rPr lang="en-US" sz="1200" dirty="0">
                <a:solidFill>
                  <a:srgbClr val="00224C"/>
                </a:solidFill>
                <a:latin typeface="ENAIRE Titillium Regular" panose="02000000000000000000" pitchFamily="50" charset="0"/>
              </a:rPr>
              <a:t>/max/</a:t>
            </a:r>
            <a:r>
              <a:rPr lang="en-US" sz="1200" dirty="0" err="1">
                <a:solidFill>
                  <a:srgbClr val="00224C"/>
                </a:solidFill>
                <a:latin typeface="ENAIRE Titillium Regular" panose="02000000000000000000" pitchFamily="50" charset="0"/>
              </a:rPr>
              <a:t>mdev</a:t>
            </a:r>
            <a:r>
              <a:rPr lang="en-US" sz="1200" dirty="0">
                <a:solidFill>
                  <a:srgbClr val="00224C"/>
                </a:solidFill>
                <a:latin typeface="ENAIRE Titillium Regular" panose="02000000000000000000" pitchFamily="50" charset="0"/>
              </a:rPr>
              <a:t> = 0.156/0.156/0.156/0.000 </a:t>
            </a:r>
            <a:r>
              <a:rPr lang="en-US" sz="1200" dirty="0" err="1">
                <a:solidFill>
                  <a:srgbClr val="00224C"/>
                </a:solidFill>
                <a:latin typeface="ENAIRE Titillium Regular" panose="02000000000000000000" pitchFamily="50" charset="0"/>
              </a:rPr>
              <a:t>ms</a:t>
            </a:r>
            <a:endParaRPr lang="es-ES" sz="1200" dirty="0">
              <a:solidFill>
                <a:srgbClr val="00224C"/>
              </a:solidFill>
              <a:latin typeface="ENAIRE Titillium Regular" panose="02000000000000000000" pitchFamily="50" charset="0"/>
            </a:endParaRPr>
          </a:p>
          <a:p>
            <a:r>
              <a:rPr lang="en-US" sz="1200" b="1" dirty="0">
                <a:solidFill>
                  <a:srgbClr val="00224C"/>
                </a:solidFill>
                <a:latin typeface="ENAIRE Titillium Regular" panose="02000000000000000000" pitchFamily="50" charset="0"/>
              </a:rPr>
              <a:t>sacta@gsi1$ cd /net/10.10.201.68/</a:t>
            </a:r>
            <a:r>
              <a:rPr lang="en-US" sz="1200" b="1" dirty="0" err="1">
                <a:solidFill>
                  <a:srgbClr val="00224C"/>
                </a:solidFill>
                <a:latin typeface="ENAIRE Titillium Regular" panose="02000000000000000000" pitchFamily="50" charset="0"/>
              </a:rPr>
              <a:t>vol</a:t>
            </a:r>
            <a:r>
              <a:rPr lang="en-US" sz="1200" b="1" dirty="0">
                <a:solidFill>
                  <a:srgbClr val="00224C"/>
                </a:solidFill>
                <a:latin typeface="ENAIRE Titillium Regular" panose="02000000000000000000" pitchFamily="50" charset="0"/>
              </a:rPr>
              <a:t>/vol0/</a:t>
            </a:r>
            <a:r>
              <a:rPr lang="en-US" sz="1200" b="1" dirty="0" err="1">
                <a:solidFill>
                  <a:srgbClr val="00224C"/>
                </a:solidFill>
                <a:latin typeface="ENAIRE Titillium Regular" panose="02000000000000000000" pitchFamily="50" charset="0"/>
              </a:rPr>
              <a:t>etc</a:t>
            </a:r>
            <a:r>
              <a:rPr lang="en-US" sz="1200" b="1" dirty="0">
                <a:solidFill>
                  <a:srgbClr val="00224C"/>
                </a:solidFill>
                <a:latin typeface="ENAIRE Titillium Regular" panose="02000000000000000000" pitchFamily="50" charset="0"/>
              </a:rPr>
              <a:t>/log/</a:t>
            </a:r>
            <a:r>
              <a:rPr lang="en-US" sz="1200" b="1" dirty="0" err="1">
                <a:solidFill>
                  <a:srgbClr val="00224C"/>
                </a:solidFill>
                <a:latin typeface="ENAIRE Titillium Regular" panose="02000000000000000000" pitchFamily="50" charset="0"/>
              </a:rPr>
              <a:t>autosupport</a:t>
            </a:r>
            <a:endParaRPr lang="es-ES" sz="1200" dirty="0">
              <a:solidFill>
                <a:srgbClr val="00224C"/>
              </a:solidFill>
              <a:latin typeface="ENAIRE Titillium Regular" panose="02000000000000000000" pitchFamily="50" charset="0"/>
            </a:endParaRPr>
          </a:p>
          <a:p>
            <a:r>
              <a:rPr lang="en-US" sz="1200" dirty="0">
                <a:solidFill>
                  <a:srgbClr val="00224C"/>
                </a:solidFill>
                <a:latin typeface="ENAIRE Titillium Regular" panose="02000000000000000000" pitchFamily="50" charset="0"/>
              </a:rPr>
              <a:t> </a:t>
            </a:r>
            <a:endParaRPr lang="es-ES" sz="1200" dirty="0">
              <a:solidFill>
                <a:srgbClr val="00224C"/>
              </a:solidFill>
              <a:latin typeface="ENAIRE Titillium Regular" panose="02000000000000000000" pitchFamily="50" charset="0"/>
            </a:endParaRPr>
          </a:p>
          <a:p>
            <a:r>
              <a:rPr lang="en-US" sz="1200" dirty="0">
                <a:solidFill>
                  <a:srgbClr val="00224C"/>
                </a:solidFill>
                <a:latin typeface="ENAIRE Titillium Regular" panose="02000000000000000000" pitchFamily="50" charset="0"/>
              </a:rPr>
              <a:t>sacta@gsi1$ ls -</a:t>
            </a:r>
            <a:r>
              <a:rPr lang="en-US" sz="1200" dirty="0" err="1">
                <a:solidFill>
                  <a:srgbClr val="00224C"/>
                </a:solidFill>
                <a:latin typeface="ENAIRE Titillium Regular" panose="02000000000000000000" pitchFamily="50" charset="0"/>
              </a:rPr>
              <a:t>lt</a:t>
            </a:r>
            <a:r>
              <a:rPr lang="en-US" sz="1200" dirty="0">
                <a:solidFill>
                  <a:srgbClr val="00224C"/>
                </a:solidFill>
                <a:latin typeface="ENAIRE Titillium Regular" panose="02000000000000000000" pitchFamily="50" charset="0"/>
              </a:rPr>
              <a:t> | more</a:t>
            </a:r>
            <a:endParaRPr lang="es-ES" sz="1200" dirty="0">
              <a:solidFill>
                <a:srgbClr val="00224C"/>
              </a:solidFill>
              <a:latin typeface="ENAIRE Titillium Regular" panose="02000000000000000000" pitchFamily="50" charset="0"/>
            </a:endParaRPr>
          </a:p>
          <a:p>
            <a:r>
              <a:rPr lang="en-US" sz="1200" dirty="0">
                <a:solidFill>
                  <a:srgbClr val="00224C"/>
                </a:solidFill>
                <a:latin typeface="ENAIRE Titillium Regular" panose="02000000000000000000" pitchFamily="50" charset="0"/>
              </a:rPr>
              <a:t>total 604</a:t>
            </a:r>
            <a:endParaRPr lang="es-ES" sz="1200" dirty="0">
              <a:solidFill>
                <a:srgbClr val="00224C"/>
              </a:solidFill>
              <a:latin typeface="ENAIRE Titillium Regular" panose="02000000000000000000" pitchFamily="50" charset="0"/>
            </a:endParaRPr>
          </a:p>
          <a:p>
            <a:r>
              <a:rPr lang="en-US" sz="1200" dirty="0">
                <a:solidFill>
                  <a:srgbClr val="00224C"/>
                </a:solidFill>
                <a:latin typeface="ENAIRE Titillium Regular" panose="02000000000000000000" pitchFamily="50" charset="0"/>
              </a:rPr>
              <a:t>-</a:t>
            </a:r>
            <a:r>
              <a:rPr lang="en-US" sz="1200" dirty="0" err="1">
                <a:solidFill>
                  <a:srgbClr val="00224C"/>
                </a:solidFill>
                <a:latin typeface="ENAIRE Titillium Regular" panose="02000000000000000000" pitchFamily="50" charset="0"/>
              </a:rPr>
              <a:t>rw</a:t>
            </a:r>
            <a:r>
              <a:rPr lang="en-US" sz="1200" dirty="0">
                <a:solidFill>
                  <a:srgbClr val="00224C"/>
                </a:solidFill>
                <a:latin typeface="ENAIRE Titillium Regular" panose="02000000000000000000" pitchFamily="50" charset="0"/>
              </a:rPr>
              <a:t>-r--r-- 1 root </a:t>
            </a:r>
            <a:r>
              <a:rPr lang="en-US" sz="1200" dirty="0" err="1">
                <a:solidFill>
                  <a:srgbClr val="00224C"/>
                </a:solidFill>
                <a:latin typeface="ENAIRE Titillium Regular" panose="02000000000000000000" pitchFamily="50" charset="0"/>
              </a:rPr>
              <a:t>root</a:t>
            </a:r>
            <a:r>
              <a:rPr lang="en-US" sz="1200" dirty="0">
                <a:solidFill>
                  <a:srgbClr val="00224C"/>
                </a:solidFill>
                <a:latin typeface="ENAIRE Titillium Regular" panose="02000000000000000000" pitchFamily="50" charset="0"/>
              </a:rPr>
              <a:t> 355615 Nov 24  2022 202211241120.0.http_tmp</a:t>
            </a:r>
            <a:endParaRPr lang="es-ES" sz="1200" dirty="0">
              <a:solidFill>
                <a:srgbClr val="00224C"/>
              </a:solidFill>
              <a:latin typeface="ENAIRE Titillium Regular" panose="02000000000000000000" pitchFamily="50" charset="0"/>
            </a:endParaRPr>
          </a:p>
          <a:p>
            <a:r>
              <a:rPr lang="en-US" sz="1200" dirty="0" err="1">
                <a:solidFill>
                  <a:srgbClr val="00224C"/>
                </a:solidFill>
                <a:latin typeface="ENAIRE Titillium Regular" panose="02000000000000000000" pitchFamily="50" charset="0"/>
              </a:rPr>
              <a:t>drwxr</a:t>
            </a:r>
            <a:r>
              <a:rPr lang="en-US" sz="1200" dirty="0">
                <a:solidFill>
                  <a:srgbClr val="00224C"/>
                </a:solidFill>
                <a:latin typeface="ENAIRE Titillium Regular" panose="02000000000000000000" pitchFamily="50" charset="0"/>
              </a:rPr>
              <a:t>-</a:t>
            </a:r>
            <a:r>
              <a:rPr lang="en-US" sz="1200" dirty="0" err="1">
                <a:solidFill>
                  <a:srgbClr val="00224C"/>
                </a:solidFill>
                <a:latin typeface="ENAIRE Titillium Regular" panose="02000000000000000000" pitchFamily="50" charset="0"/>
              </a:rPr>
              <a:t>xr</a:t>
            </a:r>
            <a:r>
              <a:rPr lang="en-US" sz="1200" dirty="0">
                <a:solidFill>
                  <a:srgbClr val="00224C"/>
                </a:solidFill>
                <a:latin typeface="ENAIRE Titillium Regular" panose="02000000000000000000" pitchFamily="50" charset="0"/>
              </a:rPr>
              <a:t>-x 2 root </a:t>
            </a:r>
            <a:r>
              <a:rPr lang="en-US" sz="1200" dirty="0" err="1">
                <a:solidFill>
                  <a:srgbClr val="00224C"/>
                </a:solidFill>
                <a:latin typeface="ENAIRE Titillium Regular" panose="02000000000000000000" pitchFamily="50" charset="0"/>
              </a:rPr>
              <a:t>root</a:t>
            </a:r>
            <a:r>
              <a:rPr lang="en-US" sz="1200" dirty="0">
                <a:solidFill>
                  <a:srgbClr val="00224C"/>
                </a:solidFill>
                <a:latin typeface="ENAIRE Titillium Regular" panose="02000000000000000000" pitchFamily="50" charset="0"/>
              </a:rPr>
              <a:t>  20480 Nov 24  2022 202211241120.0.files</a:t>
            </a:r>
            <a:endParaRPr lang="es-ES" sz="1200" dirty="0">
              <a:solidFill>
                <a:srgbClr val="00224C"/>
              </a:solidFill>
              <a:latin typeface="ENAIRE Titillium Regular" panose="02000000000000000000" pitchFamily="50" charset="0"/>
            </a:endParaRPr>
          </a:p>
          <a:p>
            <a:r>
              <a:rPr lang="en-US" sz="1200" dirty="0">
                <a:solidFill>
                  <a:srgbClr val="00224C"/>
                </a:solidFill>
                <a:latin typeface="ENAIRE Titillium Regular" panose="02000000000000000000" pitchFamily="50" charset="0"/>
              </a:rPr>
              <a:t>-</a:t>
            </a:r>
            <a:r>
              <a:rPr lang="en-US" sz="1200" dirty="0" err="1">
                <a:solidFill>
                  <a:srgbClr val="00224C"/>
                </a:solidFill>
                <a:latin typeface="ENAIRE Titillium Regular" panose="02000000000000000000" pitchFamily="50" charset="0"/>
              </a:rPr>
              <a:t>rwxr</a:t>
            </a:r>
            <a:r>
              <a:rPr lang="en-US" sz="1200" dirty="0">
                <a:solidFill>
                  <a:srgbClr val="00224C"/>
                </a:solidFill>
                <a:latin typeface="ENAIRE Titillium Regular" panose="02000000000000000000" pitchFamily="50" charset="0"/>
              </a:rPr>
              <a:t>-</a:t>
            </a:r>
            <a:r>
              <a:rPr lang="en-US" sz="1200" dirty="0" err="1">
                <a:solidFill>
                  <a:srgbClr val="00224C"/>
                </a:solidFill>
                <a:latin typeface="ENAIRE Titillium Regular" panose="02000000000000000000" pitchFamily="50" charset="0"/>
              </a:rPr>
              <a:t>xr</a:t>
            </a:r>
            <a:r>
              <a:rPr lang="en-US" sz="1200" dirty="0">
                <a:solidFill>
                  <a:srgbClr val="00224C"/>
                </a:solidFill>
                <a:latin typeface="ENAIRE Titillium Regular" panose="02000000000000000000" pitchFamily="50" charset="0"/>
              </a:rPr>
              <a:t>-x 1 root </a:t>
            </a:r>
            <a:r>
              <a:rPr lang="en-US" sz="1200" dirty="0" err="1">
                <a:solidFill>
                  <a:srgbClr val="00224C"/>
                </a:solidFill>
                <a:latin typeface="ENAIRE Titillium Regular" panose="02000000000000000000" pitchFamily="50" charset="0"/>
              </a:rPr>
              <a:t>root</a:t>
            </a:r>
            <a:r>
              <a:rPr lang="en-US" sz="1200" dirty="0">
                <a:solidFill>
                  <a:srgbClr val="00224C"/>
                </a:solidFill>
                <a:latin typeface="ENAIRE Titillium Regular" panose="02000000000000000000" pitchFamily="50" charset="0"/>
              </a:rPr>
              <a:t>      0 Nov 24  2022 202211241120.0.post</a:t>
            </a:r>
            <a:endParaRPr lang="es-ES" sz="1200" dirty="0">
              <a:solidFill>
                <a:srgbClr val="00224C"/>
              </a:solidFill>
              <a:latin typeface="ENAIRE Titillium Regular" panose="02000000000000000000" pitchFamily="50" charset="0"/>
            </a:endParaRPr>
          </a:p>
        </p:txBody>
      </p:sp>
    </p:spTree>
    <p:extLst>
      <p:ext uri="{BB962C8B-B14F-4D97-AF65-F5344CB8AC3E}">
        <p14:creationId xmlns:p14="http://schemas.microsoft.com/office/powerpoint/2010/main" val="36328778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6331" y="527988"/>
            <a:ext cx="3524794" cy="1219835"/>
          </a:xfrm>
        </p:spPr>
        <p:txBody>
          <a:bodyPr>
            <a:normAutofit/>
          </a:bodyPr>
          <a:lstStyle/>
          <a:p>
            <a:r>
              <a:rPr lang="es-ES" sz="3200" dirty="0">
                <a:solidFill>
                  <a:srgbClr val="009FDA"/>
                </a:solidFill>
                <a:latin typeface="ENAIRE Titillium Regular"/>
                <a:cs typeface="ENAIRE Titillium Regular"/>
              </a:rPr>
              <a:t>5.1 Autosupport</a:t>
            </a:r>
          </a:p>
        </p:txBody>
      </p:sp>
      <p:sp>
        <p:nvSpPr>
          <p:cNvPr id="7" name="CuadroTexto 6"/>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8" name="Imagen 7"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3" name="Marcador de número de diapositiva 2"/>
          <p:cNvSpPr>
            <a:spLocks noGrp="1"/>
          </p:cNvSpPr>
          <p:nvPr>
            <p:ph type="sldNum" sz="quarter" idx="12"/>
          </p:nvPr>
        </p:nvSpPr>
        <p:spPr/>
        <p:txBody>
          <a:bodyPr/>
          <a:lstStyle/>
          <a:p>
            <a:fld id="{F1185998-1780-4536-A0E7-A06AB15D0462}" type="slidenum">
              <a:rPr lang="es-ES" smtClean="0"/>
              <a:t>78</a:t>
            </a:fld>
            <a:endParaRPr lang="es-ES"/>
          </a:p>
        </p:txBody>
      </p:sp>
      <p:sp>
        <p:nvSpPr>
          <p:cNvPr id="5" name="Rectángulo 4"/>
          <p:cNvSpPr/>
          <p:nvPr/>
        </p:nvSpPr>
        <p:spPr>
          <a:xfrm>
            <a:off x="1016331" y="1548790"/>
            <a:ext cx="10413669" cy="4537781"/>
          </a:xfrm>
          <a:prstGeom prst="rect">
            <a:avLst/>
          </a:prstGeom>
        </p:spPr>
        <p:txBody>
          <a:bodyPr wrap="square">
            <a:spAutoFit/>
          </a:bodyPr>
          <a:lstStyle/>
          <a:p>
            <a:pPr>
              <a:lnSpc>
                <a:spcPct val="107000"/>
              </a:lnSpc>
              <a:spcAft>
                <a:spcPts val="0"/>
              </a:spcAft>
            </a:pP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sacta@gsi1$ </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df</a:t>
            </a: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-h</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Filesystem</a:t>
            </a: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Size  Used Avail Use% Mounted on</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/dev/mapper/</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vg_sacta-lv_root</a:t>
            </a: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30G   12G   17G  42% /</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tmpfs</a:t>
            </a: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32G     0   32G   0% /dev/</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shm</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/dev/sda2             				485M   39M  421M   9% /boot</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/dev/sda1             				200M  256K  200M   1% /boot/</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efi</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/dev/mapper/</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vg_sacta-lv_sacta_home</a:t>
            </a: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60G   32G   25G  57% /</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sacta_home</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nas1-cb-alm:/</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fich_mqm</a:t>
            </a: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110G  580M  109G   1% /</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fich_mqm</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nas1-cb-alm:/</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/repro                       		200G   88G  113G  44% /repro</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nas1-cb-alm:/</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fich_usuarios</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1.2T   77G  1.1T   7% /</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fich_usuarios</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nas1-ca-alm:/vol/</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fich_ftp</a:t>
            </a: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50G   59M   50G   1% /</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fich_ftp</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nas1-ca-alm:/</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fich_compress</a:t>
            </a: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300G  3.6G  297G   2% /</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fich_compress</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nas1-ca-alm:/</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/interno                       	50G  105M   50G   1% /interno</a:t>
            </a:r>
          </a:p>
          <a:p>
            <a:pPr>
              <a:lnSpc>
                <a:spcPct val="107000"/>
              </a:lnSpc>
              <a:spcAft>
                <a:spcPts val="0"/>
              </a:spcAft>
            </a:pP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10.10.201.68:/</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/vol0                      		444G  6.2G  438G   2% /net/10.10.201.68/</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/vol0</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endPar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6352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0709" y="504462"/>
            <a:ext cx="3524794" cy="1219835"/>
          </a:xfrm>
        </p:spPr>
        <p:txBody>
          <a:bodyPr>
            <a:normAutofit/>
          </a:bodyPr>
          <a:lstStyle/>
          <a:p>
            <a:r>
              <a:rPr lang="es-ES" sz="3200" dirty="0">
                <a:solidFill>
                  <a:srgbClr val="009FDA"/>
                </a:solidFill>
                <a:latin typeface="ENAIRE Titillium Regular"/>
                <a:cs typeface="ENAIRE Titillium Regular"/>
              </a:rPr>
              <a:t>5.1 Autosupport</a:t>
            </a:r>
          </a:p>
        </p:txBody>
      </p:sp>
      <p:sp>
        <p:nvSpPr>
          <p:cNvPr id="7" name="CuadroTexto 6"/>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8" name="Imagen 7"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3" name="Marcador de número de diapositiva 2"/>
          <p:cNvSpPr>
            <a:spLocks noGrp="1"/>
          </p:cNvSpPr>
          <p:nvPr>
            <p:ph type="sldNum" sz="quarter" idx="12"/>
          </p:nvPr>
        </p:nvSpPr>
        <p:spPr/>
        <p:txBody>
          <a:bodyPr/>
          <a:lstStyle/>
          <a:p>
            <a:fld id="{F1185998-1780-4536-A0E7-A06AB15D0462}" type="slidenum">
              <a:rPr lang="es-ES" smtClean="0"/>
              <a:t>79</a:t>
            </a:fld>
            <a:endParaRPr lang="es-ES"/>
          </a:p>
        </p:txBody>
      </p:sp>
      <p:sp>
        <p:nvSpPr>
          <p:cNvPr id="4" name="Rectángulo 3"/>
          <p:cNvSpPr/>
          <p:nvPr/>
        </p:nvSpPr>
        <p:spPr>
          <a:xfrm>
            <a:off x="770709" y="1724297"/>
            <a:ext cx="8373291" cy="3272563"/>
          </a:xfrm>
          <a:prstGeom prst="rect">
            <a:avLst/>
          </a:prstGeom>
        </p:spPr>
        <p:txBody>
          <a:bodyPr wrap="square">
            <a:spAutoFit/>
          </a:bodyPr>
          <a:lstStyle/>
          <a:p>
            <a:pPr>
              <a:lnSpc>
                <a:spcPct val="107000"/>
              </a:lnSpc>
              <a:spcAft>
                <a:spcPts val="0"/>
              </a:spcAft>
            </a:pP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El </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filesystem</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se desmonta de manera automática. Si no queremos esperar podemos desmontarlo a mano:</a:t>
            </a:r>
          </a:p>
          <a:p>
            <a:pPr>
              <a:lnSpc>
                <a:spcPct val="107000"/>
              </a:lnSpc>
              <a:spcAft>
                <a:spcPts val="800"/>
              </a:spcAft>
            </a:pP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sacta@gsi1$ </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umount</a:t>
            </a: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/net/10.10.201.68/</a:t>
            </a:r>
            <a:r>
              <a:rPr lang="en-U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a:t>
            </a:r>
            <a:r>
              <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/vol0</a:t>
            </a:r>
          </a:p>
          <a:p>
            <a:pPr>
              <a:lnSpc>
                <a:spcPct val="107000"/>
              </a:lnSpc>
              <a:spcAft>
                <a:spcPts val="800"/>
              </a:spcAft>
            </a:pPr>
            <a:endPar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800"/>
              </a:spcAft>
            </a:pPr>
            <a:endPar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800"/>
              </a:spcAft>
            </a:pPr>
            <a:endParaRPr lang="en-U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s-ES" b="1" dirty="0">
                <a:solidFill>
                  <a:srgbClr val="00224C"/>
                </a:solidFill>
                <a:latin typeface="ENAIRE Titillium Regular" panose="02000000000000000000" pitchFamily="50" charset="0"/>
              </a:rPr>
              <a:t>Los </a:t>
            </a:r>
            <a:r>
              <a:rPr lang="es-ES" b="1" dirty="0" err="1">
                <a:solidFill>
                  <a:srgbClr val="00224C"/>
                </a:solidFill>
                <a:latin typeface="ENAIRE Titillium Regular" panose="02000000000000000000" pitchFamily="50" charset="0"/>
              </a:rPr>
              <a:t>tar</a:t>
            </a:r>
            <a:r>
              <a:rPr lang="es-ES" b="1" dirty="0">
                <a:solidFill>
                  <a:srgbClr val="00224C"/>
                </a:solidFill>
                <a:latin typeface="ENAIRE Titillium Regular" panose="02000000000000000000" pitchFamily="50" charset="0"/>
              </a:rPr>
              <a:t> generados de las controladoras A y B los subimos a: </a:t>
            </a:r>
            <a:r>
              <a:rPr lang="es-ES" b="1" u="sng" dirty="0">
                <a:latin typeface="ENAIRE Titillium Regular" panose="02000000000000000000" pitchFamily="50" charset="0"/>
                <a:hlinkClick r:id="rId3"/>
              </a:rPr>
              <a:t>http://www.ecurep.ibm.com/app/upload</a:t>
            </a:r>
            <a:endParaRPr lang="es-ES" dirty="0">
              <a:latin typeface="ENAIRE Titillium Regular" panose="02000000000000000000" pitchFamily="50" charset="0"/>
            </a:endParaRPr>
          </a:p>
          <a:p>
            <a:pPr>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222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C7E09456-C2E8-4404-9328-9869D784A9AA}" type="slidenum">
              <a:rPr lang="es-ES" smtClean="0"/>
              <a:pPr>
                <a:defRPr/>
              </a:pPr>
              <a:t>8</a:t>
            </a:fld>
            <a:endParaRPr lang="es-ES" dirty="0"/>
          </a:p>
        </p:txBody>
      </p:sp>
      <p:graphicFrame>
        <p:nvGraphicFramePr>
          <p:cNvPr id="5" name="Table 4"/>
          <p:cNvGraphicFramePr>
            <a:graphicFrameLocks noGrp="1"/>
          </p:cNvGraphicFramePr>
          <p:nvPr>
            <p:extLst>
              <p:ext uri="{D42A27DB-BD31-4B8C-83A1-F6EECF244321}">
                <p14:modId xmlns:p14="http://schemas.microsoft.com/office/powerpoint/2010/main" val="3929387343"/>
              </p:ext>
            </p:extLst>
          </p:nvPr>
        </p:nvGraphicFramePr>
        <p:xfrm>
          <a:off x="1955339" y="1664858"/>
          <a:ext cx="8704802" cy="4721701"/>
        </p:xfrm>
        <a:graphic>
          <a:graphicData uri="http://schemas.openxmlformats.org/drawingml/2006/table">
            <a:tbl>
              <a:tblPr firstRow="1" bandRow="1">
                <a:tableStyleId>{69CF1AB2-1976-4502-BF36-3FF5EA218861}</a:tableStyleId>
              </a:tblPr>
              <a:tblGrid>
                <a:gridCol w="1991777">
                  <a:extLst>
                    <a:ext uri="{9D8B030D-6E8A-4147-A177-3AD203B41FA5}">
                      <a16:colId xmlns:a16="http://schemas.microsoft.com/office/drawing/2014/main" val="20000"/>
                    </a:ext>
                  </a:extLst>
                </a:gridCol>
                <a:gridCol w="6713025">
                  <a:extLst>
                    <a:ext uri="{9D8B030D-6E8A-4147-A177-3AD203B41FA5}">
                      <a16:colId xmlns:a16="http://schemas.microsoft.com/office/drawing/2014/main" val="20001"/>
                    </a:ext>
                  </a:extLst>
                </a:gridCol>
              </a:tblGrid>
              <a:tr h="411729">
                <a:tc>
                  <a:txBody>
                    <a:bodyPr/>
                    <a:lstStyle/>
                    <a:p>
                      <a:r>
                        <a:rPr lang="es-ES" sz="1600" dirty="0">
                          <a:solidFill>
                            <a:srgbClr val="00224C"/>
                          </a:solidFill>
                          <a:latin typeface="ENAIRE Titillium Bold" panose="02000000000000000000" pitchFamily="50" charset="0"/>
                        </a:rPr>
                        <a:t>CIFS</a:t>
                      </a:r>
                      <a:endParaRPr lang="en-US" sz="1600" dirty="0">
                        <a:solidFill>
                          <a:srgbClr val="00224C"/>
                        </a:solidFill>
                        <a:latin typeface="ENAIRE Titillium Bold" panose="02000000000000000000" pitchFamily="50" charset="0"/>
                      </a:endParaRPr>
                    </a:p>
                  </a:txBody>
                  <a:tcPr/>
                </a:tc>
                <a:tc>
                  <a:txBody>
                    <a:bodyPr/>
                    <a:lstStyle/>
                    <a:p>
                      <a:r>
                        <a:rPr lang="es-ES" sz="1200" b="0" dirty="0">
                          <a:solidFill>
                            <a:srgbClr val="00224C"/>
                          </a:solidFill>
                          <a:latin typeface="ENAIRE Titillium Regular" panose="02000000000000000000" pitchFamily="50" charset="0"/>
                        </a:rPr>
                        <a:t>Permite a los servidores y clientes Windows acceder a través</a:t>
                      </a:r>
                      <a:r>
                        <a:rPr lang="es-ES" sz="1200" b="0" baseline="0" dirty="0">
                          <a:solidFill>
                            <a:srgbClr val="00224C"/>
                          </a:solidFill>
                          <a:latin typeface="ENAIRE Titillium Regular" panose="02000000000000000000" pitchFamily="50" charset="0"/>
                        </a:rPr>
                        <a:t> de la red IP usando el protocolo CIFS. No se requiere licencia de acceso para clientes (CAL) de Microsoft.</a:t>
                      </a:r>
                      <a:endParaRPr lang="en-US" sz="1200" b="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0"/>
                  </a:ext>
                </a:extLst>
              </a:tr>
              <a:tr h="411729">
                <a:tc>
                  <a:txBody>
                    <a:bodyPr/>
                    <a:lstStyle/>
                    <a:p>
                      <a:pPr marL="0" algn="l" defTabSz="914400" rtl="0" eaLnBrk="1" latinLnBrk="0" hangingPunct="1"/>
                      <a:r>
                        <a:rPr lang="es-ES" sz="1600" b="1" kern="1200" dirty="0">
                          <a:solidFill>
                            <a:srgbClr val="00224C"/>
                          </a:solidFill>
                          <a:latin typeface="ENAIRE Titillium Bold" panose="02000000000000000000" pitchFamily="50" charset="0"/>
                          <a:ea typeface="+mn-ea"/>
                          <a:cs typeface="+mn-cs"/>
                        </a:rPr>
                        <a:t>NFS</a:t>
                      </a:r>
                      <a:endParaRPr lang="en-US" sz="1600" b="1" kern="1200" dirty="0">
                        <a:solidFill>
                          <a:srgbClr val="00224C"/>
                        </a:solidFill>
                        <a:latin typeface="ENAIRE Titillium Bold" panose="02000000000000000000" pitchFamily="50"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1" dirty="0">
                          <a:solidFill>
                            <a:srgbClr val="00224C"/>
                          </a:solidFill>
                          <a:latin typeface="ENAIRE Titillium Bold" panose="02000000000000000000" pitchFamily="50" charset="0"/>
                        </a:rPr>
                        <a:t>Permite a los servidores y clientes UNIX y Linux acceder a través</a:t>
                      </a:r>
                      <a:r>
                        <a:rPr lang="es-ES" sz="1200" b="1" baseline="0" dirty="0">
                          <a:solidFill>
                            <a:srgbClr val="00224C"/>
                          </a:solidFill>
                          <a:latin typeface="ENAIRE Titillium Bold" panose="02000000000000000000" pitchFamily="50" charset="0"/>
                        </a:rPr>
                        <a:t> de la red IP usando el protocolo NFS.</a:t>
                      </a:r>
                      <a:endParaRPr lang="en-US" sz="1200" b="1" dirty="0">
                        <a:solidFill>
                          <a:srgbClr val="00224C"/>
                        </a:solidFill>
                        <a:latin typeface="ENAIRE Titillium Bold" panose="02000000000000000000" pitchFamily="50" charset="0"/>
                      </a:endParaRPr>
                    </a:p>
                  </a:txBody>
                  <a:tcPr/>
                </a:tc>
                <a:extLst>
                  <a:ext uri="{0D108BD9-81ED-4DB2-BD59-A6C34878D82A}">
                    <a16:rowId xmlns:a16="http://schemas.microsoft.com/office/drawing/2014/main" val="10001"/>
                  </a:ext>
                </a:extLst>
              </a:tr>
              <a:tr h="576421">
                <a:tc>
                  <a:txBody>
                    <a:bodyPr/>
                    <a:lstStyle/>
                    <a:p>
                      <a:r>
                        <a:rPr lang="es-ES" sz="1600" b="1" dirty="0">
                          <a:solidFill>
                            <a:srgbClr val="00224C"/>
                          </a:solidFill>
                          <a:latin typeface="ENAIRE Titillium Bold" panose="02000000000000000000" pitchFamily="50" charset="0"/>
                        </a:rPr>
                        <a:t>iSCSI</a:t>
                      </a:r>
                      <a:endParaRPr lang="en-US" sz="1600" b="1" dirty="0">
                        <a:solidFill>
                          <a:srgbClr val="00224C"/>
                        </a:solidFill>
                        <a:latin typeface="ENAIRE Titillium Bold" panose="02000000000000000000" pitchFamily="50" charset="0"/>
                      </a:endParaRPr>
                    </a:p>
                  </a:txBody>
                  <a:tcPr/>
                </a:tc>
                <a:tc>
                  <a:txBody>
                    <a:bodyPr/>
                    <a:lstStyle/>
                    <a:p>
                      <a:r>
                        <a:rPr lang="es-ES" sz="1200" dirty="0">
                          <a:solidFill>
                            <a:srgbClr val="00224C"/>
                          </a:solidFill>
                          <a:latin typeface="ENAIRE Titillium Regular" panose="02000000000000000000" pitchFamily="50" charset="0"/>
                        </a:rPr>
                        <a:t>Permite</a:t>
                      </a:r>
                      <a:r>
                        <a:rPr lang="es-ES" sz="1200" baseline="0" dirty="0">
                          <a:solidFill>
                            <a:srgbClr val="00224C"/>
                          </a:solidFill>
                          <a:latin typeface="ENAIRE Titillium Regular" panose="02000000000000000000" pitchFamily="50" charset="0"/>
                        </a:rPr>
                        <a:t> la transferencia de datos entre servidores vía bloque a través de una red IP.</a:t>
                      </a:r>
                      <a:endParaRPr lang="en-US" sz="12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2"/>
                  </a:ext>
                </a:extLst>
              </a:tr>
              <a:tr h="453043">
                <a:tc>
                  <a:txBody>
                    <a:bodyPr/>
                    <a:lstStyle/>
                    <a:p>
                      <a:r>
                        <a:rPr lang="es-ES" sz="1600" b="1" dirty="0">
                          <a:solidFill>
                            <a:srgbClr val="00224C"/>
                          </a:solidFill>
                          <a:latin typeface="ENAIRE Titillium Bold" panose="02000000000000000000" pitchFamily="50" charset="0"/>
                        </a:rPr>
                        <a:t>FCP</a:t>
                      </a:r>
                      <a:endParaRPr lang="en-US" sz="1600" b="1" dirty="0">
                        <a:solidFill>
                          <a:srgbClr val="00224C"/>
                        </a:solidFill>
                        <a:latin typeface="ENAIRE Titillium Bold" panose="02000000000000000000" pitchFamily="50"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a:solidFill>
                            <a:srgbClr val="00224C"/>
                          </a:solidFill>
                          <a:latin typeface="ENAIRE Titillium Regular" panose="02000000000000000000" pitchFamily="50" charset="0"/>
                        </a:rPr>
                        <a:t>Permite</a:t>
                      </a:r>
                      <a:r>
                        <a:rPr lang="es-ES" sz="1200" baseline="0" dirty="0">
                          <a:solidFill>
                            <a:srgbClr val="00224C"/>
                          </a:solidFill>
                          <a:latin typeface="ENAIRE Titillium Regular" panose="02000000000000000000" pitchFamily="50" charset="0"/>
                        </a:rPr>
                        <a:t> la transferencia de datos entre servidores vía bloque a través de una red SAN de FC usando el protocolo FPC . Permite la integración de los N series en entornos SAN.</a:t>
                      </a:r>
                      <a:endParaRPr lang="en-US" sz="12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3"/>
                  </a:ext>
                </a:extLst>
              </a:tr>
              <a:tr h="576421">
                <a:tc>
                  <a:txBody>
                    <a:bodyPr/>
                    <a:lstStyle/>
                    <a:p>
                      <a:r>
                        <a:rPr lang="es-ES" sz="1600" b="1" dirty="0">
                          <a:solidFill>
                            <a:srgbClr val="00224C"/>
                          </a:solidFill>
                          <a:latin typeface="ENAIRE Titillium Bold" panose="02000000000000000000" pitchFamily="50" charset="0"/>
                        </a:rPr>
                        <a:t>CFO</a:t>
                      </a:r>
                      <a:endParaRPr lang="en-US" sz="1600" b="1" dirty="0">
                        <a:solidFill>
                          <a:srgbClr val="00224C"/>
                        </a:solidFill>
                        <a:latin typeface="ENAIRE Titillium Bold" panose="02000000000000000000" pitchFamily="50" charset="0"/>
                      </a:endParaRPr>
                    </a:p>
                  </a:txBody>
                  <a:tcPr/>
                </a:tc>
                <a:tc>
                  <a:txBody>
                    <a:bodyPr/>
                    <a:lstStyle/>
                    <a:p>
                      <a:r>
                        <a:rPr lang="es-ES" sz="1200" b="1" dirty="0">
                          <a:solidFill>
                            <a:srgbClr val="00224C"/>
                          </a:solidFill>
                          <a:latin typeface="ENAIRE Titillium Bold" panose="02000000000000000000" pitchFamily="50" charset="0"/>
                        </a:rPr>
                        <a:t>Instalado</a:t>
                      </a:r>
                      <a:r>
                        <a:rPr lang="es-ES" sz="1200" b="1" baseline="0" dirty="0">
                          <a:solidFill>
                            <a:srgbClr val="00224C"/>
                          </a:solidFill>
                          <a:latin typeface="ENAIRE Titillium Bold" panose="02000000000000000000" pitchFamily="50" charset="0"/>
                        </a:rPr>
                        <a:t> en un par de controladoras de almacenamiento N series, esta funcionalidad está diseñada para permitir la transferencia de datos entre una controladora que se ha vuelto inaccesible a otra que aún funciona (funcionalidad de clúster)</a:t>
                      </a:r>
                      <a:endParaRPr lang="en-US" sz="1200" b="1" dirty="0">
                        <a:solidFill>
                          <a:srgbClr val="00224C"/>
                        </a:solidFill>
                        <a:latin typeface="ENAIRE Titillium Bold" panose="02000000000000000000" pitchFamily="50" charset="0"/>
                      </a:endParaRPr>
                    </a:p>
                  </a:txBody>
                  <a:tcPr/>
                </a:tc>
                <a:extLst>
                  <a:ext uri="{0D108BD9-81ED-4DB2-BD59-A6C34878D82A}">
                    <a16:rowId xmlns:a16="http://schemas.microsoft.com/office/drawing/2014/main" val="10004"/>
                  </a:ext>
                </a:extLst>
              </a:tr>
              <a:tr h="576421">
                <a:tc>
                  <a:txBody>
                    <a:bodyPr/>
                    <a:lstStyle/>
                    <a:p>
                      <a:r>
                        <a:rPr lang="es-ES" sz="1600" b="1" dirty="0">
                          <a:solidFill>
                            <a:srgbClr val="00224C"/>
                          </a:solidFill>
                          <a:latin typeface="ENAIRE Titillium Bold" panose="02000000000000000000" pitchFamily="50" charset="0"/>
                        </a:rPr>
                        <a:t>FlexCache para NFS</a:t>
                      </a:r>
                      <a:endParaRPr lang="en-US" sz="1600" b="1" dirty="0">
                        <a:solidFill>
                          <a:srgbClr val="00224C"/>
                        </a:solidFill>
                        <a:latin typeface="ENAIRE Titillium Bold" panose="02000000000000000000" pitchFamily="50" charset="0"/>
                      </a:endParaRPr>
                    </a:p>
                  </a:txBody>
                  <a:tcPr/>
                </a:tc>
                <a:tc>
                  <a:txBody>
                    <a:bodyPr/>
                    <a:lstStyle/>
                    <a:p>
                      <a:r>
                        <a:rPr lang="es-ES" sz="1200" b="1" dirty="0">
                          <a:solidFill>
                            <a:srgbClr val="00224C"/>
                          </a:solidFill>
                          <a:latin typeface="ENAIRE Titillium Bold" panose="02000000000000000000" pitchFamily="50" charset="0"/>
                        </a:rPr>
                        <a:t>Diseñado para crear</a:t>
                      </a:r>
                      <a:r>
                        <a:rPr lang="es-ES" sz="1200" b="1" baseline="0" dirty="0">
                          <a:solidFill>
                            <a:srgbClr val="00224C"/>
                          </a:solidFill>
                          <a:latin typeface="ENAIRE Titillium Bold" panose="02000000000000000000" pitchFamily="50" charset="0"/>
                        </a:rPr>
                        <a:t> una capa de caché en la infraestructura de almacenamiento que ayuda a eliminar los cuellos de botella en entornos NFS. Replica conjuntos de datos con un alto nivel de acceso a cualquier parte de la infraestructura.</a:t>
                      </a:r>
                      <a:endParaRPr lang="en-US" sz="1200" b="1" dirty="0">
                        <a:solidFill>
                          <a:srgbClr val="00224C"/>
                        </a:solidFill>
                        <a:latin typeface="ENAIRE Titillium Bold" panose="02000000000000000000" pitchFamily="50" charset="0"/>
                      </a:endParaRPr>
                    </a:p>
                  </a:txBody>
                  <a:tcPr/>
                </a:tc>
                <a:extLst>
                  <a:ext uri="{0D108BD9-81ED-4DB2-BD59-A6C34878D82A}">
                    <a16:rowId xmlns:a16="http://schemas.microsoft.com/office/drawing/2014/main" val="10005"/>
                  </a:ext>
                </a:extLst>
              </a:tr>
              <a:tr h="411729">
                <a:tc>
                  <a:txBody>
                    <a:bodyPr/>
                    <a:lstStyle/>
                    <a:p>
                      <a:r>
                        <a:rPr lang="es-ES" sz="1600" b="1" dirty="0">
                          <a:solidFill>
                            <a:srgbClr val="00224C"/>
                          </a:solidFill>
                          <a:latin typeface="ENAIRE Titillium Bold" panose="02000000000000000000" pitchFamily="50" charset="0"/>
                        </a:rPr>
                        <a:t>FlexClone</a:t>
                      </a:r>
                      <a:endParaRPr lang="en-US" sz="1600" b="1" dirty="0">
                        <a:solidFill>
                          <a:srgbClr val="00224C"/>
                        </a:solidFill>
                        <a:latin typeface="ENAIRE Titillium Bold" panose="02000000000000000000" pitchFamily="50" charset="0"/>
                      </a:endParaRPr>
                    </a:p>
                  </a:txBody>
                  <a:tcPr/>
                </a:tc>
                <a:tc>
                  <a:txBody>
                    <a:bodyPr/>
                    <a:lstStyle/>
                    <a:p>
                      <a:r>
                        <a:rPr lang="es-ES" sz="1200" dirty="0">
                          <a:solidFill>
                            <a:srgbClr val="00224C"/>
                          </a:solidFill>
                          <a:latin typeface="ENAIRE Titillium Regular" panose="02000000000000000000" pitchFamily="50" charset="0"/>
                        </a:rPr>
                        <a:t>Permite replicación</a:t>
                      </a:r>
                      <a:r>
                        <a:rPr lang="es-ES" sz="1200" baseline="0" dirty="0">
                          <a:solidFill>
                            <a:srgbClr val="00224C"/>
                          </a:solidFill>
                          <a:latin typeface="ENAIRE Titillium Regular" panose="02000000000000000000" pitchFamily="50" charset="0"/>
                        </a:rPr>
                        <a:t> casi instantánea de conjuntos de datos / volúmenes sin requerir espacio adicional en disco en el momento de su creación.</a:t>
                      </a:r>
                      <a:endParaRPr lang="en-US" sz="12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6"/>
                  </a:ext>
                </a:extLst>
              </a:tr>
              <a:tr h="411729">
                <a:tc>
                  <a:txBody>
                    <a:bodyPr/>
                    <a:lstStyle/>
                    <a:p>
                      <a:r>
                        <a:rPr lang="es-ES" sz="1600" b="1" dirty="0">
                          <a:solidFill>
                            <a:srgbClr val="00224C"/>
                          </a:solidFill>
                          <a:latin typeface="ENAIRE Titillium Bold" panose="02000000000000000000" pitchFamily="50" charset="0"/>
                        </a:rPr>
                        <a:t>MetroCluster</a:t>
                      </a:r>
                      <a:endParaRPr lang="en-US" sz="1600" b="1" dirty="0">
                        <a:solidFill>
                          <a:srgbClr val="00224C"/>
                        </a:solidFill>
                        <a:latin typeface="ENAIRE Titillium Bold" panose="02000000000000000000" pitchFamily="50" charset="0"/>
                      </a:endParaRPr>
                    </a:p>
                  </a:txBody>
                  <a:tcPr/>
                </a:tc>
                <a:tc>
                  <a:txBody>
                    <a:bodyPr/>
                    <a:lstStyle/>
                    <a:p>
                      <a:r>
                        <a:rPr lang="es-ES" sz="1200" dirty="0">
                          <a:solidFill>
                            <a:srgbClr val="00224C"/>
                          </a:solidFill>
                          <a:latin typeface="ENAIRE Titillium Regular" panose="02000000000000000000" pitchFamily="50" charset="0"/>
                        </a:rPr>
                        <a:t>Una solución</a:t>
                      </a:r>
                      <a:r>
                        <a:rPr lang="es-ES" sz="1200" baseline="0" dirty="0">
                          <a:solidFill>
                            <a:srgbClr val="00224C"/>
                          </a:solidFill>
                          <a:latin typeface="ENAIRE Titillium Regular" panose="02000000000000000000" pitchFamily="50" charset="0"/>
                        </a:rPr>
                        <a:t> empresarial integrada, altamente disponible diseñada con las más avanzadas tecnologías de IBM para permitir la réplica de los datos entre sitios remotos.</a:t>
                      </a:r>
                      <a:endParaRPr lang="en-US" sz="12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7"/>
                  </a:ext>
                </a:extLst>
              </a:tr>
              <a:tr h="521524">
                <a:tc>
                  <a:txBody>
                    <a:bodyPr/>
                    <a:lstStyle/>
                    <a:p>
                      <a:r>
                        <a:rPr lang="es-ES" sz="1600" b="1" dirty="0">
                          <a:solidFill>
                            <a:srgbClr val="00224C"/>
                          </a:solidFill>
                          <a:latin typeface="ENAIRE Titillium Bold" panose="02000000000000000000" pitchFamily="50" charset="0"/>
                        </a:rPr>
                        <a:t>Microsoft Exchange Bundle</a:t>
                      </a:r>
                      <a:endParaRPr lang="en-US" sz="1600" b="1" dirty="0">
                        <a:solidFill>
                          <a:srgbClr val="00224C"/>
                        </a:solidFill>
                        <a:latin typeface="ENAIRE Titillium Bold" panose="02000000000000000000" pitchFamily="50" charset="0"/>
                      </a:endParaRPr>
                    </a:p>
                  </a:txBody>
                  <a:tcPr/>
                </a:tc>
                <a:tc>
                  <a:txBody>
                    <a:bodyPr/>
                    <a:lstStyle/>
                    <a:p>
                      <a:r>
                        <a:rPr lang="es-ES" sz="1200" dirty="0">
                          <a:solidFill>
                            <a:srgbClr val="00224C"/>
                          </a:solidFill>
                          <a:latin typeface="ENAIRE Titillium Regular" panose="02000000000000000000" pitchFamily="50" charset="0"/>
                        </a:rPr>
                        <a:t>Proporciona soporte para un numero específico de usuarios de </a:t>
                      </a:r>
                      <a:r>
                        <a:rPr lang="es-ES" sz="1200" i="1" dirty="0">
                          <a:solidFill>
                            <a:srgbClr val="00224C"/>
                          </a:solidFill>
                          <a:latin typeface="ENAIRE Titillium Regular" panose="02000000000000000000" pitchFamily="50" charset="0"/>
                        </a:rPr>
                        <a:t>Single Mailbox Recovery</a:t>
                      </a:r>
                      <a:endParaRPr lang="en-US" sz="1200" i="1"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2096656" y="1151112"/>
            <a:ext cx="7272808" cy="369332"/>
          </a:xfrm>
          <a:prstGeom prst="rect">
            <a:avLst/>
          </a:prstGeom>
          <a:noFill/>
        </p:spPr>
        <p:txBody>
          <a:bodyPr wrap="square" rtlCol="0">
            <a:spAutoFit/>
          </a:bodyPr>
          <a:lstStyle/>
          <a:p>
            <a:r>
              <a:rPr lang="es-ES" b="1" dirty="0">
                <a:solidFill>
                  <a:srgbClr val="00224C"/>
                </a:solidFill>
                <a:latin typeface="ENAIRE Titillium Bold" panose="02000000000000000000" pitchFamily="50" charset="0"/>
              </a:rPr>
              <a:t>Funcionalidades opcionales IBM N series (1 de 4)</a:t>
            </a:r>
            <a:endParaRPr lang="en-US" b="1" dirty="0">
              <a:solidFill>
                <a:srgbClr val="00224C"/>
              </a:solidFill>
              <a:latin typeface="ENAIRE Titillium Bold" panose="02000000000000000000" pitchFamily="50" charset="0"/>
            </a:endParaRPr>
          </a:p>
        </p:txBody>
      </p:sp>
      <p:sp>
        <p:nvSpPr>
          <p:cNvPr id="9" name="CuadroTexto 8"/>
          <p:cNvSpPr txBox="1"/>
          <p:nvPr/>
        </p:nvSpPr>
        <p:spPr>
          <a:xfrm>
            <a:off x="283245" y="6427424"/>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8"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8</a:t>
            </a:fld>
            <a:endParaRPr lang="es-ES" dirty="0"/>
          </a:p>
        </p:txBody>
      </p:sp>
      <p:sp>
        <p:nvSpPr>
          <p:cNvPr id="12" name="Título 3"/>
          <p:cNvSpPr txBox="1">
            <a:spLocks/>
          </p:cNvSpPr>
          <p:nvPr/>
        </p:nvSpPr>
        <p:spPr>
          <a:xfrm>
            <a:off x="570628" y="677457"/>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br>
              <a:rPr lang="es-ES" sz="2000" dirty="0">
                <a:solidFill>
                  <a:srgbClr val="009FDA"/>
                </a:solidFill>
                <a:latin typeface="ENAIRE Titillium Regular"/>
                <a:cs typeface="ENAIRE Titillium Regular"/>
              </a:rPr>
            </a:br>
            <a:endParaRPr lang="es-ES" sz="2000" dirty="0">
              <a:solidFill>
                <a:srgbClr val="009FDA"/>
              </a:solidFill>
              <a:latin typeface="ENAIRE Titillium Regular"/>
              <a:cs typeface="ENAIRE Titillium Regular"/>
            </a:endParaRPr>
          </a:p>
        </p:txBody>
      </p:sp>
    </p:spTree>
    <p:extLst>
      <p:ext uri="{BB962C8B-B14F-4D97-AF65-F5344CB8AC3E}">
        <p14:creationId xmlns:p14="http://schemas.microsoft.com/office/powerpoint/2010/main" val="18143855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1145526" y="1724297"/>
            <a:ext cx="9436442" cy="3413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1348143" y="2051398"/>
            <a:ext cx="5438503" cy="2759602"/>
          </a:xfrm>
          <a:prstGeom prst="rect">
            <a:avLst/>
          </a:prstGeom>
        </p:spPr>
        <p:txBody>
          <a:bodyPr wrap="square">
            <a:spAutoFit/>
          </a:bodyPr>
          <a:lstStyle/>
          <a:p>
            <a:pPr>
              <a:lnSpc>
                <a:spcPct val="107000"/>
              </a:lnSpc>
              <a:spcAft>
                <a:spcPts val="800"/>
              </a:spcAft>
            </a:pP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cf</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enable</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cluster</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enable</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a:t>
            </a:r>
            <a:b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b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b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b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cf</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disable</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(deshabilitar </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cluster</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b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br>
            <a:b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b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cf</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takeover</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(hacerse cargo de los recursos de la otra controladora) </a:t>
            </a:r>
            <a:b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br>
            <a:b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b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cf</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a:t>
            </a:r>
            <a:r>
              <a:rPr lang="es-ES" dirty="0" err="1">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giveback</a:t>
            </a:r>
            <a:r>
              <a:rPr lang="es-ES" dirty="0">
                <a:solidFill>
                  <a:srgbClr val="00224C"/>
                </a:solidFill>
                <a:latin typeface="ENAIRE Titillium Regular" panose="02000000000000000000" pitchFamily="50" charset="0"/>
                <a:ea typeface="Calibri" panose="020F0502020204030204" pitchFamily="34" charset="0"/>
                <a:cs typeface="Times New Roman" panose="02020603050405020304" pitchFamily="18" charset="0"/>
              </a:rPr>
              <a:t> (devolver recursos de la controladora después de una toma de control)</a:t>
            </a:r>
          </a:p>
        </p:txBody>
      </p:sp>
      <p:sp>
        <p:nvSpPr>
          <p:cNvPr id="7" name="CuadroTexto 6"/>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8" name="Imagen 7"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3" name="Marcador de número de diapositiva 2"/>
          <p:cNvSpPr>
            <a:spLocks noGrp="1"/>
          </p:cNvSpPr>
          <p:nvPr>
            <p:ph type="sldNum" sz="quarter" idx="12"/>
          </p:nvPr>
        </p:nvSpPr>
        <p:spPr/>
        <p:txBody>
          <a:bodyPr/>
          <a:lstStyle/>
          <a:p>
            <a:fld id="{F1185998-1780-4536-A0E7-A06AB15D0462}" type="slidenum">
              <a:rPr lang="es-ES" smtClean="0"/>
              <a:t>80</a:t>
            </a:fld>
            <a:endParaRPr lang="es-ES"/>
          </a:p>
        </p:txBody>
      </p:sp>
      <p:sp>
        <p:nvSpPr>
          <p:cNvPr id="13" name="Título 1"/>
          <p:cNvSpPr>
            <a:spLocks noGrp="1"/>
          </p:cNvSpPr>
          <p:nvPr>
            <p:ph type="title"/>
          </p:nvPr>
        </p:nvSpPr>
        <p:spPr>
          <a:xfrm>
            <a:off x="770709" y="504462"/>
            <a:ext cx="3524794" cy="1219835"/>
          </a:xfrm>
        </p:spPr>
        <p:txBody>
          <a:bodyPr>
            <a:normAutofit/>
          </a:bodyPr>
          <a:lstStyle/>
          <a:p>
            <a:r>
              <a:rPr lang="es-ES" sz="3200" dirty="0">
                <a:solidFill>
                  <a:srgbClr val="009FDA"/>
                </a:solidFill>
                <a:latin typeface="ENAIRE Titillium Regular"/>
                <a:cs typeface="ENAIRE Titillium Regular"/>
              </a:rPr>
              <a:t>5.2 </a:t>
            </a:r>
            <a:r>
              <a:rPr lang="es-ES" sz="3200" dirty="0" err="1">
                <a:solidFill>
                  <a:srgbClr val="009FDA"/>
                </a:solidFill>
                <a:latin typeface="ENAIRE Titillium Regular"/>
                <a:cs typeface="ENAIRE Titillium Regular"/>
              </a:rPr>
              <a:t>Cluster</a:t>
            </a:r>
            <a:r>
              <a:rPr lang="es-ES" sz="3200" dirty="0">
                <a:solidFill>
                  <a:srgbClr val="009FDA"/>
                </a:solidFill>
                <a:latin typeface="ENAIRE Titillium Regular"/>
                <a:cs typeface="ENAIRE Titillium Regular"/>
              </a:rPr>
              <a:t> </a:t>
            </a:r>
          </a:p>
        </p:txBody>
      </p:sp>
    </p:spTree>
    <p:extLst>
      <p:ext uri="{BB962C8B-B14F-4D97-AF65-F5344CB8AC3E}">
        <p14:creationId xmlns:p14="http://schemas.microsoft.com/office/powerpoint/2010/main" val="41911437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6581" y="930296"/>
            <a:ext cx="10515600" cy="1325563"/>
          </a:xfrm>
        </p:spPr>
        <p:txBody>
          <a:bodyPr>
            <a:normAutofit/>
          </a:bodyPr>
          <a:lstStyle/>
          <a:p>
            <a:r>
              <a:rPr lang="es-ES" sz="2400" dirty="0" err="1">
                <a:solidFill>
                  <a:srgbClr val="009FDA"/>
                </a:solidFill>
                <a:latin typeface="ENAIRE Titillium Regular"/>
                <a:cs typeface="ENAIRE Titillium Regular"/>
              </a:rPr>
              <a:t>Takeover</a:t>
            </a:r>
            <a:r>
              <a:rPr lang="es-ES" sz="2400" dirty="0">
                <a:solidFill>
                  <a:srgbClr val="009FDA"/>
                </a:solidFill>
                <a:latin typeface="ENAIRE Titillium Regular"/>
                <a:cs typeface="ENAIRE Titillium Regular"/>
              </a:rPr>
              <a:t> en CF Status </a:t>
            </a:r>
          </a:p>
        </p:txBody>
      </p:sp>
      <p:sp>
        <p:nvSpPr>
          <p:cNvPr id="3" name="Marcador de contenido 2"/>
          <p:cNvSpPr>
            <a:spLocks noGrp="1"/>
          </p:cNvSpPr>
          <p:nvPr>
            <p:ph idx="1"/>
          </p:nvPr>
        </p:nvSpPr>
        <p:spPr/>
        <p:txBody>
          <a:bodyPr>
            <a:noAutofit/>
          </a:bodyPr>
          <a:lstStyle/>
          <a:p>
            <a:pPr marL="0" indent="0">
              <a:buNone/>
            </a:pPr>
            <a:r>
              <a:rPr lang="es-ES" sz="1600" dirty="0">
                <a:solidFill>
                  <a:srgbClr val="00224C"/>
                </a:solidFill>
                <a:latin typeface="ENAIRE Titillium Regular" panose="02000000000000000000" pitchFamily="50" charset="0"/>
              </a:rPr>
              <a:t>Si al consultar el comando </a:t>
            </a:r>
            <a:r>
              <a:rPr lang="es-ES" sz="1600" dirty="0" err="1">
                <a:solidFill>
                  <a:srgbClr val="00224C"/>
                </a:solidFill>
                <a:latin typeface="ENAIRE Titillium Regular" panose="02000000000000000000" pitchFamily="50" charset="0"/>
              </a:rPr>
              <a:t>cf</a:t>
            </a:r>
            <a:r>
              <a:rPr lang="es-ES" sz="1600" dirty="0">
                <a:solidFill>
                  <a:srgbClr val="00224C"/>
                </a:solidFill>
                <a:latin typeface="ENAIRE Titillium Regular" panose="02000000000000000000" pitchFamily="50" charset="0"/>
              </a:rPr>
              <a:t> status aparece en estado </a:t>
            </a:r>
            <a:r>
              <a:rPr lang="es-ES" sz="1600" dirty="0" err="1">
                <a:solidFill>
                  <a:srgbClr val="00224C"/>
                </a:solidFill>
                <a:latin typeface="ENAIRE Titillium Regular" panose="02000000000000000000" pitchFamily="50" charset="0"/>
              </a:rPr>
              <a:t>takeover</a:t>
            </a:r>
            <a:r>
              <a:rPr lang="es-ES" sz="1600" dirty="0">
                <a:solidFill>
                  <a:srgbClr val="00224C"/>
                </a:solidFill>
                <a:latin typeface="ENAIRE Titillium Regular" panose="02000000000000000000" pitchFamily="50" charset="0"/>
              </a:rPr>
              <a:t> será necesario verificar en este orden</a:t>
            </a:r>
          </a:p>
          <a:p>
            <a:pPr>
              <a:buFont typeface="Courier New" panose="02070309020205020404" pitchFamily="49" charset="0"/>
              <a:buChar char="o"/>
            </a:pPr>
            <a:r>
              <a:rPr lang="es-ES" sz="1600" dirty="0">
                <a:solidFill>
                  <a:srgbClr val="00224C"/>
                </a:solidFill>
                <a:latin typeface="ENAIRE Titillium Regular" panose="02000000000000000000" pitchFamily="50" charset="0"/>
              </a:rPr>
              <a:t>La otra controladora no tendrá acceso vía ssh. Verificar en primer lugar que está encendida. Realizar una prueba de ping.</a:t>
            </a:r>
          </a:p>
          <a:p>
            <a:pPr>
              <a:buFont typeface="Courier New" panose="02070309020205020404" pitchFamily="49" charset="0"/>
              <a:buChar char="o"/>
            </a:pPr>
            <a:r>
              <a:rPr lang="es-ES" sz="1600" dirty="0">
                <a:solidFill>
                  <a:srgbClr val="00224C"/>
                </a:solidFill>
                <a:latin typeface="ENAIRE Titillium Regular" panose="02000000000000000000" pitchFamily="50" charset="0"/>
              </a:rPr>
              <a:t>Acceder a la controladora A desde la controladora B:</a:t>
            </a:r>
          </a:p>
          <a:p>
            <a:pPr lvl="1"/>
            <a:r>
              <a:rPr lang="it-IT" sz="1600" dirty="0">
                <a:solidFill>
                  <a:srgbClr val="00224C"/>
                </a:solidFill>
                <a:latin typeface="ENAIRE Titillium Regular" panose="02000000000000000000" pitchFamily="50" charset="0"/>
              </a:rPr>
              <a:t>ICARO-B(takeover)&gt; </a:t>
            </a:r>
            <a:r>
              <a:rPr lang="it-IT" sz="1600" b="1" dirty="0">
                <a:solidFill>
                  <a:srgbClr val="00224C"/>
                </a:solidFill>
                <a:latin typeface="ENAIRE Titillium Regular" panose="02000000000000000000" pitchFamily="50" charset="0"/>
              </a:rPr>
              <a:t>partner</a:t>
            </a:r>
            <a:endParaRPr lang="es-ES" sz="1600" dirty="0">
              <a:solidFill>
                <a:srgbClr val="00224C"/>
              </a:solidFill>
              <a:latin typeface="ENAIRE Titillium Regular" panose="02000000000000000000" pitchFamily="50" charset="0"/>
            </a:endParaRPr>
          </a:p>
          <a:p>
            <a:pPr lvl="1"/>
            <a:r>
              <a:rPr lang="it-IT" sz="1600" dirty="0">
                <a:solidFill>
                  <a:srgbClr val="00224C"/>
                </a:solidFill>
                <a:latin typeface="ENAIRE Titillium Regular" panose="02000000000000000000" pitchFamily="50" charset="0"/>
              </a:rPr>
              <a:t>ICARO-A/ICARO-B&gt; </a:t>
            </a:r>
            <a:r>
              <a:rPr lang="it-IT" sz="1600" b="1" dirty="0">
                <a:solidFill>
                  <a:srgbClr val="00224C"/>
                </a:solidFill>
                <a:latin typeface="ENAIRE Titillium Regular" panose="02000000000000000000" pitchFamily="50" charset="0"/>
              </a:rPr>
              <a:t>cf status</a:t>
            </a:r>
            <a:endParaRPr lang="es-ES" sz="1600" dirty="0">
              <a:solidFill>
                <a:srgbClr val="00224C"/>
              </a:solidFill>
              <a:latin typeface="ENAIRE Titillium Regular" panose="02000000000000000000" pitchFamily="50" charset="0"/>
            </a:endParaRPr>
          </a:p>
          <a:p>
            <a:pPr lvl="1"/>
            <a:r>
              <a:rPr lang="en-US" sz="1600" dirty="0">
                <a:solidFill>
                  <a:srgbClr val="00224C"/>
                </a:solidFill>
                <a:latin typeface="ENAIRE Titillium Regular" panose="02000000000000000000" pitchFamily="50" charset="0"/>
              </a:rPr>
              <a:t>ICARO-A has been taken over by ICARO-B.</a:t>
            </a:r>
            <a:endParaRPr lang="es-ES" sz="1600" dirty="0">
              <a:solidFill>
                <a:srgbClr val="00224C"/>
              </a:solidFill>
              <a:latin typeface="ENAIRE Titillium Regular" panose="02000000000000000000" pitchFamily="50" charset="0"/>
            </a:endParaRPr>
          </a:p>
          <a:p>
            <a:pPr lvl="0">
              <a:buFont typeface="Courier New" panose="02070309020205020404" pitchFamily="49" charset="0"/>
              <a:buChar char="o"/>
            </a:pPr>
            <a:r>
              <a:rPr lang="es-ES" sz="1600" dirty="0">
                <a:solidFill>
                  <a:srgbClr val="00224C"/>
                </a:solidFill>
                <a:latin typeface="ENAIRE Titillium Regular" panose="02000000000000000000" pitchFamily="50" charset="0"/>
              </a:rPr>
              <a:t>Una vez dentro de la controladora afectada se comprobaran los ficheros /</a:t>
            </a:r>
            <a:r>
              <a:rPr lang="es-ES" sz="1600" dirty="0" err="1">
                <a:solidFill>
                  <a:srgbClr val="00224C"/>
                </a:solidFill>
                <a:latin typeface="ENAIRE Titillium Regular" panose="02000000000000000000" pitchFamily="50" charset="0"/>
              </a:rPr>
              <a:t>etc</a:t>
            </a:r>
            <a:r>
              <a:rPr lang="es-ES" sz="1600" dirty="0">
                <a:solidFill>
                  <a:srgbClr val="00224C"/>
                </a:solidFill>
                <a:latin typeface="ENAIRE Titillium Regular" panose="02000000000000000000" pitchFamily="50" charset="0"/>
              </a:rPr>
              <a:t>/</a:t>
            </a:r>
            <a:r>
              <a:rPr lang="es-ES" sz="1600" dirty="0" err="1">
                <a:solidFill>
                  <a:srgbClr val="00224C"/>
                </a:solidFill>
                <a:latin typeface="ENAIRE Titillium Regular" panose="02000000000000000000" pitchFamily="50" charset="0"/>
              </a:rPr>
              <a:t>rdfile</a:t>
            </a:r>
            <a:r>
              <a:rPr lang="es-ES" sz="1600" dirty="0">
                <a:solidFill>
                  <a:srgbClr val="00224C"/>
                </a:solidFill>
                <a:latin typeface="ENAIRE Titillium Regular" panose="02000000000000000000" pitchFamily="50" charset="0"/>
              </a:rPr>
              <a:t>, /</a:t>
            </a:r>
            <a:r>
              <a:rPr lang="es-ES" sz="1600" dirty="0" err="1">
                <a:solidFill>
                  <a:srgbClr val="00224C"/>
                </a:solidFill>
                <a:latin typeface="ENAIRE Titillium Regular" panose="02000000000000000000" pitchFamily="50" charset="0"/>
              </a:rPr>
              <a:t>etc</a:t>
            </a:r>
            <a:r>
              <a:rPr lang="es-ES" sz="1600" dirty="0">
                <a:solidFill>
                  <a:srgbClr val="00224C"/>
                </a:solidFill>
                <a:latin typeface="ENAIRE Titillium Regular" panose="02000000000000000000" pitchFamily="50" charset="0"/>
              </a:rPr>
              <a:t>/hosts, interface de red, etc.. para verificar que está en buen estado. </a:t>
            </a:r>
          </a:p>
          <a:p>
            <a:pPr lvl="0">
              <a:buFont typeface="Courier New" panose="02070309020205020404" pitchFamily="49" charset="0"/>
              <a:buChar char="o"/>
            </a:pPr>
            <a:r>
              <a:rPr lang="es-ES" sz="1600" dirty="0">
                <a:solidFill>
                  <a:srgbClr val="00224C"/>
                </a:solidFill>
                <a:latin typeface="ENAIRE Titillium Regular" panose="02000000000000000000" pitchFamily="50" charset="0"/>
              </a:rPr>
              <a:t>Tras confirmar que la controladora A está funcionando de forma correcta se realizará un “</a:t>
            </a:r>
            <a:r>
              <a:rPr lang="es-ES" sz="1600" dirty="0" err="1">
                <a:solidFill>
                  <a:srgbClr val="00224C"/>
                </a:solidFill>
                <a:latin typeface="ENAIRE Titillium Regular" panose="02000000000000000000" pitchFamily="50" charset="0"/>
              </a:rPr>
              <a:t>giveback</a:t>
            </a:r>
            <a:r>
              <a:rPr lang="es-ES" sz="1600" dirty="0">
                <a:solidFill>
                  <a:srgbClr val="00224C"/>
                </a:solidFill>
                <a:latin typeface="ENAIRE Titillium Regular" panose="02000000000000000000" pitchFamily="50" charset="0"/>
              </a:rPr>
              <a:t>” para devolver los servicios.</a:t>
            </a:r>
          </a:p>
          <a:p>
            <a:pPr lvl="1"/>
            <a:r>
              <a:rPr lang="es-ES" sz="1600" dirty="0">
                <a:solidFill>
                  <a:srgbClr val="00224C"/>
                </a:solidFill>
                <a:latin typeface="ENAIRE Titillium Regular" panose="02000000000000000000" pitchFamily="50" charset="0"/>
              </a:rPr>
              <a:t>ICARO-B(</a:t>
            </a:r>
            <a:r>
              <a:rPr lang="es-ES" sz="1600" dirty="0" err="1">
                <a:solidFill>
                  <a:srgbClr val="00224C"/>
                </a:solidFill>
                <a:latin typeface="ENAIRE Titillium Regular" panose="02000000000000000000" pitchFamily="50" charset="0"/>
              </a:rPr>
              <a:t>takeover</a:t>
            </a:r>
            <a:r>
              <a:rPr lang="es-ES" sz="1600" dirty="0">
                <a:solidFill>
                  <a:srgbClr val="00224C"/>
                </a:solidFill>
                <a:latin typeface="ENAIRE Titillium Regular" panose="02000000000000000000" pitchFamily="50" charset="0"/>
              </a:rPr>
              <a:t>)&gt; </a:t>
            </a:r>
            <a:r>
              <a:rPr lang="es-ES" sz="1600" b="1" dirty="0" err="1">
                <a:solidFill>
                  <a:srgbClr val="00224C"/>
                </a:solidFill>
                <a:latin typeface="ENAIRE Titillium Regular" panose="02000000000000000000" pitchFamily="50" charset="0"/>
              </a:rPr>
              <a:t>cf</a:t>
            </a:r>
            <a:r>
              <a:rPr lang="es-ES" sz="1600" b="1" dirty="0">
                <a:solidFill>
                  <a:srgbClr val="00224C"/>
                </a:solidFill>
                <a:latin typeface="ENAIRE Titillium Regular" panose="02000000000000000000" pitchFamily="50" charset="0"/>
              </a:rPr>
              <a:t> </a:t>
            </a:r>
            <a:r>
              <a:rPr lang="es-ES" sz="1600" b="1" dirty="0" err="1">
                <a:solidFill>
                  <a:srgbClr val="00224C"/>
                </a:solidFill>
                <a:latin typeface="ENAIRE Titillium Regular" panose="02000000000000000000" pitchFamily="50" charset="0"/>
              </a:rPr>
              <a:t>giveback</a:t>
            </a:r>
            <a:endParaRPr lang="es-ES" sz="1600" dirty="0">
              <a:solidFill>
                <a:srgbClr val="00224C"/>
              </a:solidFill>
              <a:latin typeface="ENAIRE Titillium Regular" panose="02000000000000000000" pitchFamily="50" charset="0"/>
            </a:endParaRPr>
          </a:p>
          <a:p>
            <a:pPr>
              <a:buFont typeface="Courier New" panose="02070309020205020404" pitchFamily="49" charset="0"/>
              <a:buChar char="o"/>
            </a:pPr>
            <a:r>
              <a:rPr lang="es-ES" sz="1600" dirty="0">
                <a:solidFill>
                  <a:srgbClr val="00224C"/>
                </a:solidFill>
                <a:latin typeface="ENAIRE Titillium Regular" panose="02000000000000000000" pitchFamily="50" charset="0"/>
              </a:rPr>
              <a:t>Verificar que el estado es el correcto en la controladora A:</a:t>
            </a:r>
          </a:p>
          <a:p>
            <a:pPr lvl="1"/>
            <a:r>
              <a:rPr lang="en-US" sz="1600" dirty="0">
                <a:solidFill>
                  <a:srgbClr val="00224C"/>
                </a:solidFill>
                <a:latin typeface="ENAIRE Titillium Regular" panose="02000000000000000000" pitchFamily="50" charset="0"/>
              </a:rPr>
              <a:t>ICARO-A&gt; </a:t>
            </a:r>
            <a:r>
              <a:rPr lang="en-US" sz="1600" b="1" dirty="0" err="1">
                <a:solidFill>
                  <a:srgbClr val="00224C"/>
                </a:solidFill>
                <a:latin typeface="ENAIRE Titillium Regular" panose="02000000000000000000" pitchFamily="50" charset="0"/>
              </a:rPr>
              <a:t>cf</a:t>
            </a:r>
            <a:r>
              <a:rPr lang="en-US" sz="1600" b="1" dirty="0">
                <a:solidFill>
                  <a:srgbClr val="00224C"/>
                </a:solidFill>
                <a:latin typeface="ENAIRE Titillium Regular" panose="02000000000000000000" pitchFamily="50" charset="0"/>
              </a:rPr>
              <a:t> status</a:t>
            </a:r>
            <a:endParaRPr lang="es-ES" sz="1600" b="1" dirty="0">
              <a:solidFill>
                <a:srgbClr val="00224C"/>
              </a:solidFill>
              <a:latin typeface="ENAIRE Titillium Regular" panose="02000000000000000000" pitchFamily="50" charset="0"/>
            </a:endParaRPr>
          </a:p>
          <a:p>
            <a:pPr lvl="1"/>
            <a:r>
              <a:rPr lang="en-US" sz="1600" dirty="0">
                <a:solidFill>
                  <a:srgbClr val="00224C"/>
                </a:solidFill>
                <a:latin typeface="ENAIRE Titillium Regular" panose="02000000000000000000" pitchFamily="50" charset="0"/>
              </a:rPr>
              <a:t>Cluster enabled, ICARO-B is up.</a:t>
            </a:r>
            <a:endParaRPr lang="es-ES" sz="1600" dirty="0">
              <a:solidFill>
                <a:srgbClr val="00224C"/>
              </a:solidFill>
              <a:latin typeface="ENAIRE Titillium Regular" panose="02000000000000000000" pitchFamily="50" charset="0"/>
            </a:endParaRPr>
          </a:p>
          <a:p>
            <a:pPr lvl="1"/>
            <a:r>
              <a:rPr lang="es-ES" sz="1600" dirty="0" err="1">
                <a:solidFill>
                  <a:srgbClr val="00224C"/>
                </a:solidFill>
                <a:latin typeface="ENAIRE Titillium Regular" panose="02000000000000000000" pitchFamily="50" charset="0"/>
              </a:rPr>
              <a:t>Interconnect</a:t>
            </a:r>
            <a:r>
              <a:rPr lang="es-ES" sz="1600" dirty="0">
                <a:solidFill>
                  <a:srgbClr val="00224C"/>
                </a:solidFill>
                <a:latin typeface="ENAIRE Titillium Regular" panose="02000000000000000000" pitchFamily="50" charset="0"/>
              </a:rPr>
              <a:t> status: up.</a:t>
            </a:r>
          </a:p>
          <a:p>
            <a:pPr marL="0" indent="0">
              <a:buNone/>
            </a:pPr>
            <a:endParaRPr lang="es-ES" sz="1600" dirty="0">
              <a:solidFill>
                <a:srgbClr val="00224C"/>
              </a:solidFill>
              <a:latin typeface="ENAIRE Titillium Regular" panose="02000000000000000000" pitchFamily="50" charset="0"/>
            </a:endParaRPr>
          </a:p>
          <a:p>
            <a:pPr marL="0" indent="0">
              <a:buNone/>
            </a:pPr>
            <a:endParaRPr lang="es-ES" sz="1600" dirty="0">
              <a:solidFill>
                <a:srgbClr val="00224C"/>
              </a:solidFill>
              <a:latin typeface="ENAIRE Titillium Regular" panose="02000000000000000000" pitchFamily="50" charset="0"/>
            </a:endParaRPr>
          </a:p>
        </p:txBody>
      </p:sp>
      <p:sp>
        <p:nvSpPr>
          <p:cNvPr id="4" name="CuadroTexto 3"/>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5" name="Imagen 4"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6" name="Marcador de número de diapositiva 5"/>
          <p:cNvSpPr>
            <a:spLocks noGrp="1"/>
          </p:cNvSpPr>
          <p:nvPr>
            <p:ph type="sldNum" sz="quarter" idx="12"/>
          </p:nvPr>
        </p:nvSpPr>
        <p:spPr/>
        <p:txBody>
          <a:bodyPr/>
          <a:lstStyle/>
          <a:p>
            <a:fld id="{F1185998-1780-4536-A0E7-A06AB15D0462}" type="slidenum">
              <a:rPr lang="es-ES" smtClean="0"/>
              <a:t>81</a:t>
            </a:fld>
            <a:endParaRPr lang="es-ES"/>
          </a:p>
        </p:txBody>
      </p:sp>
      <p:sp>
        <p:nvSpPr>
          <p:cNvPr id="7" name="Título 1"/>
          <p:cNvSpPr txBox="1">
            <a:spLocks/>
          </p:cNvSpPr>
          <p:nvPr/>
        </p:nvSpPr>
        <p:spPr>
          <a:xfrm>
            <a:off x="786581" y="320378"/>
            <a:ext cx="3524794" cy="1219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rgbClr val="009FDA"/>
                </a:solidFill>
                <a:latin typeface="ENAIRE Titillium Regular"/>
                <a:cs typeface="ENAIRE Titillium Regular"/>
              </a:rPr>
              <a:t>5.2 </a:t>
            </a:r>
            <a:r>
              <a:rPr lang="es-ES" sz="3200" dirty="0" err="1">
                <a:solidFill>
                  <a:srgbClr val="009FDA"/>
                </a:solidFill>
                <a:latin typeface="ENAIRE Titillium Regular"/>
                <a:cs typeface="ENAIRE Titillium Regular"/>
              </a:rPr>
              <a:t>Cluster</a:t>
            </a:r>
            <a:r>
              <a:rPr lang="es-ES" sz="3200" dirty="0">
                <a:solidFill>
                  <a:srgbClr val="009FDA"/>
                </a:solidFill>
                <a:latin typeface="ENAIRE Titillium Regular"/>
                <a:cs typeface="ENAIRE Titillium Regular"/>
              </a:rPr>
              <a:t> </a:t>
            </a:r>
          </a:p>
        </p:txBody>
      </p:sp>
    </p:spTree>
    <p:extLst>
      <p:ext uri="{BB962C8B-B14F-4D97-AF65-F5344CB8AC3E}">
        <p14:creationId xmlns:p14="http://schemas.microsoft.com/office/powerpoint/2010/main" val="17253977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1865401" y="2787467"/>
            <a:ext cx="8381160" cy="1142280"/>
          </a:xfrm>
          <a:prstGeom prst="rect">
            <a:avLst/>
          </a:prstGeom>
        </p:spPr>
        <p:txBody>
          <a:bodyPr lIns="90000" tIns="45000" rIns="90000" bIns="45000" anchor="ctr"/>
          <a:lstStyle/>
          <a:p>
            <a:pPr algn="ctr">
              <a:lnSpc>
                <a:spcPct val="90000"/>
              </a:lnSpc>
              <a:spcBef>
                <a:spcPct val="0"/>
              </a:spcBef>
            </a:pPr>
            <a:r>
              <a:rPr lang="es-ES" sz="2800" dirty="0">
                <a:solidFill>
                  <a:srgbClr val="009FDA"/>
                </a:solidFill>
                <a:latin typeface="ENAIRE Titillium Regular"/>
                <a:ea typeface="+mj-ea"/>
                <a:cs typeface="ENAIRE Titillium Regular"/>
              </a:rPr>
              <a:t>TEMA  6</a:t>
            </a:r>
            <a:endParaRPr sz="2800" dirty="0">
              <a:solidFill>
                <a:srgbClr val="009FDA"/>
              </a:solidFill>
              <a:latin typeface="ENAIRE Titillium Regular"/>
              <a:ea typeface="+mj-ea"/>
              <a:cs typeface="ENAIRE Titillium Regular"/>
            </a:endParaRPr>
          </a:p>
          <a:p>
            <a:pPr algn="ctr">
              <a:lnSpc>
                <a:spcPct val="90000"/>
              </a:lnSpc>
              <a:spcBef>
                <a:spcPct val="0"/>
              </a:spcBef>
            </a:pPr>
            <a:r>
              <a:rPr lang="es-ES" sz="2800" dirty="0">
                <a:solidFill>
                  <a:srgbClr val="009FDA"/>
                </a:solidFill>
                <a:latin typeface="ENAIRE Titillium Regular"/>
                <a:ea typeface="+mj-ea"/>
                <a:cs typeface="ENAIRE Titillium Regular"/>
              </a:rPr>
              <a:t>Configuración de red de almacenamiento  de los servidores</a:t>
            </a:r>
            <a:endParaRPr sz="2800" dirty="0">
              <a:solidFill>
                <a:srgbClr val="009FDA"/>
              </a:solidFill>
              <a:latin typeface="ENAIRE Titillium Regular"/>
              <a:ea typeface="+mj-ea"/>
              <a:cs typeface="ENAIRE Titillium Regular"/>
            </a:endParaRPr>
          </a:p>
        </p:txBody>
      </p:sp>
      <p:sp>
        <p:nvSpPr>
          <p:cNvPr id="6" name="CuadroTexto 5"/>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7" name="Imagen 6"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8"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82</a:t>
            </a:fld>
            <a:endParaRPr lang="es-ES" dirty="0"/>
          </a:p>
        </p:txBody>
      </p:sp>
    </p:spTree>
    <p:extLst>
      <p:ext uri="{BB962C8B-B14F-4D97-AF65-F5344CB8AC3E}">
        <p14:creationId xmlns:p14="http://schemas.microsoft.com/office/powerpoint/2010/main" val="27148945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6759" y="260620"/>
            <a:ext cx="10515600" cy="1325563"/>
          </a:xfrm>
        </p:spPr>
        <p:txBody>
          <a:bodyPr>
            <a:normAutofit/>
          </a:bodyPr>
          <a:lstStyle/>
          <a:p>
            <a:r>
              <a:rPr lang="es-ES" sz="2400" dirty="0">
                <a:solidFill>
                  <a:srgbClr val="009FDA"/>
                </a:solidFill>
                <a:latin typeface="ENAIRE Titillium Regular"/>
                <a:cs typeface="ENAIRE Titillium Regular"/>
              </a:rPr>
              <a:t>6. Configuración de red de almacenamiento de los servidores </a:t>
            </a:r>
            <a:endParaRPr lang="es-ES" sz="4800" dirty="0">
              <a:latin typeface="+mn-lt"/>
            </a:endParaRPr>
          </a:p>
        </p:txBody>
      </p:sp>
      <p:sp>
        <p:nvSpPr>
          <p:cNvPr id="4" name="Rectángulo 3"/>
          <p:cNvSpPr/>
          <p:nvPr/>
        </p:nvSpPr>
        <p:spPr>
          <a:xfrm>
            <a:off x="801187" y="1528354"/>
            <a:ext cx="9858104" cy="3493264"/>
          </a:xfrm>
          <a:prstGeom prst="rect">
            <a:avLst/>
          </a:prstGeom>
        </p:spPr>
        <p:txBody>
          <a:bodyPr wrap="square">
            <a:spAutoFit/>
          </a:bodyPr>
          <a:lstStyle/>
          <a:p>
            <a:pPr algn="just">
              <a:lnSpc>
                <a:spcPct val="110000"/>
              </a:lnSpc>
              <a:spcBef>
                <a:spcPts val="600"/>
              </a:spcBef>
              <a:spcAft>
                <a:spcPts val="300"/>
              </a:spcAft>
            </a:pP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Se configura la red de los servidores creando un </a:t>
            </a:r>
            <a:r>
              <a:rPr lang="es-ES" sz="2000" b="1"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bonding</a:t>
            </a:r>
            <a:r>
              <a:rPr lang="es-ES" sz="2000" b="1"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modo 1</a:t>
            </a: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(modo activo-pasivo) con las interfaces de red correspondientes a las tarjetas de 10GbE en cada servidor. </a:t>
            </a:r>
          </a:p>
          <a:p>
            <a:pPr algn="just">
              <a:lnSpc>
                <a:spcPct val="110000"/>
              </a:lnSpc>
              <a:spcBef>
                <a:spcPts val="600"/>
              </a:spcBef>
              <a:spcAft>
                <a:spcPts val="300"/>
              </a:spcAft>
            </a:pP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a:t>
            </a:r>
          </a:p>
          <a:p>
            <a:pPr algn="just">
              <a:lnSpc>
                <a:spcPct val="110000"/>
              </a:lnSpc>
              <a:spcBef>
                <a:spcPts val="600"/>
              </a:spcBef>
              <a:spcAft>
                <a:spcPts val="300"/>
              </a:spcAft>
            </a:pP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En la Configuración del ACC </a:t>
            </a: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sym typeface="Wingdings" panose="05000000000000000000" pitchFamily="2" charset="2"/>
              </a:rPr>
              <a:t></a:t>
            </a: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GSI y PALESTRA (</a:t>
            </a:r>
            <a:r>
              <a:rPr lang="es-ES" sz="2000" b="1"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eth12-eth14</a:t>
            </a: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SPIV (</a:t>
            </a:r>
            <a:r>
              <a:rPr lang="es-ES" sz="2000" b="1"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eth6-eth10</a:t>
            </a: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a:t>
            </a:r>
          </a:p>
          <a:p>
            <a:pPr algn="just">
              <a:lnSpc>
                <a:spcPct val="110000"/>
              </a:lnSpc>
              <a:spcBef>
                <a:spcPts val="600"/>
              </a:spcBef>
              <a:spcAft>
                <a:spcPts val="300"/>
              </a:spcAft>
            </a:pP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a:t>
            </a:r>
          </a:p>
          <a:p>
            <a:pPr algn="just">
              <a:lnSpc>
                <a:spcPct val="110000"/>
              </a:lnSpc>
              <a:spcBef>
                <a:spcPts val="600"/>
              </a:spcBef>
              <a:spcAft>
                <a:spcPts val="300"/>
              </a:spcAft>
            </a:pP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Para comprobar que el </a:t>
            </a:r>
            <a:r>
              <a:rPr lang="es-ES" sz="2000"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bonding</a:t>
            </a: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está creado y funcionando ejecutar:</a:t>
            </a:r>
          </a:p>
          <a:p>
            <a:pPr marL="457200" algn="just">
              <a:lnSpc>
                <a:spcPct val="110000"/>
              </a:lnSpc>
              <a:spcBef>
                <a:spcPts val="600"/>
              </a:spcBef>
              <a:spcAft>
                <a:spcPts val="300"/>
              </a:spcAft>
            </a:pPr>
            <a:r>
              <a:rPr lang="en-U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[root@gsi1]# cat /</a:t>
            </a:r>
            <a:r>
              <a:rPr lang="en-US" sz="2000"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proc</a:t>
            </a:r>
            <a:r>
              <a:rPr lang="en-U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/net/bonding/bond0</a:t>
            </a:r>
            <a:endPar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endParaRPr>
          </a:p>
          <a:p>
            <a:pPr algn="just">
              <a:lnSpc>
                <a:spcPct val="110000"/>
              </a:lnSpc>
              <a:spcBef>
                <a:spcPts val="600"/>
              </a:spcBef>
              <a:spcAft>
                <a:spcPts val="300"/>
              </a:spcAft>
            </a:pPr>
            <a:r>
              <a:rPr lang="en-U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a:t>
            </a:r>
            <a:endPar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endParaRPr>
          </a:p>
        </p:txBody>
      </p:sp>
      <p:sp>
        <p:nvSpPr>
          <p:cNvPr id="5" name="CuadroTexto 4"/>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6" name="Imagen 5"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3" name="Marcador de número de diapositiva 2"/>
          <p:cNvSpPr>
            <a:spLocks noGrp="1"/>
          </p:cNvSpPr>
          <p:nvPr>
            <p:ph type="sldNum" sz="quarter" idx="12"/>
          </p:nvPr>
        </p:nvSpPr>
        <p:spPr/>
        <p:txBody>
          <a:bodyPr/>
          <a:lstStyle/>
          <a:p>
            <a:fld id="{F1185998-1780-4536-A0E7-A06AB15D0462}" type="slidenum">
              <a:rPr lang="es-ES" smtClean="0"/>
              <a:t>83</a:t>
            </a:fld>
            <a:endParaRPr lang="es-ES"/>
          </a:p>
        </p:txBody>
      </p:sp>
    </p:spTree>
    <p:extLst>
      <p:ext uri="{BB962C8B-B14F-4D97-AF65-F5344CB8AC3E}">
        <p14:creationId xmlns:p14="http://schemas.microsoft.com/office/powerpoint/2010/main" val="37353712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99011" y="1433739"/>
            <a:ext cx="10515600" cy="1126581"/>
          </a:xfrm>
        </p:spPr>
        <p:txBody>
          <a:bodyPr>
            <a:normAutofit lnSpcReduction="10000"/>
          </a:bodyPr>
          <a:lstStyle/>
          <a:p>
            <a:pPr marL="0" indent="0">
              <a:buNone/>
            </a:pPr>
            <a:r>
              <a:rPr lang="es-ES" dirty="0">
                <a:solidFill>
                  <a:srgbClr val="00224C"/>
                </a:solidFill>
                <a:latin typeface="ENAIRE Titillium Regular" panose="02000000000000000000" pitchFamily="50" charset="0"/>
              </a:rPr>
              <a:t>Mostrará la siguiente información:</a:t>
            </a:r>
            <a:br>
              <a:rPr lang="es-ES" dirty="0">
                <a:solidFill>
                  <a:srgbClr val="00224C"/>
                </a:solidFill>
                <a:latin typeface="ENAIRE Titillium Regular" panose="02000000000000000000" pitchFamily="50" charset="0"/>
              </a:rPr>
            </a:br>
            <a:br>
              <a:rPr lang="es-ES" dirty="0">
                <a:solidFill>
                  <a:srgbClr val="00224C"/>
                </a:solidFill>
                <a:latin typeface="ENAIRE Titillium Regular" panose="02000000000000000000" pitchFamily="50" charset="0"/>
              </a:rPr>
            </a:br>
            <a:endParaRPr lang="es-ES" dirty="0">
              <a:solidFill>
                <a:srgbClr val="00224C"/>
              </a:solidFill>
              <a:latin typeface="ENAIRE Titillium Regular" panose="02000000000000000000" pitchFamily="50" charset="0"/>
            </a:endParaRPr>
          </a:p>
        </p:txBody>
      </p:sp>
      <p:pic>
        <p:nvPicPr>
          <p:cNvPr id="4" name="Imagen 3"/>
          <p:cNvPicPr>
            <a:picLocks noChangeAspect="1"/>
          </p:cNvPicPr>
          <p:nvPr/>
        </p:nvPicPr>
        <p:blipFill>
          <a:blip r:embed="rId2"/>
          <a:stretch>
            <a:fillRect/>
          </a:stretch>
        </p:blipFill>
        <p:spPr>
          <a:xfrm>
            <a:off x="1151708" y="2056993"/>
            <a:ext cx="5029200" cy="3971925"/>
          </a:xfrm>
          <a:prstGeom prst="rect">
            <a:avLst/>
          </a:prstGeom>
        </p:spPr>
      </p:pic>
      <p:sp>
        <p:nvSpPr>
          <p:cNvPr id="5" name="Rectángulo 4"/>
          <p:cNvSpPr/>
          <p:nvPr/>
        </p:nvSpPr>
        <p:spPr>
          <a:xfrm>
            <a:off x="6535784" y="3108666"/>
            <a:ext cx="4515393" cy="1429622"/>
          </a:xfrm>
          <a:prstGeom prst="rect">
            <a:avLst/>
          </a:prstGeom>
        </p:spPr>
        <p:txBody>
          <a:bodyPr wrap="square">
            <a:spAutoFit/>
          </a:bodyPr>
          <a:lstStyle/>
          <a:p>
            <a:pPr>
              <a:lnSpc>
                <a:spcPct val="110000"/>
              </a:lnSpc>
              <a:spcBef>
                <a:spcPts val="600"/>
              </a:spcBef>
              <a:spcAft>
                <a:spcPts val="300"/>
              </a:spcAft>
            </a:pP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Se deberá comprobar la comunicación desde el servidor a las controladoras ya configuradas y el comportamiento correcto del </a:t>
            </a:r>
            <a:r>
              <a:rPr lang="es-ES" sz="2000"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bonding</a:t>
            </a: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a:t>
            </a:r>
          </a:p>
        </p:txBody>
      </p:sp>
      <p:sp>
        <p:nvSpPr>
          <p:cNvPr id="6" name="CuadroTexto 5"/>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7" name="Imagen 6"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8" name="Marcador de número de diapositiva 7"/>
          <p:cNvSpPr>
            <a:spLocks noGrp="1"/>
          </p:cNvSpPr>
          <p:nvPr>
            <p:ph type="sldNum" sz="quarter" idx="12"/>
          </p:nvPr>
        </p:nvSpPr>
        <p:spPr/>
        <p:txBody>
          <a:bodyPr/>
          <a:lstStyle/>
          <a:p>
            <a:fld id="{F1185998-1780-4536-A0E7-A06AB15D0462}" type="slidenum">
              <a:rPr lang="es-ES" smtClean="0"/>
              <a:t>84</a:t>
            </a:fld>
            <a:endParaRPr lang="es-ES"/>
          </a:p>
        </p:txBody>
      </p:sp>
      <p:sp>
        <p:nvSpPr>
          <p:cNvPr id="10" name="Título 1"/>
          <p:cNvSpPr txBox="1">
            <a:spLocks/>
          </p:cNvSpPr>
          <p:nvPr/>
        </p:nvSpPr>
        <p:spPr>
          <a:xfrm>
            <a:off x="746759" y="260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400" dirty="0">
                <a:solidFill>
                  <a:srgbClr val="009FDA"/>
                </a:solidFill>
                <a:latin typeface="ENAIRE Titillium Regular"/>
                <a:cs typeface="ENAIRE Titillium Regular"/>
              </a:rPr>
              <a:t>6.1 Configuración servidores en Entorno ACC</a:t>
            </a:r>
            <a:endParaRPr lang="es-ES" sz="4800" dirty="0">
              <a:latin typeface="+mn-lt"/>
            </a:endParaRPr>
          </a:p>
        </p:txBody>
      </p:sp>
    </p:spTree>
    <p:extLst>
      <p:ext uri="{BB962C8B-B14F-4D97-AF65-F5344CB8AC3E}">
        <p14:creationId xmlns:p14="http://schemas.microsoft.com/office/powerpoint/2010/main" val="20567545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99011" y="1433739"/>
            <a:ext cx="10515600" cy="1126581"/>
          </a:xfrm>
        </p:spPr>
        <p:txBody>
          <a:bodyPr>
            <a:normAutofit/>
          </a:bodyPr>
          <a:lstStyle/>
          <a:p>
            <a:pPr marL="0" indent="0">
              <a:buNone/>
            </a:pPr>
            <a:r>
              <a:rPr lang="es-ES" sz="1600" dirty="0">
                <a:solidFill>
                  <a:srgbClr val="00224C"/>
                </a:solidFill>
                <a:latin typeface="ENAIRE Titillium Regular" panose="02000000000000000000" pitchFamily="50" charset="0"/>
              </a:rPr>
              <a:t>Para consultar la configuración utilizaremos </a:t>
            </a:r>
            <a:r>
              <a:rPr lang="es-ES" sz="1600" dirty="0" err="1">
                <a:solidFill>
                  <a:srgbClr val="00224C"/>
                </a:solidFill>
                <a:latin typeface="ENAIRE Titillium Regular" panose="02000000000000000000" pitchFamily="50" charset="0"/>
              </a:rPr>
              <a:t>ifconfig</a:t>
            </a:r>
            <a:r>
              <a:rPr lang="es-ES" sz="1600" dirty="0">
                <a:solidFill>
                  <a:srgbClr val="00224C"/>
                </a:solidFill>
                <a:latin typeface="ENAIRE Titillium Regular" panose="02000000000000000000" pitchFamily="50" charset="0"/>
              </a:rPr>
              <a:t> –a como en los servidores:</a:t>
            </a:r>
            <a:br>
              <a:rPr lang="es-ES" sz="1600" dirty="0">
                <a:solidFill>
                  <a:srgbClr val="00224C"/>
                </a:solidFill>
                <a:latin typeface="ENAIRE Titillium Regular" panose="02000000000000000000" pitchFamily="50" charset="0"/>
              </a:rPr>
            </a:br>
            <a:endParaRPr lang="es-ES" sz="1600" dirty="0">
              <a:solidFill>
                <a:srgbClr val="00224C"/>
              </a:solidFill>
              <a:latin typeface="ENAIRE Titillium Regular" panose="02000000000000000000" pitchFamily="50" charset="0"/>
            </a:endParaRPr>
          </a:p>
        </p:txBody>
      </p:sp>
      <p:sp>
        <p:nvSpPr>
          <p:cNvPr id="5" name="Rectángulo 4"/>
          <p:cNvSpPr/>
          <p:nvPr/>
        </p:nvSpPr>
        <p:spPr>
          <a:xfrm>
            <a:off x="7214726" y="1978466"/>
            <a:ext cx="4515393" cy="2222147"/>
          </a:xfrm>
          <a:prstGeom prst="rect">
            <a:avLst/>
          </a:prstGeom>
        </p:spPr>
        <p:txBody>
          <a:bodyPr wrap="square">
            <a:spAutoFit/>
          </a:bodyPr>
          <a:lstStyle/>
          <a:p>
            <a:pPr>
              <a:lnSpc>
                <a:spcPct val="110000"/>
              </a:lnSpc>
              <a:spcBef>
                <a:spcPts val="600"/>
              </a:spcBef>
              <a:spcAft>
                <a:spcPts val="300"/>
              </a:spcAft>
            </a:pP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Como podemos ver en la captura, las interfaces e1a y e1b pertenecen a un VIF (Virtual Interface =</a:t>
            </a:r>
            <a:r>
              <a:rPr lang="es-ES" sz="2000"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bonding</a:t>
            </a: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y están configuradas a 10GB. </a:t>
            </a:r>
          </a:p>
          <a:p>
            <a:pPr>
              <a:lnSpc>
                <a:spcPct val="110000"/>
              </a:lnSpc>
              <a:spcBef>
                <a:spcPts val="600"/>
              </a:spcBef>
              <a:spcAft>
                <a:spcPts val="300"/>
              </a:spcAft>
            </a:pP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Este VIF se utiliza para la publicación </a:t>
            </a:r>
            <a:r>
              <a:rPr lang="es-ES" sz="2000"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NFs</a:t>
            </a: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en el </a:t>
            </a:r>
            <a:r>
              <a:rPr lang="es-ES" sz="2000"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Lan</a:t>
            </a:r>
            <a:r>
              <a:rPr lang="es-ES" sz="20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de mantenimiento:</a:t>
            </a:r>
          </a:p>
        </p:txBody>
      </p:sp>
      <p:sp>
        <p:nvSpPr>
          <p:cNvPr id="6" name="CuadroTexto 5"/>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7" name="Imagen 6"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8" name="Marcador de número de diapositiva 7"/>
          <p:cNvSpPr>
            <a:spLocks noGrp="1"/>
          </p:cNvSpPr>
          <p:nvPr>
            <p:ph type="sldNum" sz="quarter" idx="12"/>
          </p:nvPr>
        </p:nvSpPr>
        <p:spPr/>
        <p:txBody>
          <a:bodyPr/>
          <a:lstStyle/>
          <a:p>
            <a:fld id="{F1185998-1780-4536-A0E7-A06AB15D0462}" type="slidenum">
              <a:rPr lang="es-ES" smtClean="0"/>
              <a:t>85</a:t>
            </a:fld>
            <a:endParaRPr lang="es-ES"/>
          </a:p>
        </p:txBody>
      </p:sp>
      <p:sp>
        <p:nvSpPr>
          <p:cNvPr id="10" name="Título 1"/>
          <p:cNvSpPr txBox="1">
            <a:spLocks/>
          </p:cNvSpPr>
          <p:nvPr/>
        </p:nvSpPr>
        <p:spPr>
          <a:xfrm>
            <a:off x="746759" y="260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400" dirty="0">
                <a:solidFill>
                  <a:srgbClr val="009FDA"/>
                </a:solidFill>
                <a:latin typeface="ENAIRE Titillium Regular"/>
                <a:cs typeface="ENAIRE Titillium Regular"/>
              </a:rPr>
              <a:t>6.1 Configuración RED en el NAS</a:t>
            </a:r>
            <a:endParaRPr lang="es-ES" sz="4800" dirty="0">
              <a:latin typeface="+mn-lt"/>
            </a:endParaRPr>
          </a:p>
        </p:txBody>
      </p:sp>
      <p:pic>
        <p:nvPicPr>
          <p:cNvPr id="11" name="Imagen 10"/>
          <p:cNvPicPr>
            <a:picLocks noChangeAspect="1"/>
          </p:cNvPicPr>
          <p:nvPr/>
        </p:nvPicPr>
        <p:blipFill>
          <a:blip r:embed="rId3"/>
          <a:stretch>
            <a:fillRect/>
          </a:stretch>
        </p:blipFill>
        <p:spPr>
          <a:xfrm>
            <a:off x="949000" y="1778864"/>
            <a:ext cx="5693527" cy="4468942"/>
          </a:xfrm>
          <a:prstGeom prst="rect">
            <a:avLst/>
          </a:prstGeom>
        </p:spPr>
      </p:pic>
      <p:pic>
        <p:nvPicPr>
          <p:cNvPr id="12" name="Imagen 11"/>
          <p:cNvPicPr>
            <a:picLocks noChangeAspect="1"/>
          </p:cNvPicPr>
          <p:nvPr/>
        </p:nvPicPr>
        <p:blipFill>
          <a:blip r:embed="rId4"/>
          <a:stretch>
            <a:fillRect/>
          </a:stretch>
        </p:blipFill>
        <p:spPr>
          <a:xfrm>
            <a:off x="6907584" y="4468380"/>
            <a:ext cx="4937603" cy="1327239"/>
          </a:xfrm>
          <a:prstGeom prst="rect">
            <a:avLst/>
          </a:prstGeom>
        </p:spPr>
      </p:pic>
    </p:spTree>
    <p:extLst>
      <p:ext uri="{BB962C8B-B14F-4D97-AF65-F5344CB8AC3E}">
        <p14:creationId xmlns:p14="http://schemas.microsoft.com/office/powerpoint/2010/main" val="26182012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6759" y="1241748"/>
            <a:ext cx="10515600" cy="1126581"/>
          </a:xfrm>
        </p:spPr>
        <p:txBody>
          <a:bodyPr>
            <a:normAutofit/>
          </a:bodyPr>
          <a:lstStyle/>
          <a:p>
            <a:pPr marL="0" indent="0">
              <a:buNone/>
            </a:pPr>
            <a:r>
              <a:rPr lang="es-ES" sz="1600" dirty="0">
                <a:solidFill>
                  <a:srgbClr val="00224C"/>
                </a:solidFill>
              </a:rPr>
              <a:t>Los ficheros de configuración utilizados son el /</a:t>
            </a:r>
            <a:r>
              <a:rPr lang="es-ES" sz="1600" dirty="0" err="1">
                <a:solidFill>
                  <a:srgbClr val="00224C"/>
                </a:solidFill>
              </a:rPr>
              <a:t>etc</a:t>
            </a:r>
            <a:r>
              <a:rPr lang="es-ES" sz="1600" dirty="0">
                <a:solidFill>
                  <a:srgbClr val="00224C"/>
                </a:solidFill>
              </a:rPr>
              <a:t>/</a:t>
            </a:r>
            <a:r>
              <a:rPr lang="es-ES" sz="1600" dirty="0" err="1">
                <a:solidFill>
                  <a:srgbClr val="00224C"/>
                </a:solidFill>
              </a:rPr>
              <a:t>rc</a:t>
            </a:r>
            <a:r>
              <a:rPr lang="es-ES" sz="1600" dirty="0">
                <a:solidFill>
                  <a:srgbClr val="00224C"/>
                </a:solidFill>
              </a:rPr>
              <a:t> y el /</a:t>
            </a:r>
            <a:r>
              <a:rPr lang="es-ES" sz="1600" dirty="0" err="1">
                <a:solidFill>
                  <a:srgbClr val="00224C"/>
                </a:solidFill>
              </a:rPr>
              <a:t>etc</a:t>
            </a:r>
            <a:r>
              <a:rPr lang="es-ES" sz="1600" dirty="0">
                <a:solidFill>
                  <a:srgbClr val="00224C"/>
                </a:solidFill>
              </a:rPr>
              <a:t>/hosts:</a:t>
            </a:r>
            <a:br>
              <a:rPr lang="es-ES" sz="1600" dirty="0">
                <a:solidFill>
                  <a:srgbClr val="00224C"/>
                </a:solidFill>
              </a:rPr>
            </a:br>
            <a:endParaRPr lang="es-ES" sz="1600" dirty="0">
              <a:solidFill>
                <a:srgbClr val="00224C"/>
              </a:solidFill>
            </a:endParaRPr>
          </a:p>
        </p:txBody>
      </p:sp>
      <p:sp>
        <p:nvSpPr>
          <p:cNvPr id="5" name="Rectángulo 4"/>
          <p:cNvSpPr/>
          <p:nvPr/>
        </p:nvSpPr>
        <p:spPr>
          <a:xfrm>
            <a:off x="6996333" y="1235651"/>
            <a:ext cx="4515393" cy="1378647"/>
          </a:xfrm>
          <a:prstGeom prst="rect">
            <a:avLst/>
          </a:prstGeom>
        </p:spPr>
        <p:txBody>
          <a:bodyPr wrap="square">
            <a:spAutoFit/>
          </a:bodyPr>
          <a:lstStyle/>
          <a:p>
            <a:pPr>
              <a:lnSpc>
                <a:spcPct val="110000"/>
              </a:lnSpc>
              <a:spcBef>
                <a:spcPts val="600"/>
              </a:spcBef>
              <a:spcAft>
                <a:spcPts val="300"/>
              </a:spcAft>
            </a:pPr>
            <a:r>
              <a:rPr lang="es-ES" sz="14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El fichero /</a:t>
            </a:r>
            <a:r>
              <a:rPr lang="es-ES" sz="1400"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etc</a:t>
            </a:r>
            <a:r>
              <a:rPr lang="es-ES" sz="14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a:t>
            </a:r>
            <a:r>
              <a:rPr lang="es-ES" sz="1400"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rc</a:t>
            </a:r>
            <a:r>
              <a:rPr lang="es-ES" sz="14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se utiliza para la configuración de la red. En esta captura del CED, podemos ver que hay configurado un VIF-NAS1-CA que utiliza las interfaces de red e1a y e1b. </a:t>
            </a:r>
          </a:p>
          <a:p>
            <a:pPr>
              <a:lnSpc>
                <a:spcPct val="110000"/>
              </a:lnSpc>
              <a:spcBef>
                <a:spcPts val="600"/>
              </a:spcBef>
              <a:spcAft>
                <a:spcPts val="300"/>
              </a:spcAft>
            </a:pPr>
            <a:r>
              <a:rPr lang="es-ES" sz="14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El VIF se puede ver como un </a:t>
            </a:r>
            <a:r>
              <a:rPr lang="es-ES" sz="1400"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bonding</a:t>
            </a:r>
            <a:r>
              <a:rPr lang="es-ES" sz="14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a:t>
            </a:r>
          </a:p>
        </p:txBody>
      </p:sp>
      <p:sp>
        <p:nvSpPr>
          <p:cNvPr id="6" name="CuadroTexto 5"/>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7" name="Imagen 6"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8" name="Marcador de número de diapositiva 7"/>
          <p:cNvSpPr>
            <a:spLocks noGrp="1"/>
          </p:cNvSpPr>
          <p:nvPr>
            <p:ph type="sldNum" sz="quarter" idx="12"/>
          </p:nvPr>
        </p:nvSpPr>
        <p:spPr/>
        <p:txBody>
          <a:bodyPr/>
          <a:lstStyle/>
          <a:p>
            <a:fld id="{F1185998-1780-4536-A0E7-A06AB15D0462}" type="slidenum">
              <a:rPr lang="es-ES" smtClean="0"/>
              <a:t>86</a:t>
            </a:fld>
            <a:endParaRPr lang="es-ES"/>
          </a:p>
        </p:txBody>
      </p:sp>
      <p:sp>
        <p:nvSpPr>
          <p:cNvPr id="10" name="Título 1"/>
          <p:cNvSpPr txBox="1">
            <a:spLocks/>
          </p:cNvSpPr>
          <p:nvPr/>
        </p:nvSpPr>
        <p:spPr>
          <a:xfrm>
            <a:off x="746759" y="260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400" dirty="0">
                <a:solidFill>
                  <a:srgbClr val="009FDA"/>
                </a:solidFill>
                <a:latin typeface="ENAIRE Titillium Regular"/>
                <a:cs typeface="ENAIRE Titillium Regular"/>
              </a:rPr>
              <a:t>6.1 Configuración RED en el NAS</a:t>
            </a:r>
            <a:endParaRPr lang="es-ES" sz="4800" dirty="0">
              <a:latin typeface="+mn-lt"/>
            </a:endParaRPr>
          </a:p>
        </p:txBody>
      </p:sp>
      <p:pic>
        <p:nvPicPr>
          <p:cNvPr id="9" name="Imagen 8"/>
          <p:cNvPicPr>
            <a:picLocks noChangeAspect="1"/>
          </p:cNvPicPr>
          <p:nvPr/>
        </p:nvPicPr>
        <p:blipFill>
          <a:blip r:embed="rId3"/>
          <a:stretch>
            <a:fillRect/>
          </a:stretch>
        </p:blipFill>
        <p:spPr>
          <a:xfrm>
            <a:off x="746759" y="1617394"/>
            <a:ext cx="6123346" cy="4180238"/>
          </a:xfrm>
          <a:prstGeom prst="rect">
            <a:avLst/>
          </a:prstGeom>
        </p:spPr>
      </p:pic>
      <p:pic>
        <p:nvPicPr>
          <p:cNvPr id="2" name="Imagen 1"/>
          <p:cNvPicPr>
            <a:picLocks noChangeAspect="1"/>
          </p:cNvPicPr>
          <p:nvPr/>
        </p:nvPicPr>
        <p:blipFill>
          <a:blip r:embed="rId4"/>
          <a:stretch>
            <a:fillRect/>
          </a:stretch>
        </p:blipFill>
        <p:spPr>
          <a:xfrm>
            <a:off x="7118369" y="2620940"/>
            <a:ext cx="3895725" cy="3552825"/>
          </a:xfrm>
          <a:prstGeom prst="rect">
            <a:avLst/>
          </a:prstGeom>
        </p:spPr>
      </p:pic>
    </p:spTree>
    <p:extLst>
      <p:ext uri="{BB962C8B-B14F-4D97-AF65-F5344CB8AC3E}">
        <p14:creationId xmlns:p14="http://schemas.microsoft.com/office/powerpoint/2010/main" val="33579636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1865401" y="2787467"/>
            <a:ext cx="8381160" cy="1142280"/>
          </a:xfrm>
          <a:prstGeom prst="rect">
            <a:avLst/>
          </a:prstGeom>
        </p:spPr>
        <p:txBody>
          <a:bodyPr lIns="90000" tIns="45000" rIns="90000" bIns="45000" anchor="ctr"/>
          <a:lstStyle/>
          <a:p>
            <a:pPr algn="ctr">
              <a:lnSpc>
                <a:spcPct val="90000"/>
              </a:lnSpc>
              <a:spcBef>
                <a:spcPct val="0"/>
              </a:spcBef>
            </a:pPr>
            <a:r>
              <a:rPr lang="es-ES" sz="2800" dirty="0">
                <a:solidFill>
                  <a:srgbClr val="009FDA"/>
                </a:solidFill>
                <a:latin typeface="ENAIRE Titillium Regular"/>
                <a:ea typeface="+mj-ea"/>
                <a:cs typeface="ENAIRE Titillium Regular"/>
              </a:rPr>
              <a:t>TEMA  7</a:t>
            </a:r>
            <a:endParaRPr sz="2800" dirty="0">
              <a:solidFill>
                <a:srgbClr val="009FDA"/>
              </a:solidFill>
              <a:latin typeface="ENAIRE Titillium Regular"/>
              <a:ea typeface="+mj-ea"/>
              <a:cs typeface="ENAIRE Titillium Regular"/>
            </a:endParaRPr>
          </a:p>
          <a:p>
            <a:pPr algn="ctr">
              <a:lnSpc>
                <a:spcPct val="90000"/>
              </a:lnSpc>
              <a:spcBef>
                <a:spcPct val="0"/>
              </a:spcBef>
            </a:pPr>
            <a:r>
              <a:rPr lang="es-ES" sz="2800" dirty="0">
                <a:solidFill>
                  <a:srgbClr val="009FDA"/>
                </a:solidFill>
                <a:latin typeface="ENAIRE Titillium Regular"/>
                <a:ea typeface="+mj-ea"/>
                <a:cs typeface="ENAIRE Titillium Regular"/>
              </a:rPr>
              <a:t>Arranque y Parada</a:t>
            </a:r>
            <a:endParaRPr sz="2800" dirty="0">
              <a:solidFill>
                <a:srgbClr val="009FDA"/>
              </a:solidFill>
              <a:latin typeface="ENAIRE Titillium Regular"/>
              <a:ea typeface="+mj-ea"/>
              <a:cs typeface="ENAIRE Titillium Regular"/>
            </a:endParaRPr>
          </a:p>
        </p:txBody>
      </p:sp>
      <p:sp>
        <p:nvSpPr>
          <p:cNvPr id="6" name="CuadroTexto 5"/>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7" name="Imagen 6"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8"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87</a:t>
            </a:fld>
            <a:endParaRPr lang="es-ES" dirty="0"/>
          </a:p>
        </p:txBody>
      </p:sp>
    </p:spTree>
    <p:extLst>
      <p:ext uri="{BB962C8B-B14F-4D97-AF65-F5344CB8AC3E}">
        <p14:creationId xmlns:p14="http://schemas.microsoft.com/office/powerpoint/2010/main" val="11659229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solidFill>
                  <a:srgbClr val="009FDA"/>
                </a:solidFill>
                <a:latin typeface="ENAIRE Titillium Regular"/>
                <a:cs typeface="ENAIRE Titillium Regular"/>
              </a:rPr>
              <a:t>7.1 Arranque Ordenado</a:t>
            </a:r>
          </a:p>
        </p:txBody>
      </p:sp>
      <p:sp>
        <p:nvSpPr>
          <p:cNvPr id="4" name="CuadroTexto 3"/>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5" name="Imagen 4"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7" name="Marcador de contenido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dirty="0">
                <a:solidFill>
                  <a:srgbClr val="00224C"/>
                </a:solidFill>
                <a:latin typeface="ENAIRE Titillium Regular" panose="02000000000000000000" pitchFamily="50" charset="0"/>
              </a:rPr>
              <a:t>Para realizar el arranque de todos los servidores y </a:t>
            </a:r>
            <a:r>
              <a:rPr lang="es-ES" sz="2400" dirty="0" err="1">
                <a:solidFill>
                  <a:srgbClr val="00224C"/>
                </a:solidFill>
                <a:latin typeface="ENAIRE Titillium Regular" panose="02000000000000000000" pitchFamily="50" charset="0"/>
              </a:rPr>
              <a:t>arrays</a:t>
            </a:r>
            <a:r>
              <a:rPr lang="es-ES" sz="2400" dirty="0">
                <a:solidFill>
                  <a:srgbClr val="00224C"/>
                </a:solidFill>
                <a:latin typeface="ENAIRE Titillium Regular" panose="02000000000000000000" pitchFamily="50" charset="0"/>
              </a:rPr>
              <a:t> que componen el Sistema se debe acceder desde la Red de Gestión a la dirección IP de la IMM de cada servidor y a las controladoras del </a:t>
            </a:r>
            <a:r>
              <a:rPr lang="es-ES" sz="2400" dirty="0" err="1">
                <a:solidFill>
                  <a:srgbClr val="00224C"/>
                </a:solidFill>
                <a:latin typeface="ENAIRE Titillium Regular" panose="02000000000000000000" pitchFamily="50" charset="0"/>
              </a:rPr>
              <a:t>array</a:t>
            </a:r>
            <a:r>
              <a:rPr lang="es-ES" sz="2400" dirty="0">
                <a:solidFill>
                  <a:srgbClr val="00224C"/>
                </a:solidFill>
                <a:latin typeface="ENAIRE Titillium Regular" panose="02000000000000000000" pitchFamily="50" charset="0"/>
              </a:rPr>
              <a:t>. Se realizará en primer lugar el arranque de los ARRAY N6210 y en segundo lugar el de los servidores. Esto evitará problemas al montar </a:t>
            </a:r>
            <a:r>
              <a:rPr lang="es-ES" sz="2400" dirty="0" err="1">
                <a:solidFill>
                  <a:srgbClr val="00224C"/>
                </a:solidFill>
                <a:latin typeface="ENAIRE Titillium Regular" panose="02000000000000000000" pitchFamily="50" charset="0"/>
              </a:rPr>
              <a:t>filesystem</a:t>
            </a:r>
            <a:r>
              <a:rPr lang="es-ES" sz="2400" dirty="0">
                <a:solidFill>
                  <a:srgbClr val="00224C"/>
                </a:solidFill>
                <a:latin typeface="ENAIRE Titillium Regular" panose="02000000000000000000" pitchFamily="50" charset="0"/>
              </a:rPr>
              <a:t> de manera automática desde los servidores.</a:t>
            </a:r>
          </a:p>
          <a:p>
            <a:endParaRPr lang="es-ES" sz="2400" dirty="0">
              <a:solidFill>
                <a:srgbClr val="00224C"/>
              </a:solidFill>
              <a:latin typeface="ENAIRE Titillium Regular" panose="02000000000000000000" pitchFamily="50" charset="0"/>
            </a:endParaRPr>
          </a:p>
          <a:p>
            <a:pPr marL="0" indent="0">
              <a:buFont typeface="Arial" panose="020B0604020202020204" pitchFamily="34" charset="0"/>
              <a:buNone/>
            </a:pPr>
            <a:r>
              <a:rPr lang="es-ES" sz="2400" dirty="0">
                <a:solidFill>
                  <a:srgbClr val="00224C"/>
                </a:solidFill>
                <a:latin typeface="ENAIRE Titillium Regular" panose="02000000000000000000" pitchFamily="50" charset="0"/>
              </a:rPr>
              <a:t>Partiendo de un arranque desde cero, se realizarán los siguientes pasos y en este orden:</a:t>
            </a:r>
          </a:p>
          <a:p>
            <a:endParaRPr lang="es-ES" dirty="0">
              <a:solidFill>
                <a:srgbClr val="00224C"/>
              </a:solidFill>
              <a:latin typeface="ENAIRE Titillium Regular" panose="02000000000000000000" pitchFamily="50" charset="0"/>
            </a:endParaRPr>
          </a:p>
        </p:txBody>
      </p:sp>
      <p:sp>
        <p:nvSpPr>
          <p:cNvPr id="3" name="Marcador de número de diapositiva 2"/>
          <p:cNvSpPr>
            <a:spLocks noGrp="1"/>
          </p:cNvSpPr>
          <p:nvPr>
            <p:ph type="sldNum" sz="quarter" idx="12"/>
          </p:nvPr>
        </p:nvSpPr>
        <p:spPr/>
        <p:txBody>
          <a:bodyPr/>
          <a:lstStyle/>
          <a:p>
            <a:fld id="{F1185998-1780-4536-A0E7-A06AB15D0462}" type="slidenum">
              <a:rPr lang="es-ES" smtClean="0"/>
              <a:t>88</a:t>
            </a:fld>
            <a:endParaRPr lang="es-ES"/>
          </a:p>
        </p:txBody>
      </p:sp>
    </p:spTree>
    <p:extLst>
      <p:ext uri="{BB962C8B-B14F-4D97-AF65-F5344CB8AC3E}">
        <p14:creationId xmlns:p14="http://schemas.microsoft.com/office/powerpoint/2010/main" val="8150080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solidFill>
                  <a:srgbClr val="009FDA"/>
                </a:solidFill>
                <a:latin typeface="ENAIRE Titillium Regular"/>
                <a:cs typeface="ENAIRE Titillium Regular"/>
              </a:rPr>
              <a:t>7.1 Arranque Ordenado</a:t>
            </a:r>
          </a:p>
        </p:txBody>
      </p:sp>
      <p:sp>
        <p:nvSpPr>
          <p:cNvPr id="4" name="CuadroTexto 3"/>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5" name="Imagen 4"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7" name="Marcador de contenido 2"/>
          <p:cNvSpPr txBox="1">
            <a:spLocks/>
          </p:cNvSpPr>
          <p:nvPr/>
        </p:nvSpPr>
        <p:spPr>
          <a:xfrm>
            <a:off x="873034" y="1403259"/>
            <a:ext cx="404858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1800" dirty="0">
              <a:solidFill>
                <a:srgbClr val="00224C"/>
              </a:solidFill>
              <a:latin typeface="ENAIRE Titillium Regular" panose="02000000000000000000" pitchFamily="50" charset="0"/>
            </a:endParaRPr>
          </a:p>
          <a:p>
            <a:r>
              <a:rPr lang="es-ES" sz="1800" dirty="0">
                <a:solidFill>
                  <a:srgbClr val="00224C"/>
                </a:solidFill>
                <a:latin typeface="ENAIRE Titillium Regular" panose="02000000000000000000" pitchFamily="50" charset="0"/>
              </a:rPr>
              <a:t>1.- Encender la cabina de discos y dejar un tiempo aproximado de 3 minutos antes de pasar al siguiente punto.</a:t>
            </a:r>
          </a:p>
          <a:p>
            <a:r>
              <a:rPr lang="es-ES" sz="1800" dirty="0">
                <a:solidFill>
                  <a:srgbClr val="00224C"/>
                </a:solidFill>
                <a:latin typeface="ENAIRE Titillium Regular" panose="02000000000000000000" pitchFamily="50" charset="0"/>
              </a:rPr>
              <a:t>2.- Encender las dos controladoras que componen el ARRAY N6210.</a:t>
            </a:r>
          </a:p>
          <a:p>
            <a:r>
              <a:rPr lang="es-ES" sz="1800" dirty="0">
                <a:solidFill>
                  <a:srgbClr val="00224C"/>
                </a:solidFill>
                <a:latin typeface="ENAIRE Titillium Regular" panose="02000000000000000000" pitchFamily="50" charset="0"/>
              </a:rPr>
              <a:t>3.- Acceder a cada una de las controladoras y ejecutar el comando “</a:t>
            </a:r>
            <a:r>
              <a:rPr lang="es-ES" sz="1800" dirty="0" err="1">
                <a:solidFill>
                  <a:srgbClr val="00224C"/>
                </a:solidFill>
                <a:latin typeface="ENAIRE Titillium Regular" panose="02000000000000000000" pitchFamily="50" charset="0"/>
              </a:rPr>
              <a:t>cf</a:t>
            </a:r>
            <a:r>
              <a:rPr lang="es-ES" sz="1800" dirty="0">
                <a:solidFill>
                  <a:srgbClr val="00224C"/>
                </a:solidFill>
                <a:latin typeface="ENAIRE Titillium Regular" panose="02000000000000000000" pitchFamily="50" charset="0"/>
              </a:rPr>
              <a:t> status” verificando que la salida sea la siguiente:</a:t>
            </a:r>
          </a:p>
          <a:p>
            <a:endParaRPr lang="es-ES" sz="1800" dirty="0">
              <a:solidFill>
                <a:srgbClr val="00224C"/>
              </a:solidFill>
              <a:latin typeface="ENAIRE Titillium Regular" panose="02000000000000000000" pitchFamily="50" charset="0"/>
            </a:endParaRPr>
          </a:p>
        </p:txBody>
      </p:sp>
      <p:pic>
        <p:nvPicPr>
          <p:cNvPr id="6" name="Imagen 5"/>
          <p:cNvPicPr>
            <a:picLocks noChangeAspect="1"/>
          </p:cNvPicPr>
          <p:nvPr/>
        </p:nvPicPr>
        <p:blipFill>
          <a:blip r:embed="rId3"/>
          <a:stretch>
            <a:fillRect/>
          </a:stretch>
        </p:blipFill>
        <p:spPr>
          <a:xfrm>
            <a:off x="4956457" y="1095803"/>
            <a:ext cx="4949543" cy="4179386"/>
          </a:xfrm>
          <a:prstGeom prst="rect">
            <a:avLst/>
          </a:prstGeom>
        </p:spPr>
      </p:pic>
      <p:sp>
        <p:nvSpPr>
          <p:cNvPr id="3" name="Marcador de número de diapositiva 2"/>
          <p:cNvSpPr>
            <a:spLocks noGrp="1"/>
          </p:cNvSpPr>
          <p:nvPr>
            <p:ph type="sldNum" sz="quarter" idx="12"/>
          </p:nvPr>
        </p:nvSpPr>
        <p:spPr/>
        <p:txBody>
          <a:bodyPr/>
          <a:lstStyle/>
          <a:p>
            <a:fld id="{F1185998-1780-4536-A0E7-A06AB15D0462}" type="slidenum">
              <a:rPr lang="es-ES" smtClean="0"/>
              <a:t>89</a:t>
            </a:fld>
            <a:endParaRPr lang="es-ES"/>
          </a:p>
        </p:txBody>
      </p:sp>
      <p:sp>
        <p:nvSpPr>
          <p:cNvPr id="8" name="CuadroTexto 7"/>
          <p:cNvSpPr txBox="1"/>
          <p:nvPr/>
        </p:nvSpPr>
        <p:spPr>
          <a:xfrm>
            <a:off x="1415142" y="5551714"/>
            <a:ext cx="9588137" cy="646331"/>
          </a:xfrm>
          <a:prstGeom prst="rect">
            <a:avLst/>
          </a:prstGeom>
          <a:noFill/>
        </p:spPr>
        <p:txBody>
          <a:bodyPr wrap="square" rtlCol="0">
            <a:spAutoFit/>
          </a:bodyPr>
          <a:lstStyle/>
          <a:p>
            <a:r>
              <a:rPr lang="es-ES" dirty="0">
                <a:solidFill>
                  <a:srgbClr val="00224C"/>
                </a:solidFill>
                <a:latin typeface="ENAIRE Titillium Regular" panose="02000000000000000000" pitchFamily="50" charset="0"/>
              </a:rPr>
              <a:t>NOTA: Si al consultar el comando </a:t>
            </a:r>
            <a:r>
              <a:rPr lang="es-ES" dirty="0" err="1">
                <a:solidFill>
                  <a:srgbClr val="00224C"/>
                </a:solidFill>
                <a:latin typeface="ENAIRE Titillium Regular" panose="02000000000000000000" pitchFamily="50" charset="0"/>
              </a:rPr>
              <a:t>cf</a:t>
            </a:r>
            <a:r>
              <a:rPr lang="es-ES" dirty="0">
                <a:solidFill>
                  <a:srgbClr val="00224C"/>
                </a:solidFill>
                <a:latin typeface="ENAIRE Titillium Regular" panose="02000000000000000000" pitchFamily="50" charset="0"/>
              </a:rPr>
              <a:t> status aparece en estado </a:t>
            </a:r>
            <a:r>
              <a:rPr lang="es-ES" dirty="0" err="1">
                <a:solidFill>
                  <a:srgbClr val="00224C"/>
                </a:solidFill>
                <a:latin typeface="ENAIRE Titillium Regular" panose="02000000000000000000" pitchFamily="50" charset="0"/>
              </a:rPr>
              <a:t>takeover</a:t>
            </a:r>
            <a:r>
              <a:rPr lang="es-ES" dirty="0">
                <a:solidFill>
                  <a:srgbClr val="00224C"/>
                </a:solidFill>
                <a:latin typeface="ENAIRE Titillium Regular" panose="02000000000000000000" pitchFamily="50" charset="0"/>
              </a:rPr>
              <a:t> será necesario realizar los pasos indicados en el punto 5.2 </a:t>
            </a:r>
            <a:r>
              <a:rPr lang="es-ES" dirty="0" err="1">
                <a:solidFill>
                  <a:srgbClr val="00224C"/>
                </a:solidFill>
                <a:latin typeface="ENAIRE Titillium Regular" panose="02000000000000000000" pitchFamily="50" charset="0"/>
              </a:rPr>
              <a:t>Cluster</a:t>
            </a:r>
            <a:r>
              <a:rPr lang="es-ES" dirty="0">
                <a:solidFill>
                  <a:srgbClr val="00224C"/>
                </a:solidFill>
                <a:latin typeface="ENAIRE Titillium Regular" panose="02000000000000000000" pitchFamily="50" charset="0"/>
              </a:rPr>
              <a:t>.</a:t>
            </a:r>
            <a:endParaRPr lang="es-ES_tradnl" dirty="0">
              <a:solidFill>
                <a:srgbClr val="00224C"/>
              </a:solidFill>
              <a:latin typeface="ENAIRE Titillium Regular" panose="02000000000000000000" pitchFamily="50" charset="0"/>
            </a:endParaRPr>
          </a:p>
        </p:txBody>
      </p:sp>
    </p:spTree>
    <p:extLst>
      <p:ext uri="{BB962C8B-B14F-4D97-AF65-F5344CB8AC3E}">
        <p14:creationId xmlns:p14="http://schemas.microsoft.com/office/powerpoint/2010/main" val="11387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C7E09456-C2E8-4404-9328-9869D784A9AA}" type="slidenum">
              <a:rPr lang="es-ES" smtClean="0"/>
              <a:pPr>
                <a:defRPr/>
              </a:pPr>
              <a:t>9</a:t>
            </a:fld>
            <a:endParaRPr lang="es-ES" dirty="0"/>
          </a:p>
        </p:txBody>
      </p:sp>
      <p:graphicFrame>
        <p:nvGraphicFramePr>
          <p:cNvPr id="5" name="Table 4"/>
          <p:cNvGraphicFramePr>
            <a:graphicFrameLocks noGrp="1"/>
          </p:cNvGraphicFramePr>
          <p:nvPr>
            <p:extLst>
              <p:ext uri="{D42A27DB-BD31-4B8C-83A1-F6EECF244321}">
                <p14:modId xmlns:p14="http://schemas.microsoft.com/office/powerpoint/2010/main" val="3248939412"/>
              </p:ext>
            </p:extLst>
          </p:nvPr>
        </p:nvGraphicFramePr>
        <p:xfrm>
          <a:off x="1930985" y="1493203"/>
          <a:ext cx="8704802" cy="4861876"/>
        </p:xfrm>
        <a:graphic>
          <a:graphicData uri="http://schemas.openxmlformats.org/drawingml/2006/table">
            <a:tbl>
              <a:tblPr firstRow="1" bandRow="1">
                <a:tableStyleId>{69CF1AB2-1976-4502-BF36-3FF5EA218861}</a:tableStyleId>
              </a:tblPr>
              <a:tblGrid>
                <a:gridCol w="1991777">
                  <a:extLst>
                    <a:ext uri="{9D8B030D-6E8A-4147-A177-3AD203B41FA5}">
                      <a16:colId xmlns:a16="http://schemas.microsoft.com/office/drawing/2014/main" val="20000"/>
                    </a:ext>
                  </a:extLst>
                </a:gridCol>
                <a:gridCol w="6713025">
                  <a:extLst>
                    <a:ext uri="{9D8B030D-6E8A-4147-A177-3AD203B41FA5}">
                      <a16:colId xmlns:a16="http://schemas.microsoft.com/office/drawing/2014/main" val="20001"/>
                    </a:ext>
                  </a:extLst>
                </a:gridCol>
              </a:tblGrid>
              <a:tr h="411729">
                <a:tc>
                  <a:txBody>
                    <a:bodyPr/>
                    <a:lstStyle/>
                    <a:p>
                      <a:r>
                        <a:rPr lang="es-ES" sz="1400" dirty="0">
                          <a:solidFill>
                            <a:srgbClr val="00224C"/>
                          </a:solidFill>
                          <a:latin typeface="ENAIRE Titillium Bold" panose="02000000000000000000" pitchFamily="50" charset="0"/>
                        </a:rPr>
                        <a:t>MultiStore</a:t>
                      </a:r>
                      <a:endParaRPr lang="en-US" sz="1400" dirty="0">
                        <a:solidFill>
                          <a:srgbClr val="00224C"/>
                        </a:solidFill>
                        <a:latin typeface="ENAIRE Titillium Bold" panose="02000000000000000000" pitchFamily="50" charset="0"/>
                      </a:endParaRPr>
                    </a:p>
                  </a:txBody>
                  <a:tcPr/>
                </a:tc>
                <a:tc>
                  <a:txBody>
                    <a:bodyPr/>
                    <a:lstStyle/>
                    <a:p>
                      <a:r>
                        <a:rPr lang="es-ES" sz="1100" b="1" dirty="0">
                          <a:solidFill>
                            <a:srgbClr val="00224C"/>
                          </a:solidFill>
                          <a:latin typeface="ENAIRE Titillium Bold" panose="02000000000000000000" pitchFamily="50" charset="0"/>
                        </a:rPr>
                        <a:t>Permite consolidar un gran numero de servidores</a:t>
                      </a:r>
                      <a:r>
                        <a:rPr lang="es-ES" sz="1100" b="1" baseline="0" dirty="0">
                          <a:solidFill>
                            <a:srgbClr val="00224C"/>
                          </a:solidFill>
                          <a:latin typeface="ENAIRE Titillium Bold" panose="02000000000000000000" pitchFamily="50" charset="0"/>
                        </a:rPr>
                        <a:t> de ficheros Windows y UNIX en un único sistema de almacenamiento. Está diseñado para permitir crear de manera rápida y sencilla particiones lógicas, separadas y privadas tanto en la red </a:t>
                      </a:r>
                      <a:r>
                        <a:rPr lang="es-ES" sz="1100" b="1" i="1" baseline="0" dirty="0">
                          <a:solidFill>
                            <a:srgbClr val="00224C"/>
                          </a:solidFill>
                          <a:latin typeface="ENAIRE Titillium Bold" panose="02000000000000000000" pitchFamily="50" charset="0"/>
                        </a:rPr>
                        <a:t>filer</a:t>
                      </a:r>
                      <a:r>
                        <a:rPr lang="es-ES" sz="1100" b="1" baseline="0" dirty="0">
                          <a:solidFill>
                            <a:srgbClr val="00224C"/>
                          </a:solidFill>
                          <a:latin typeface="ENAIRE Titillium Bold" panose="02000000000000000000" pitchFamily="50" charset="0"/>
                        </a:rPr>
                        <a:t> como como en los recursos de almacenamiento</a:t>
                      </a:r>
                      <a:endParaRPr lang="en-US" sz="1100" b="1" dirty="0">
                        <a:solidFill>
                          <a:srgbClr val="00224C"/>
                        </a:solidFill>
                        <a:latin typeface="ENAIRE Titillium Bold" panose="02000000000000000000" pitchFamily="50" charset="0"/>
                      </a:endParaRPr>
                    </a:p>
                  </a:txBody>
                  <a:tcPr/>
                </a:tc>
                <a:extLst>
                  <a:ext uri="{0D108BD9-81ED-4DB2-BD59-A6C34878D82A}">
                    <a16:rowId xmlns:a16="http://schemas.microsoft.com/office/drawing/2014/main" val="10000"/>
                  </a:ext>
                </a:extLst>
              </a:tr>
              <a:tr h="411729">
                <a:tc>
                  <a:txBody>
                    <a:bodyPr/>
                    <a:lstStyle/>
                    <a:p>
                      <a:r>
                        <a:rPr lang="es-ES" sz="1400" b="1" dirty="0">
                          <a:solidFill>
                            <a:srgbClr val="00224C"/>
                          </a:solidFill>
                          <a:latin typeface="ENAIRE Titillium Bold" panose="02000000000000000000" pitchFamily="50" charset="0"/>
                        </a:rPr>
                        <a:t>SnapLock</a:t>
                      </a:r>
                      <a:endParaRPr lang="en-US" sz="1600" b="1" dirty="0">
                        <a:solidFill>
                          <a:srgbClr val="00224C"/>
                        </a:solidFill>
                        <a:latin typeface="ENAIRE Titillium Bold" panose="02000000000000000000" pitchFamily="50"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100" b="0" dirty="0">
                          <a:solidFill>
                            <a:srgbClr val="00224C"/>
                          </a:solidFill>
                          <a:latin typeface="ENAIRE Titillium Regular" panose="02000000000000000000" pitchFamily="50" charset="0"/>
                        </a:rPr>
                        <a:t>Facilita cumplir las normativas de retención de datos usando una tecnología de discos acorde con la normativa SEC y la tecnología</a:t>
                      </a:r>
                      <a:r>
                        <a:rPr lang="es-ES" sz="1100" b="0" baseline="0" dirty="0">
                          <a:solidFill>
                            <a:srgbClr val="00224C"/>
                          </a:solidFill>
                          <a:latin typeface="ENAIRE Titillium Regular" panose="02000000000000000000" pitchFamily="50" charset="0"/>
                        </a:rPr>
                        <a:t> WORM («Write Once Read Many» | escribir una vez y leer varias)</a:t>
                      </a:r>
                      <a:endParaRPr lang="en-US" sz="11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1"/>
                  </a:ext>
                </a:extLst>
              </a:tr>
              <a:tr h="448042">
                <a:tc>
                  <a:txBody>
                    <a:bodyPr/>
                    <a:lstStyle/>
                    <a:p>
                      <a:r>
                        <a:rPr lang="es-ES" sz="1400" b="1" dirty="0">
                          <a:solidFill>
                            <a:srgbClr val="00224C"/>
                          </a:solidFill>
                          <a:latin typeface="ENAIRE Titillium Bold" panose="02000000000000000000" pitchFamily="50" charset="0"/>
                        </a:rPr>
                        <a:t>SnapManager para Exchange</a:t>
                      </a:r>
                      <a:endParaRPr lang="en-US" sz="1400" b="1" dirty="0">
                        <a:solidFill>
                          <a:srgbClr val="00224C"/>
                        </a:solidFill>
                        <a:latin typeface="ENAIRE Titillium Bold" panose="02000000000000000000" pitchFamily="50" charset="0"/>
                      </a:endParaRPr>
                    </a:p>
                  </a:txBody>
                  <a:tcPr/>
                </a:tc>
                <a:tc>
                  <a:txBody>
                    <a:bodyPr/>
                    <a:lstStyle/>
                    <a:p>
                      <a:r>
                        <a:rPr lang="es-ES" sz="1100" dirty="0">
                          <a:solidFill>
                            <a:srgbClr val="00224C"/>
                          </a:solidFill>
                          <a:latin typeface="ENAIRE Titillium Regular" panose="02000000000000000000" pitchFamily="50" charset="0"/>
                        </a:rPr>
                        <a:t>Diseñado para facilitar</a:t>
                      </a:r>
                      <a:r>
                        <a:rPr lang="es-ES" sz="1100" baseline="0" dirty="0">
                          <a:solidFill>
                            <a:srgbClr val="00224C"/>
                          </a:solidFill>
                          <a:latin typeface="ENAIRE Titillium Regular" panose="02000000000000000000" pitchFamily="50" charset="0"/>
                        </a:rPr>
                        <a:t> la gestión del almacenamiento así como las operaciones de copias de seguridad y restauración en bases de datos Microsoft Exchange</a:t>
                      </a:r>
                      <a:endParaRPr lang="en-US" sz="11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2"/>
                  </a:ext>
                </a:extLst>
              </a:tr>
              <a:tr h="453043">
                <a:tc>
                  <a:txBody>
                    <a:bodyPr/>
                    <a:lstStyle/>
                    <a:p>
                      <a:r>
                        <a:rPr lang="es-ES" sz="1400" b="1" dirty="0">
                          <a:solidFill>
                            <a:srgbClr val="00224C"/>
                          </a:solidFill>
                          <a:latin typeface="ENAIRE Titillium Bold" panose="02000000000000000000" pitchFamily="50" charset="0"/>
                        </a:rPr>
                        <a:t>SnapManager para HyperV</a:t>
                      </a:r>
                      <a:endParaRPr lang="en-US" sz="1400" b="1" dirty="0">
                        <a:solidFill>
                          <a:srgbClr val="00224C"/>
                        </a:solidFill>
                        <a:latin typeface="ENAIRE Titillium Bold" panose="02000000000000000000" pitchFamily="50"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100" dirty="0">
                          <a:solidFill>
                            <a:srgbClr val="00224C"/>
                          </a:solidFill>
                          <a:latin typeface="ENAIRE Titillium Regular" panose="02000000000000000000" pitchFamily="50" charset="0"/>
                        </a:rPr>
                        <a:t>Diseñado para integrarse con la</a:t>
                      </a:r>
                      <a:r>
                        <a:rPr lang="es-ES" sz="1100" baseline="0" dirty="0">
                          <a:solidFill>
                            <a:srgbClr val="00224C"/>
                          </a:solidFill>
                          <a:latin typeface="ENAIRE Titillium Regular" panose="02000000000000000000" pitchFamily="50" charset="0"/>
                        </a:rPr>
                        <a:t> infraestructura de servidores virtuales Hyper-V de Microsoft. Permite automatizar tareas cruciales como las copias de seguridad, recuperación de datos, restauración y clonado de sistemas. Proporciona conectividad para cualquier número de servidores Microsft Hyper-V a una única controladora de almacenamiento.</a:t>
                      </a:r>
                      <a:endParaRPr lang="en-US" sz="11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3"/>
                  </a:ext>
                </a:extLst>
              </a:tr>
              <a:tr h="594676">
                <a:tc>
                  <a:txBody>
                    <a:bodyPr/>
                    <a:lstStyle/>
                    <a:p>
                      <a:r>
                        <a:rPr lang="es-ES" sz="1400" b="1" dirty="0">
                          <a:solidFill>
                            <a:srgbClr val="00224C"/>
                          </a:solidFill>
                          <a:latin typeface="ENAIRE Titillium Bold" panose="02000000000000000000" pitchFamily="50" charset="0"/>
                        </a:rPr>
                        <a:t>SnapManager</a:t>
                      </a:r>
                      <a:r>
                        <a:rPr lang="es-ES" sz="1400" b="1" baseline="0" dirty="0">
                          <a:solidFill>
                            <a:srgbClr val="00224C"/>
                          </a:solidFill>
                          <a:latin typeface="ENAIRE Titillium Bold" panose="02000000000000000000" pitchFamily="50" charset="0"/>
                        </a:rPr>
                        <a:t> para Oracle</a:t>
                      </a:r>
                      <a:endParaRPr lang="en-US" sz="1400" b="1" dirty="0">
                        <a:solidFill>
                          <a:srgbClr val="00224C"/>
                        </a:solidFill>
                        <a:latin typeface="ENAIRE Titillium Bold" panose="02000000000000000000" pitchFamily="50" charset="0"/>
                      </a:endParaRPr>
                    </a:p>
                  </a:txBody>
                  <a:tcPr/>
                </a:tc>
                <a:tc>
                  <a:txBody>
                    <a:bodyPr/>
                    <a:lstStyle/>
                    <a:p>
                      <a:r>
                        <a:rPr lang="es-ES" sz="1100" dirty="0">
                          <a:solidFill>
                            <a:srgbClr val="00224C"/>
                          </a:solidFill>
                          <a:latin typeface="ENAIRE Titillium Regular" panose="02000000000000000000" pitchFamily="50" charset="0"/>
                        </a:rPr>
                        <a:t>Diseñado para integrarse con una base de</a:t>
                      </a:r>
                      <a:r>
                        <a:rPr lang="es-ES" sz="1100" baseline="0" dirty="0">
                          <a:solidFill>
                            <a:srgbClr val="00224C"/>
                          </a:solidFill>
                          <a:latin typeface="ENAIRE Titillium Regular" panose="02000000000000000000" pitchFamily="50" charset="0"/>
                        </a:rPr>
                        <a:t> datos Oracle y automatizar operaciones cruciales como de copias de seguridad, restauración, recuperación y clonado.</a:t>
                      </a:r>
                      <a:endParaRPr lang="en-US" sz="11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4"/>
                  </a:ext>
                </a:extLst>
              </a:tr>
              <a:tr h="576421">
                <a:tc>
                  <a:txBody>
                    <a:bodyPr/>
                    <a:lstStyle/>
                    <a:p>
                      <a:r>
                        <a:rPr lang="es-ES" sz="1400" b="1" dirty="0">
                          <a:solidFill>
                            <a:srgbClr val="00224C"/>
                          </a:solidFill>
                          <a:latin typeface="ENAIRE Titillium Bold" panose="02000000000000000000" pitchFamily="50" charset="0"/>
                        </a:rPr>
                        <a:t>SnapManager</a:t>
                      </a:r>
                      <a:r>
                        <a:rPr lang="es-ES" sz="1400" b="1" baseline="0" dirty="0">
                          <a:solidFill>
                            <a:srgbClr val="00224C"/>
                          </a:solidFill>
                          <a:latin typeface="ENAIRE Titillium Bold" panose="02000000000000000000" pitchFamily="50" charset="0"/>
                        </a:rPr>
                        <a:t> para SAP</a:t>
                      </a:r>
                      <a:endParaRPr lang="en-US" sz="1400" b="1" dirty="0">
                        <a:solidFill>
                          <a:srgbClr val="00224C"/>
                        </a:solidFill>
                        <a:latin typeface="ENAIRE Titillium Bold" panose="02000000000000000000" pitchFamily="50" charset="0"/>
                      </a:endParaRPr>
                    </a:p>
                  </a:txBody>
                  <a:tcPr/>
                </a:tc>
                <a:tc>
                  <a:txBody>
                    <a:bodyPr/>
                    <a:lstStyle/>
                    <a:p>
                      <a:r>
                        <a:rPr lang="es-ES" sz="1100" dirty="0">
                          <a:solidFill>
                            <a:srgbClr val="00224C"/>
                          </a:solidFill>
                          <a:latin typeface="ENAIRE Titillium Regular" panose="02000000000000000000" pitchFamily="50" charset="0"/>
                        </a:rPr>
                        <a:t>Diseñado para permitir a los administradores de SAP realizar copias y restauraciones de un</a:t>
                      </a:r>
                      <a:r>
                        <a:rPr lang="es-ES" sz="1100" baseline="0" dirty="0">
                          <a:solidFill>
                            <a:srgbClr val="00224C"/>
                          </a:solidFill>
                          <a:latin typeface="ENAIRE Titillium Regular" panose="02000000000000000000" pitchFamily="50" charset="0"/>
                        </a:rPr>
                        <a:t> sistema SAP instalado en una base de datos Oracle. Está diseñado para simplificar el aprovisionamiento y la protección de datos en grandes entornos SAP.</a:t>
                      </a:r>
                      <a:endParaRPr lang="en-US" sz="11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5"/>
                  </a:ext>
                </a:extLst>
              </a:tr>
              <a:tr h="411729">
                <a:tc>
                  <a:txBody>
                    <a:bodyPr/>
                    <a:lstStyle/>
                    <a:p>
                      <a:r>
                        <a:rPr lang="es-ES" sz="1400" b="1" dirty="0">
                          <a:solidFill>
                            <a:srgbClr val="00224C"/>
                          </a:solidFill>
                          <a:latin typeface="ENAIRE Titillium Bold" panose="02000000000000000000" pitchFamily="50" charset="0"/>
                        </a:rPr>
                        <a:t>SnapManager para SharePoint</a:t>
                      </a:r>
                      <a:endParaRPr lang="en-US" sz="1400" b="1" dirty="0">
                        <a:solidFill>
                          <a:srgbClr val="00224C"/>
                        </a:solidFill>
                        <a:latin typeface="ENAIRE Titillium Bold" panose="02000000000000000000" pitchFamily="50" charset="0"/>
                      </a:endParaRPr>
                    </a:p>
                  </a:txBody>
                  <a:tcPr/>
                </a:tc>
                <a:tc>
                  <a:txBody>
                    <a:bodyPr/>
                    <a:lstStyle/>
                    <a:p>
                      <a:r>
                        <a:rPr lang="es-ES" sz="1100" dirty="0">
                          <a:solidFill>
                            <a:srgbClr val="00224C"/>
                          </a:solidFill>
                          <a:latin typeface="ENAIRE Titillium Regular" panose="02000000000000000000" pitchFamily="50" charset="0"/>
                        </a:rPr>
                        <a:t>Proporciona</a:t>
                      </a:r>
                      <a:r>
                        <a:rPr lang="es-ES" sz="1100" baseline="0" dirty="0">
                          <a:solidFill>
                            <a:srgbClr val="00224C"/>
                          </a:solidFill>
                          <a:latin typeface="ENAIRE Titillium Regular" panose="02000000000000000000" pitchFamily="50" charset="0"/>
                        </a:rPr>
                        <a:t> una única consola para gestionar copias de seguridad y restauraciones basadas en disco de bases de datos, portales, sitios, sub-sitios, carpetas, documentos y versiones de documentos en SharePoint.</a:t>
                      </a:r>
                      <a:endParaRPr lang="en-US" sz="11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6"/>
                  </a:ext>
                </a:extLst>
              </a:tr>
              <a:tr h="411729">
                <a:tc>
                  <a:txBody>
                    <a:bodyPr/>
                    <a:lstStyle/>
                    <a:p>
                      <a:r>
                        <a:rPr lang="es-ES" sz="1400" b="1" dirty="0">
                          <a:solidFill>
                            <a:srgbClr val="00224C"/>
                          </a:solidFill>
                          <a:latin typeface="ENAIRE Titillium Bold" panose="02000000000000000000" pitchFamily="50" charset="0"/>
                        </a:rPr>
                        <a:t>SnapManager para SQL</a:t>
                      </a:r>
                      <a:endParaRPr lang="en-US" sz="1400" b="1" dirty="0">
                        <a:solidFill>
                          <a:srgbClr val="00224C"/>
                        </a:solidFill>
                        <a:latin typeface="ENAIRE Titillium Bold" panose="02000000000000000000" pitchFamily="50" charset="0"/>
                      </a:endParaRPr>
                    </a:p>
                  </a:txBody>
                  <a:tcPr/>
                </a:tc>
                <a:tc>
                  <a:txBody>
                    <a:bodyPr/>
                    <a:lstStyle/>
                    <a:p>
                      <a:r>
                        <a:rPr lang="es-ES" sz="1100" dirty="0">
                          <a:solidFill>
                            <a:srgbClr val="00224C"/>
                          </a:solidFill>
                          <a:latin typeface="ENAIRE Titillium Regular" panose="02000000000000000000" pitchFamily="50" charset="0"/>
                        </a:rPr>
                        <a:t>Diseñado</a:t>
                      </a:r>
                      <a:r>
                        <a:rPr lang="es-ES" sz="1100" baseline="0" dirty="0">
                          <a:solidFill>
                            <a:srgbClr val="00224C"/>
                          </a:solidFill>
                          <a:latin typeface="ENAIRE Titillium Regular" panose="02000000000000000000" pitchFamily="50" charset="0"/>
                        </a:rPr>
                        <a:t> para ayudar a reducir los tiempos de copia de seguridad y restauración en bases de datos SQL usando copias de seguridad basadas en </a:t>
                      </a:r>
                      <a:r>
                        <a:rPr lang="es-ES" sz="1100" i="1" baseline="0" dirty="0">
                          <a:solidFill>
                            <a:srgbClr val="00224C"/>
                          </a:solidFill>
                          <a:latin typeface="ENAIRE Titillium Regular" panose="02000000000000000000" pitchFamily="50" charset="0"/>
                        </a:rPr>
                        <a:t>snapshots</a:t>
                      </a:r>
                      <a:r>
                        <a:rPr lang="es-ES" sz="1100" baseline="0" dirty="0">
                          <a:solidFill>
                            <a:srgbClr val="00224C"/>
                          </a:solidFill>
                          <a:latin typeface="ENAIRE Titillium Regular" panose="02000000000000000000" pitchFamily="50" charset="0"/>
                        </a:rPr>
                        <a:t>.</a:t>
                      </a:r>
                      <a:endParaRPr lang="en-US" sz="1100"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7"/>
                  </a:ext>
                </a:extLst>
              </a:tr>
              <a:tr h="414015">
                <a:tc>
                  <a:txBody>
                    <a:bodyPr/>
                    <a:lstStyle/>
                    <a:p>
                      <a:r>
                        <a:rPr lang="es-ES" sz="1400" b="1" dirty="0">
                          <a:solidFill>
                            <a:srgbClr val="00224C"/>
                          </a:solidFill>
                          <a:latin typeface="ENAIRE Titillium Bold" panose="02000000000000000000" pitchFamily="50" charset="0"/>
                        </a:rPr>
                        <a:t>SnapManager para VI</a:t>
                      </a:r>
                      <a:endParaRPr lang="en-US" sz="1400" b="1" dirty="0">
                        <a:solidFill>
                          <a:srgbClr val="00224C"/>
                        </a:solidFill>
                        <a:latin typeface="ENAIRE Titillium Bold" panose="02000000000000000000" pitchFamily="50" charset="0"/>
                      </a:endParaRPr>
                    </a:p>
                  </a:txBody>
                  <a:tcPr/>
                </a:tc>
                <a:tc>
                  <a:txBody>
                    <a:bodyPr/>
                    <a:lstStyle/>
                    <a:p>
                      <a:r>
                        <a:rPr lang="es-ES" sz="1100" dirty="0">
                          <a:solidFill>
                            <a:srgbClr val="00224C"/>
                          </a:solidFill>
                          <a:latin typeface="ENAIRE Titillium Regular" panose="02000000000000000000" pitchFamily="50" charset="0"/>
                        </a:rPr>
                        <a:t>Diseñado para integrarse con una infraestructura</a:t>
                      </a:r>
                      <a:r>
                        <a:rPr lang="es-ES" sz="1100" baseline="0" dirty="0">
                          <a:solidFill>
                            <a:srgbClr val="00224C"/>
                          </a:solidFill>
                          <a:latin typeface="ENAIRE Titillium Regular" panose="02000000000000000000" pitchFamily="50" charset="0"/>
                        </a:rPr>
                        <a:t> de servidores virtuales y automatizar tareas tales como las copias de seguridad, restauraciones, recuperaciones y clonado (VI = Infraestructuras Virtuales)</a:t>
                      </a:r>
                      <a:endParaRPr lang="en-US" sz="1100" i="1" dirty="0">
                        <a:solidFill>
                          <a:srgbClr val="00224C"/>
                        </a:solidFill>
                        <a:latin typeface="ENAIRE Titillium Regular" panose="02000000000000000000" pitchFamily="50" charset="0"/>
                      </a:endParaRPr>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1964930" y="1072744"/>
            <a:ext cx="7272808" cy="369332"/>
          </a:xfrm>
          <a:prstGeom prst="rect">
            <a:avLst/>
          </a:prstGeom>
          <a:noFill/>
        </p:spPr>
        <p:txBody>
          <a:bodyPr wrap="square" rtlCol="0">
            <a:spAutoFit/>
          </a:bodyPr>
          <a:lstStyle/>
          <a:p>
            <a:r>
              <a:rPr lang="es-ES" b="1" dirty="0">
                <a:solidFill>
                  <a:srgbClr val="00224C"/>
                </a:solidFill>
                <a:latin typeface="ENAIRE Titillium Bold" panose="02000000000000000000" pitchFamily="50" charset="0"/>
              </a:rPr>
              <a:t>Funcionalidades opcionales IBM N series (2 de 4)</a:t>
            </a:r>
            <a:endParaRPr lang="en-US" b="1" dirty="0">
              <a:solidFill>
                <a:srgbClr val="00224C"/>
              </a:solidFill>
              <a:latin typeface="ENAIRE Titillium Bold" panose="02000000000000000000" pitchFamily="50" charset="0"/>
            </a:endParaRPr>
          </a:p>
        </p:txBody>
      </p:sp>
      <p:sp>
        <p:nvSpPr>
          <p:cNvPr id="9" name="CuadroTexto 8"/>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10" name="Imagen 9" descr="Simbolo ENAIRE_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8" name="Marcador de número de diapositiva 1"/>
          <p:cNvSpPr>
            <a:spLocks noGrp="1"/>
          </p:cNvSpPr>
          <p:nvPr>
            <p:ph type="sldNum" sz="quarter" idx="12"/>
          </p:nvPr>
        </p:nvSpPr>
        <p:spPr>
          <a:xfrm>
            <a:off x="8610600" y="6356350"/>
            <a:ext cx="2743200" cy="365125"/>
          </a:xfrm>
        </p:spPr>
        <p:txBody>
          <a:bodyPr/>
          <a:lstStyle/>
          <a:p>
            <a:fld id="{F1185998-1780-4536-A0E7-A06AB15D0462}" type="slidenum">
              <a:rPr lang="es-ES" smtClean="0"/>
              <a:t>9</a:t>
            </a:fld>
            <a:endParaRPr lang="es-ES" dirty="0"/>
          </a:p>
        </p:txBody>
      </p:sp>
      <p:sp>
        <p:nvSpPr>
          <p:cNvPr id="11" name="Título 3"/>
          <p:cNvSpPr txBox="1">
            <a:spLocks/>
          </p:cNvSpPr>
          <p:nvPr/>
        </p:nvSpPr>
        <p:spPr>
          <a:xfrm>
            <a:off x="1027828" y="569391"/>
            <a:ext cx="11016126" cy="725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009FDA"/>
                </a:solidFill>
                <a:latin typeface="ENAIRE Titillium Regular"/>
                <a:cs typeface="ENAIRE Titillium Regular"/>
              </a:rPr>
              <a:t>1. ARQUITECTURA LÓGICA Y FÍSICA DE LA SOLUCIÓN DE ALMACENAMIENTO</a:t>
            </a:r>
          </a:p>
        </p:txBody>
      </p:sp>
    </p:spTree>
    <p:extLst>
      <p:ext uri="{BB962C8B-B14F-4D97-AF65-F5344CB8AC3E}">
        <p14:creationId xmlns:p14="http://schemas.microsoft.com/office/powerpoint/2010/main" val="5760887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9640" y="300446"/>
            <a:ext cx="10515600" cy="1325563"/>
          </a:xfrm>
        </p:spPr>
        <p:txBody>
          <a:bodyPr>
            <a:normAutofit/>
          </a:bodyPr>
          <a:lstStyle/>
          <a:p>
            <a:r>
              <a:rPr lang="es-ES" sz="2400" dirty="0">
                <a:solidFill>
                  <a:srgbClr val="009FDA"/>
                </a:solidFill>
                <a:latin typeface="ENAIRE Titillium Regular"/>
                <a:cs typeface="ENAIRE Titillium Regular"/>
              </a:rPr>
              <a:t>7.2 Parada Ordenada</a:t>
            </a:r>
          </a:p>
        </p:txBody>
      </p:sp>
      <p:sp>
        <p:nvSpPr>
          <p:cNvPr id="4" name="CuadroTexto 3"/>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5" name="Imagen 4"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3" name="Rectángulo 2"/>
          <p:cNvSpPr/>
          <p:nvPr/>
        </p:nvSpPr>
        <p:spPr>
          <a:xfrm>
            <a:off x="497541" y="1425389"/>
            <a:ext cx="10515600" cy="904863"/>
          </a:xfrm>
          <a:prstGeom prst="rect">
            <a:avLst/>
          </a:prstGeom>
        </p:spPr>
        <p:txBody>
          <a:bodyPr wrap="square">
            <a:spAutoFit/>
          </a:bodyPr>
          <a:lstStyle/>
          <a:p>
            <a:pPr algn="just">
              <a:lnSpc>
                <a:spcPct val="110000"/>
              </a:lnSpc>
              <a:spcBef>
                <a:spcPts val="600"/>
              </a:spcBef>
              <a:spcAft>
                <a:spcPts val="300"/>
              </a:spcAft>
            </a:pPr>
            <a:r>
              <a:rPr lang="es-ES" sz="2400"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Una vez realizada la parada Software del sistema, para realizar la parada Hardware de la plataforma IBM, se deben seguir los pasos siguientes:</a:t>
            </a:r>
          </a:p>
        </p:txBody>
      </p:sp>
      <p:sp>
        <p:nvSpPr>
          <p:cNvPr id="8" name="Rectángulo 7"/>
          <p:cNvSpPr/>
          <p:nvPr/>
        </p:nvSpPr>
        <p:spPr>
          <a:xfrm>
            <a:off x="829235" y="2556203"/>
            <a:ext cx="8946776" cy="2382191"/>
          </a:xfrm>
          <a:prstGeom prst="rect">
            <a:avLst/>
          </a:prstGeom>
        </p:spPr>
        <p:txBody>
          <a:bodyPr wrap="square">
            <a:spAutoFit/>
          </a:bodyPr>
          <a:lstStyle/>
          <a:p>
            <a:pPr algn="just">
              <a:lnSpc>
                <a:spcPct val="110000"/>
              </a:lnSpc>
              <a:spcBef>
                <a:spcPts val="1200"/>
              </a:spcBef>
              <a:spcAft>
                <a:spcPts val="300"/>
              </a:spcAft>
            </a:pPr>
            <a:r>
              <a:rPr lang="es-ES" b="1"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SERVIDORES IBM:</a:t>
            </a:r>
            <a:endPar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endParaRPr>
          </a:p>
          <a:p>
            <a:pPr algn="just">
              <a:lnSpc>
                <a:spcPct val="110000"/>
              </a:lnSpc>
              <a:spcBef>
                <a:spcPts val="600"/>
              </a:spcBef>
              <a:spcAft>
                <a:spcPts val="300"/>
              </a:spcAft>
            </a:pPr>
            <a:r>
              <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1º.- Desde la </a:t>
            </a:r>
            <a:r>
              <a:rPr lang="es-ES"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linea</a:t>
            </a:r>
            <a:r>
              <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de comandos </a:t>
            </a:r>
            <a:r>
              <a:rPr lang="es-ES"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linux</a:t>
            </a:r>
            <a:r>
              <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ejecutar el comando de parada:</a:t>
            </a:r>
          </a:p>
          <a:p>
            <a:pPr algn="just">
              <a:lnSpc>
                <a:spcPct val="110000"/>
              </a:lnSpc>
              <a:spcBef>
                <a:spcPts val="300"/>
              </a:spcBef>
              <a:spcAft>
                <a:spcPts val="300"/>
              </a:spcAft>
            </a:pPr>
            <a:r>
              <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a:t>
            </a:r>
            <a:r>
              <a:rPr lang="en-U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a:t>
            </a:r>
            <a:r>
              <a:rPr lang="en-US"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root@</a:t>
            </a:r>
            <a:r>
              <a:rPr lang="en-US" i="1"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servidor</a:t>
            </a:r>
            <a:r>
              <a:rPr lang="en-U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 </a:t>
            </a:r>
            <a:r>
              <a:rPr lang="en-US" b="1"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shutdown –H now </a:t>
            </a:r>
            <a:endPar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endParaRPr>
          </a:p>
          <a:p>
            <a:pPr algn="just">
              <a:lnSpc>
                <a:spcPct val="110000"/>
              </a:lnSpc>
              <a:spcBef>
                <a:spcPts val="600"/>
              </a:spcBef>
              <a:spcAft>
                <a:spcPts val="300"/>
              </a:spcAft>
            </a:pPr>
            <a:r>
              <a:rPr lang="en-U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2º.- </a:t>
            </a:r>
            <a:r>
              <a:rPr lang="it-IT"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Acceder a la IMM del servidor</a:t>
            </a:r>
            <a:endPar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endParaRPr>
          </a:p>
          <a:p>
            <a:pPr algn="just">
              <a:lnSpc>
                <a:spcPct val="110000"/>
              </a:lnSpc>
              <a:spcBef>
                <a:spcPts val="300"/>
              </a:spcBef>
              <a:spcAft>
                <a:spcPts val="300"/>
              </a:spcAft>
            </a:pPr>
            <a:r>
              <a:rPr lang="it-IT"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[root@</a:t>
            </a:r>
            <a:r>
              <a:rPr lang="it-IT" i="1"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servidor</a:t>
            </a:r>
            <a:r>
              <a:rPr lang="it-IT"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 </a:t>
            </a:r>
            <a:r>
              <a:rPr lang="it-IT" b="1"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ssh USERID@icaro9-imm</a:t>
            </a:r>
            <a:endPar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endParaRPr>
          </a:p>
          <a:p>
            <a:pPr algn="just">
              <a:lnSpc>
                <a:spcPct val="110000"/>
              </a:lnSpc>
              <a:spcBef>
                <a:spcPts val="300"/>
              </a:spcBef>
              <a:spcAft>
                <a:spcPts val="300"/>
              </a:spcAft>
            </a:pPr>
            <a:r>
              <a:rPr lang="it-IT"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a:t>
            </a:r>
            <a:r>
              <a:rPr lang="en-U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system&gt; </a:t>
            </a:r>
            <a:r>
              <a:rPr lang="en-US" b="1"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power off</a:t>
            </a:r>
            <a:endPar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endParaRPr>
          </a:p>
        </p:txBody>
      </p:sp>
      <p:sp>
        <p:nvSpPr>
          <p:cNvPr id="6" name="Marcador de número de diapositiva 5"/>
          <p:cNvSpPr>
            <a:spLocks noGrp="1"/>
          </p:cNvSpPr>
          <p:nvPr>
            <p:ph type="sldNum" sz="quarter" idx="12"/>
          </p:nvPr>
        </p:nvSpPr>
        <p:spPr/>
        <p:txBody>
          <a:bodyPr/>
          <a:lstStyle/>
          <a:p>
            <a:fld id="{F1185998-1780-4536-A0E7-A06AB15D0462}" type="slidenum">
              <a:rPr lang="es-ES" smtClean="0"/>
              <a:t>90</a:t>
            </a:fld>
            <a:endParaRPr lang="es-ES"/>
          </a:p>
        </p:txBody>
      </p:sp>
    </p:spTree>
    <p:extLst>
      <p:ext uri="{BB962C8B-B14F-4D97-AF65-F5344CB8AC3E}">
        <p14:creationId xmlns:p14="http://schemas.microsoft.com/office/powerpoint/2010/main" val="38043106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5" name="Imagen 4"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6" name="Rectángulo 5"/>
          <p:cNvSpPr/>
          <p:nvPr/>
        </p:nvSpPr>
        <p:spPr>
          <a:xfrm>
            <a:off x="731519" y="1476103"/>
            <a:ext cx="10128069" cy="4482766"/>
          </a:xfrm>
          <a:prstGeom prst="rect">
            <a:avLst/>
          </a:prstGeom>
        </p:spPr>
        <p:txBody>
          <a:bodyPr wrap="square">
            <a:spAutoFit/>
          </a:bodyPr>
          <a:lstStyle/>
          <a:p>
            <a:pPr algn="just">
              <a:lnSpc>
                <a:spcPct val="110000"/>
              </a:lnSpc>
              <a:spcBef>
                <a:spcPts val="1200"/>
              </a:spcBef>
              <a:spcAft>
                <a:spcPts val="300"/>
              </a:spcAft>
            </a:pPr>
            <a:r>
              <a:rPr lang="en-US" b="1"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ARRAY N6210:</a:t>
            </a:r>
            <a:endPar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endParaRPr>
          </a:p>
          <a:p>
            <a:pPr algn="just">
              <a:lnSpc>
                <a:spcPct val="110000"/>
              </a:lnSpc>
              <a:spcBef>
                <a:spcPts val="600"/>
              </a:spcBef>
              <a:spcAft>
                <a:spcPts val="300"/>
              </a:spcAft>
            </a:pPr>
            <a:r>
              <a:rPr lang="en-U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[root@spvbk1 ~]# </a:t>
            </a:r>
            <a:r>
              <a:rPr lang="en-US" b="1"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ssh</a:t>
            </a:r>
            <a:r>
              <a:rPr lang="en-US" b="1"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array1-a</a:t>
            </a:r>
            <a:endPar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endParaRPr>
          </a:p>
          <a:p>
            <a:pPr algn="just">
              <a:lnSpc>
                <a:spcPct val="110000"/>
              </a:lnSpc>
              <a:spcBef>
                <a:spcPts val="600"/>
              </a:spcBef>
              <a:spcAft>
                <a:spcPts val="300"/>
              </a:spcAft>
            </a:pPr>
            <a:r>
              <a:rPr lang="en-U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Warning: Permanently added 'array1-a,192.168.19.101' (RSA) to the list of known hosts.</a:t>
            </a:r>
            <a:endPar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endParaRPr>
          </a:p>
          <a:p>
            <a:pPr algn="just">
              <a:lnSpc>
                <a:spcPct val="110000"/>
              </a:lnSpc>
              <a:spcBef>
                <a:spcPts val="600"/>
              </a:spcBef>
              <a:spcAft>
                <a:spcPts val="300"/>
              </a:spcAft>
            </a:pPr>
            <a:r>
              <a:rPr lang="en-U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root@array1-a's password:</a:t>
            </a:r>
            <a:endPar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endParaRPr>
          </a:p>
          <a:p>
            <a:pPr algn="just">
              <a:lnSpc>
                <a:spcPct val="110000"/>
              </a:lnSpc>
              <a:spcBef>
                <a:spcPts val="600"/>
              </a:spcBef>
              <a:spcAft>
                <a:spcPts val="300"/>
              </a:spcAft>
            </a:pPr>
            <a:r>
              <a:rPr lang="en-U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ICARO-A&gt; </a:t>
            </a:r>
            <a:r>
              <a:rPr lang="en-US" b="1"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halt</a:t>
            </a:r>
            <a:r>
              <a:rPr lang="en-U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a:t>
            </a:r>
            <a:endPar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endParaRPr>
          </a:p>
          <a:p>
            <a:pPr algn="just">
              <a:lnSpc>
                <a:spcPct val="110000"/>
              </a:lnSpc>
              <a:spcBef>
                <a:spcPts val="600"/>
              </a:spcBef>
              <a:spcAft>
                <a:spcPts val="300"/>
              </a:spcAft>
            </a:pPr>
            <a:r>
              <a:rPr lang="en-U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[root@spvbk1 ~]# </a:t>
            </a:r>
            <a:r>
              <a:rPr lang="en-US" b="1"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ssh</a:t>
            </a:r>
            <a:r>
              <a:rPr lang="en-US" b="1"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array1-b</a:t>
            </a:r>
            <a:endPar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endParaRPr>
          </a:p>
          <a:p>
            <a:pPr algn="just">
              <a:lnSpc>
                <a:spcPct val="110000"/>
              </a:lnSpc>
              <a:spcBef>
                <a:spcPts val="600"/>
              </a:spcBef>
              <a:spcAft>
                <a:spcPts val="300"/>
              </a:spcAft>
            </a:pPr>
            <a:r>
              <a:rPr lang="en-U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Warning: Permanently added 'array1-a,192.168.19.101' (RSA) to the list of known hosts.</a:t>
            </a:r>
            <a:endPar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endParaRPr>
          </a:p>
          <a:p>
            <a:pPr algn="just">
              <a:lnSpc>
                <a:spcPct val="110000"/>
              </a:lnSpc>
              <a:spcBef>
                <a:spcPts val="600"/>
              </a:spcBef>
              <a:spcAft>
                <a:spcPts val="300"/>
              </a:spcAft>
            </a:pPr>
            <a:r>
              <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root@array1-a's </a:t>
            </a:r>
            <a:r>
              <a:rPr lang="es-ES"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password</a:t>
            </a:r>
            <a:r>
              <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a:t>
            </a:r>
          </a:p>
          <a:p>
            <a:pPr algn="just">
              <a:lnSpc>
                <a:spcPct val="110000"/>
              </a:lnSpc>
              <a:spcBef>
                <a:spcPts val="600"/>
              </a:spcBef>
              <a:spcAft>
                <a:spcPts val="300"/>
              </a:spcAft>
            </a:pPr>
            <a:r>
              <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Comprobar que aparece el </a:t>
            </a:r>
            <a:r>
              <a:rPr lang="es-ES"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takeover</a:t>
            </a:r>
            <a:r>
              <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en el nodo B al parar la controladora A. En este momento la controladora B se hace cargo de publicar los recursos de la controladora A.</a:t>
            </a:r>
          </a:p>
          <a:p>
            <a:pPr algn="just">
              <a:lnSpc>
                <a:spcPct val="110000"/>
              </a:lnSpc>
              <a:spcBef>
                <a:spcPts val="600"/>
              </a:spcBef>
              <a:spcAft>
                <a:spcPts val="300"/>
              </a:spcAft>
            </a:pPr>
            <a:r>
              <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ICARO-B&gt; </a:t>
            </a:r>
            <a:r>
              <a:rPr lang="es-ES" b="1"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halt</a:t>
            </a:r>
            <a:r>
              <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 </a:t>
            </a:r>
          </a:p>
        </p:txBody>
      </p:sp>
      <p:sp>
        <p:nvSpPr>
          <p:cNvPr id="3" name="Marcador de número de diapositiva 2"/>
          <p:cNvSpPr>
            <a:spLocks noGrp="1"/>
          </p:cNvSpPr>
          <p:nvPr>
            <p:ph type="sldNum" sz="quarter" idx="12"/>
          </p:nvPr>
        </p:nvSpPr>
        <p:spPr/>
        <p:txBody>
          <a:bodyPr/>
          <a:lstStyle/>
          <a:p>
            <a:fld id="{F1185998-1780-4536-A0E7-A06AB15D0462}" type="slidenum">
              <a:rPr lang="es-ES" smtClean="0"/>
              <a:t>91</a:t>
            </a:fld>
            <a:endParaRPr lang="es-ES"/>
          </a:p>
        </p:txBody>
      </p:sp>
      <p:sp>
        <p:nvSpPr>
          <p:cNvPr id="9" name="Título 1"/>
          <p:cNvSpPr txBox="1">
            <a:spLocks/>
          </p:cNvSpPr>
          <p:nvPr/>
        </p:nvSpPr>
        <p:spPr>
          <a:xfrm>
            <a:off x="929640" y="30044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400" dirty="0">
                <a:solidFill>
                  <a:srgbClr val="009FDA"/>
                </a:solidFill>
                <a:latin typeface="ENAIRE Titillium Regular"/>
                <a:cs typeface="ENAIRE Titillium Regular"/>
              </a:rPr>
              <a:t>7.2 Parada Ordenada</a:t>
            </a:r>
          </a:p>
        </p:txBody>
      </p:sp>
    </p:spTree>
    <p:extLst>
      <p:ext uri="{BB962C8B-B14F-4D97-AF65-F5344CB8AC3E}">
        <p14:creationId xmlns:p14="http://schemas.microsoft.com/office/powerpoint/2010/main" val="3441380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09371" y="6440487"/>
            <a:ext cx="1413921" cy="215444"/>
          </a:xfrm>
          <a:prstGeom prst="rect">
            <a:avLst/>
          </a:prstGeom>
          <a:noFill/>
        </p:spPr>
        <p:txBody>
          <a:bodyPr wrap="square" lIns="0" tIns="0" rIns="0" bIns="0" rtlCol="0">
            <a:spAutoFit/>
          </a:bodyPr>
          <a:lstStyle/>
          <a:p>
            <a:pPr marL="0" marR="0" indent="0" algn="l" defTabSz="536433" rtl="0" eaLnBrk="1" fontAlgn="auto" latinLnBrk="0" hangingPunct="1">
              <a:lnSpc>
                <a:spcPct val="100000"/>
              </a:lnSpc>
              <a:spcBef>
                <a:spcPts val="0"/>
              </a:spcBef>
              <a:spcAft>
                <a:spcPts val="0"/>
              </a:spcAft>
              <a:buClrTx/>
              <a:buSzTx/>
              <a:buFontTx/>
              <a:buNone/>
              <a:tabLst/>
              <a:defRPr/>
            </a:pPr>
            <a:r>
              <a:rPr lang="es-ES" sz="1400" noProof="0" dirty="0">
                <a:solidFill>
                  <a:srgbClr val="009FDA"/>
                </a:solidFill>
                <a:latin typeface="ENAIRE Titillium Semibold" panose="02000000000000000000" pitchFamily="50" charset="0"/>
              </a:rPr>
              <a:t>enaire.es</a:t>
            </a:r>
          </a:p>
        </p:txBody>
      </p:sp>
      <p:pic>
        <p:nvPicPr>
          <p:cNvPr id="5" name="Imagen 4" descr="Simbolo ENAIRE_RGB.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726" y="813513"/>
            <a:ext cx="333461" cy="233566"/>
          </a:xfrm>
          <a:prstGeom prst="rect">
            <a:avLst/>
          </a:prstGeom>
        </p:spPr>
      </p:pic>
      <p:sp>
        <p:nvSpPr>
          <p:cNvPr id="6" name="Rectángulo 5"/>
          <p:cNvSpPr/>
          <p:nvPr/>
        </p:nvSpPr>
        <p:spPr>
          <a:xfrm>
            <a:off x="731519" y="1476103"/>
            <a:ext cx="10128069" cy="1769715"/>
          </a:xfrm>
          <a:prstGeom prst="rect">
            <a:avLst/>
          </a:prstGeom>
        </p:spPr>
        <p:txBody>
          <a:bodyPr wrap="square">
            <a:spAutoFit/>
          </a:bodyPr>
          <a:lstStyle/>
          <a:p>
            <a:pPr>
              <a:lnSpc>
                <a:spcPct val="110000"/>
              </a:lnSpc>
              <a:spcBef>
                <a:spcPts val="1200"/>
              </a:spcBef>
              <a:spcAft>
                <a:spcPts val="300"/>
              </a:spcAft>
            </a:pPr>
            <a:r>
              <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Una vez realizados los pasos anteriores procedemos con:</a:t>
            </a:r>
            <a:br>
              <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br>
            <a:br>
              <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br>
            <a:r>
              <a:rPr lang="es-ES" u="sng"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Apagado físico del </a:t>
            </a:r>
            <a:r>
              <a:rPr lang="es-ES" u="sng" dirty="0" err="1">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array</a:t>
            </a:r>
            <a:r>
              <a:rPr lang="es-ES" u="sng"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a:t>
            </a:r>
            <a:endPar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endParaRPr>
          </a:p>
          <a:p>
            <a:pPr marL="342900" lvl="0" indent="-342900" algn="just">
              <a:lnSpc>
                <a:spcPct val="110000"/>
              </a:lnSpc>
              <a:spcBef>
                <a:spcPts val="300"/>
              </a:spcBef>
              <a:spcAft>
                <a:spcPts val="300"/>
              </a:spcAft>
              <a:buFont typeface="Times New Roman" panose="02020603050405020304" pitchFamily="18" charset="0"/>
              <a:buChar char="-"/>
              <a:tabLst>
                <a:tab pos="457200" algn="l"/>
              </a:tabLst>
            </a:pPr>
            <a:r>
              <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Primero apagar las controladoras: botón alimentación.</a:t>
            </a:r>
          </a:p>
          <a:p>
            <a:pPr marL="342900" lvl="0" indent="-342900" algn="just">
              <a:lnSpc>
                <a:spcPct val="110000"/>
              </a:lnSpc>
              <a:spcBef>
                <a:spcPts val="300"/>
              </a:spcBef>
              <a:spcAft>
                <a:spcPts val="300"/>
              </a:spcAft>
              <a:buFont typeface="Times New Roman" panose="02020603050405020304" pitchFamily="18" charset="0"/>
              <a:buChar char="-"/>
              <a:tabLst>
                <a:tab pos="457200" algn="l"/>
              </a:tabLst>
            </a:pPr>
            <a:r>
              <a:rPr lang="es-ES" dirty="0">
                <a:solidFill>
                  <a:srgbClr val="00224C"/>
                </a:solidFill>
                <a:latin typeface="ENAIRE Titillium Regular" panose="02000000000000000000" pitchFamily="50" charset="0"/>
                <a:ea typeface="Times New Roman" panose="02020603050405020304" pitchFamily="18" charset="0"/>
                <a:cs typeface="Times New Roman" panose="02020603050405020304" pitchFamily="18" charset="0"/>
              </a:rPr>
              <a:t>Segundo apagar la cabina de discos.</a:t>
            </a:r>
          </a:p>
        </p:txBody>
      </p:sp>
      <p:sp>
        <p:nvSpPr>
          <p:cNvPr id="3" name="Marcador de número de diapositiva 2"/>
          <p:cNvSpPr>
            <a:spLocks noGrp="1"/>
          </p:cNvSpPr>
          <p:nvPr>
            <p:ph type="sldNum" sz="quarter" idx="12"/>
          </p:nvPr>
        </p:nvSpPr>
        <p:spPr/>
        <p:txBody>
          <a:bodyPr/>
          <a:lstStyle/>
          <a:p>
            <a:fld id="{F1185998-1780-4536-A0E7-A06AB15D0462}" type="slidenum">
              <a:rPr lang="es-ES" smtClean="0"/>
              <a:t>92</a:t>
            </a:fld>
            <a:endParaRPr lang="es-ES"/>
          </a:p>
        </p:txBody>
      </p:sp>
      <p:sp>
        <p:nvSpPr>
          <p:cNvPr id="8" name="Título 1"/>
          <p:cNvSpPr>
            <a:spLocks noGrp="1"/>
          </p:cNvSpPr>
          <p:nvPr>
            <p:ph type="title"/>
          </p:nvPr>
        </p:nvSpPr>
        <p:spPr>
          <a:xfrm>
            <a:off x="929640" y="300446"/>
            <a:ext cx="10515600" cy="1325563"/>
          </a:xfrm>
        </p:spPr>
        <p:txBody>
          <a:bodyPr>
            <a:normAutofit/>
          </a:bodyPr>
          <a:lstStyle/>
          <a:p>
            <a:r>
              <a:rPr lang="es-ES" sz="2400" dirty="0">
                <a:solidFill>
                  <a:srgbClr val="009FDA"/>
                </a:solidFill>
                <a:latin typeface="ENAIRE Titillium Regular"/>
                <a:cs typeface="ENAIRE Titillium Regular"/>
              </a:rPr>
              <a:t>7.2 Parada Ordenada</a:t>
            </a:r>
          </a:p>
        </p:txBody>
      </p:sp>
    </p:spTree>
    <p:extLst>
      <p:ext uri="{BB962C8B-B14F-4D97-AF65-F5344CB8AC3E}">
        <p14:creationId xmlns:p14="http://schemas.microsoft.com/office/powerpoint/2010/main" val="5525109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2625425" y="1335891"/>
            <a:ext cx="7056664" cy="4628811"/>
          </a:xfrm>
        </p:spPr>
        <p:txBody>
          <a:bodyPr/>
          <a:lstStyle/>
          <a:p>
            <a:r>
              <a:rPr lang="es-ES" dirty="0">
                <a:solidFill>
                  <a:srgbClr val="353F7F"/>
                </a:solidFill>
              </a:rPr>
              <a:t>Dudas, ruegos, preguntas…¿?</a:t>
            </a:r>
          </a:p>
        </p:txBody>
      </p:sp>
      <p:pic>
        <p:nvPicPr>
          <p:cNvPr id="267266" name="Picture 2" descr="15 preguntas que debes hacerte antes de abrir un negocio - Think Big  Empres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525" y="2257425"/>
            <a:ext cx="4937760" cy="308610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5">
            <a:extLst>
              <a:ext uri="{FF2B5EF4-FFF2-40B4-BE49-F238E27FC236}">
                <a16:creationId xmlns:a16="http://schemas.microsoft.com/office/drawing/2014/main" id="{ACAEEEA9-AC29-4476-8962-40B921C674E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3628A-7C3A-4FE1-9158-F8C34ECA31E6}" type="slidenum">
              <a:rPr lang="es-ES" smtClean="0"/>
              <a:pPr/>
              <a:t>93</a:t>
            </a:fld>
            <a:endParaRPr lang="es-ES" dirty="0"/>
          </a:p>
        </p:txBody>
      </p:sp>
    </p:spTree>
    <p:extLst>
      <p:ext uri="{BB962C8B-B14F-4D97-AF65-F5344CB8AC3E}">
        <p14:creationId xmlns:p14="http://schemas.microsoft.com/office/powerpoint/2010/main" val="12395043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1"/>
          <p:cNvSpPr>
            <a:spLocks noGrp="1"/>
          </p:cNvSpPr>
          <p:nvPr>
            <p:ph type="body" sz="quarter" idx="13"/>
          </p:nvPr>
        </p:nvSpPr>
        <p:spPr>
          <a:xfrm>
            <a:off x="2009970" y="2197147"/>
            <a:ext cx="5083775" cy="587023"/>
          </a:xfrm>
        </p:spPr>
        <p:txBody>
          <a:bodyPr/>
          <a:lstStyle/>
          <a:p>
            <a:r>
              <a:rPr lang="es-ES" dirty="0">
                <a:solidFill>
                  <a:srgbClr val="353F7F"/>
                </a:solidFill>
              </a:rPr>
              <a:t>Gracias</a:t>
            </a:r>
          </a:p>
        </p:txBody>
      </p:sp>
      <p:sp>
        <p:nvSpPr>
          <p:cNvPr id="4" name="Marcador de número de diapositiva 5">
            <a:extLst>
              <a:ext uri="{FF2B5EF4-FFF2-40B4-BE49-F238E27FC236}">
                <a16:creationId xmlns:a16="http://schemas.microsoft.com/office/drawing/2014/main" id="{2F7A4B92-2425-4EE0-937E-C4284DA731E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3628A-7C3A-4FE1-9158-F8C34ECA31E6}" type="slidenum">
              <a:rPr lang="es-ES" smtClean="0"/>
              <a:pPr/>
              <a:t>94</a:t>
            </a:fld>
            <a:endParaRPr lang="es-ES" dirty="0"/>
          </a:p>
        </p:txBody>
      </p:sp>
    </p:spTree>
    <p:extLst>
      <p:ext uri="{BB962C8B-B14F-4D97-AF65-F5344CB8AC3E}">
        <p14:creationId xmlns:p14="http://schemas.microsoft.com/office/powerpoint/2010/main" val="27170269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2 Tabla"/>
          <p:cNvGraphicFramePr>
            <a:graphicFrameLocks noGrp="1"/>
          </p:cNvGraphicFramePr>
          <p:nvPr>
            <p:extLst>
              <p:ext uri="{D42A27DB-BD31-4B8C-83A1-F6EECF244321}">
                <p14:modId xmlns:p14="http://schemas.microsoft.com/office/powerpoint/2010/main" val="3376594321"/>
              </p:ext>
            </p:extLst>
          </p:nvPr>
        </p:nvGraphicFramePr>
        <p:xfrm>
          <a:off x="1805525" y="1028506"/>
          <a:ext cx="8580953" cy="4090917"/>
        </p:xfrm>
        <a:graphic>
          <a:graphicData uri="http://schemas.openxmlformats.org/drawingml/2006/table">
            <a:tbl>
              <a:tblPr>
                <a:tableStyleId>{5C22544A-7EE6-4342-B048-85BDC9FD1C3A}</a:tableStyleId>
              </a:tblPr>
              <a:tblGrid>
                <a:gridCol w="1170130">
                  <a:extLst>
                    <a:ext uri="{9D8B030D-6E8A-4147-A177-3AD203B41FA5}">
                      <a16:colId xmlns:a16="http://schemas.microsoft.com/office/drawing/2014/main" val="20000"/>
                    </a:ext>
                  </a:extLst>
                </a:gridCol>
                <a:gridCol w="1733800">
                  <a:extLst>
                    <a:ext uri="{9D8B030D-6E8A-4147-A177-3AD203B41FA5}">
                      <a16:colId xmlns:a16="http://schemas.microsoft.com/office/drawing/2014/main" val="20001"/>
                    </a:ext>
                  </a:extLst>
                </a:gridCol>
                <a:gridCol w="2946720">
                  <a:extLst>
                    <a:ext uri="{9D8B030D-6E8A-4147-A177-3AD203B41FA5}">
                      <a16:colId xmlns:a16="http://schemas.microsoft.com/office/drawing/2014/main" val="20002"/>
                    </a:ext>
                  </a:extLst>
                </a:gridCol>
                <a:gridCol w="548638">
                  <a:extLst>
                    <a:ext uri="{9D8B030D-6E8A-4147-A177-3AD203B41FA5}">
                      <a16:colId xmlns:a16="http://schemas.microsoft.com/office/drawing/2014/main" val="20003"/>
                    </a:ext>
                  </a:extLst>
                </a:gridCol>
                <a:gridCol w="2181665">
                  <a:extLst>
                    <a:ext uri="{9D8B030D-6E8A-4147-A177-3AD203B41FA5}">
                      <a16:colId xmlns:a16="http://schemas.microsoft.com/office/drawing/2014/main" val="20004"/>
                    </a:ext>
                  </a:extLst>
                </a:gridCol>
              </a:tblGrid>
              <a:tr h="188400">
                <a:tc gridSpan="5">
                  <a:txBody>
                    <a:bodyPr/>
                    <a:lstStyle/>
                    <a:p>
                      <a:pPr algn="ctr">
                        <a:lnSpc>
                          <a:spcPct val="150000"/>
                        </a:lnSpc>
                        <a:spcAft>
                          <a:spcPts val="0"/>
                        </a:spcAft>
                        <a:tabLst>
                          <a:tab pos="2700020" algn="ctr"/>
                          <a:tab pos="5400040" algn="r"/>
                          <a:tab pos="449580" algn="l"/>
                        </a:tabLst>
                      </a:pPr>
                      <a:r>
                        <a:rPr lang="es-ES_tradnl" sz="1200" b="1" dirty="0">
                          <a:effectLst/>
                          <a:latin typeface="Arial" pitchFamily="34" charset="0"/>
                          <a:cs typeface="Arial" pitchFamily="34" charset="0"/>
                        </a:rPr>
                        <a:t>TÍTULO</a:t>
                      </a:r>
                      <a:endParaRPr lang="es-ES" sz="1200" b="1" dirty="0">
                        <a:effectLst/>
                        <a:latin typeface="Arial" pitchFamily="34" charset="0"/>
                        <a:ea typeface="Times New Roman"/>
                        <a:cs typeface="Arial" pitchFamily="34" charset="0"/>
                      </a:endParaRPr>
                    </a:p>
                  </a:txBody>
                  <a:tcPr marL="33072" marR="33072" marT="0" marB="0" anchor="ctr">
                    <a:solidFill>
                      <a:srgbClr val="009FDA"/>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299172">
                <a:tc gridSpan="5">
                  <a:txBody>
                    <a:bodyPr/>
                    <a:lstStyle/>
                    <a:p>
                      <a:pPr algn="ctr">
                        <a:lnSpc>
                          <a:spcPct val="150000"/>
                        </a:lnSpc>
                        <a:spcAft>
                          <a:spcPts val="0"/>
                        </a:spcAft>
                        <a:tabLst>
                          <a:tab pos="2700020" algn="ctr"/>
                          <a:tab pos="5400040" algn="r"/>
                          <a:tab pos="449580" algn="l"/>
                        </a:tabLst>
                      </a:pPr>
                      <a:r>
                        <a:rPr lang="es-ES" sz="1200" dirty="0">
                          <a:effectLst/>
                          <a:latin typeface="Arial" pitchFamily="34" charset="0"/>
                          <a:cs typeface="Arial" pitchFamily="34" charset="0"/>
                        </a:rPr>
                        <a:t>Curso de Almacenamiento</a:t>
                      </a:r>
                      <a:r>
                        <a:rPr lang="es-ES" sz="1200" baseline="0" dirty="0">
                          <a:effectLst/>
                          <a:latin typeface="Arial" pitchFamily="34" charset="0"/>
                          <a:cs typeface="Arial" pitchFamily="34" charset="0"/>
                        </a:rPr>
                        <a:t> NAS</a:t>
                      </a:r>
                      <a:endParaRPr lang="es-ES" sz="1200" dirty="0">
                        <a:effectLst/>
                        <a:latin typeface="Arial" pitchFamily="34" charset="0"/>
                        <a:ea typeface="Times New Roman"/>
                        <a:cs typeface="Arial" pitchFamily="34" charset="0"/>
                      </a:endParaRPr>
                    </a:p>
                  </a:txBody>
                  <a:tcPr marL="33072" marR="33072" marT="0" marB="0" anchor="ctr">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1"/>
                  </a:ext>
                </a:extLst>
              </a:tr>
              <a:tr h="188400">
                <a:tc gridSpan="2">
                  <a:txBody>
                    <a:bodyPr/>
                    <a:lstStyle/>
                    <a:p>
                      <a:pPr algn="ctr">
                        <a:lnSpc>
                          <a:spcPct val="150000"/>
                        </a:lnSpc>
                        <a:spcAft>
                          <a:spcPts val="0"/>
                        </a:spcAft>
                        <a:tabLst>
                          <a:tab pos="2700020" algn="ctr"/>
                          <a:tab pos="5400040" algn="r"/>
                          <a:tab pos="449580" algn="l"/>
                        </a:tabLst>
                      </a:pPr>
                      <a:r>
                        <a:rPr lang="es-ES_tradnl" sz="1200" b="1" dirty="0">
                          <a:effectLst/>
                          <a:latin typeface="Arial" pitchFamily="34" charset="0"/>
                          <a:cs typeface="Arial" pitchFamily="34" charset="0"/>
                        </a:rPr>
                        <a:t>CÓDIGO</a:t>
                      </a:r>
                      <a:endParaRPr lang="es-ES" sz="1200" b="1" dirty="0">
                        <a:effectLst/>
                        <a:latin typeface="Arial" pitchFamily="34" charset="0"/>
                        <a:ea typeface="Times New Roman"/>
                        <a:cs typeface="Arial" pitchFamily="34" charset="0"/>
                      </a:endParaRPr>
                    </a:p>
                  </a:txBody>
                  <a:tcPr marL="33072" marR="33072" marT="0" marB="0" anchor="ctr">
                    <a:solidFill>
                      <a:srgbClr val="009FDA"/>
                    </a:solidFill>
                  </a:tcPr>
                </a:tc>
                <a:tc hMerge="1">
                  <a:txBody>
                    <a:bodyPr/>
                    <a:lstStyle/>
                    <a:p>
                      <a:endParaRPr lang="es-ES"/>
                    </a:p>
                  </a:txBody>
                  <a:tcPr/>
                </a:tc>
                <a:tc>
                  <a:txBody>
                    <a:bodyPr/>
                    <a:lstStyle/>
                    <a:p>
                      <a:pPr algn="ctr">
                        <a:lnSpc>
                          <a:spcPct val="150000"/>
                        </a:lnSpc>
                        <a:spcAft>
                          <a:spcPts val="0"/>
                        </a:spcAft>
                        <a:tabLst>
                          <a:tab pos="2700020" algn="ctr"/>
                          <a:tab pos="5400040" algn="r"/>
                          <a:tab pos="449580" algn="l"/>
                        </a:tabLst>
                      </a:pPr>
                      <a:r>
                        <a:rPr lang="es-ES_tradnl" sz="1200" b="1" dirty="0">
                          <a:effectLst/>
                          <a:latin typeface="Arial" pitchFamily="34" charset="0"/>
                          <a:cs typeface="Arial" pitchFamily="34" charset="0"/>
                        </a:rPr>
                        <a:t>1ª EDICIÓN</a:t>
                      </a:r>
                      <a:endParaRPr lang="es-ES" sz="1200" b="1" dirty="0">
                        <a:effectLst/>
                        <a:latin typeface="Arial" pitchFamily="34" charset="0"/>
                        <a:ea typeface="Times New Roman"/>
                        <a:cs typeface="Arial" pitchFamily="34" charset="0"/>
                      </a:endParaRPr>
                    </a:p>
                  </a:txBody>
                  <a:tcPr marL="33072" marR="33072" marT="0" marB="0" anchor="ctr">
                    <a:solidFill>
                      <a:srgbClr val="009FDA"/>
                    </a:solidFill>
                  </a:tcPr>
                </a:tc>
                <a:tc gridSpan="2">
                  <a:txBody>
                    <a:bodyPr/>
                    <a:lstStyle/>
                    <a:p>
                      <a:pPr algn="ctr">
                        <a:lnSpc>
                          <a:spcPct val="150000"/>
                        </a:lnSpc>
                        <a:spcAft>
                          <a:spcPts val="0"/>
                        </a:spcAft>
                        <a:tabLst>
                          <a:tab pos="2700020" algn="ctr"/>
                          <a:tab pos="5400040" algn="r"/>
                          <a:tab pos="449580" algn="l"/>
                        </a:tabLst>
                      </a:pPr>
                      <a:r>
                        <a:rPr lang="es-ES_tradnl" sz="1200" b="1" dirty="0">
                          <a:effectLst/>
                          <a:latin typeface="Arial" pitchFamily="34" charset="0"/>
                          <a:cs typeface="Arial" pitchFamily="34" charset="0"/>
                        </a:rPr>
                        <a:t>EDICIÓN VIGENTE</a:t>
                      </a:r>
                      <a:endParaRPr lang="es-ES" sz="1200" b="1" dirty="0">
                        <a:effectLst/>
                        <a:latin typeface="Arial" pitchFamily="34" charset="0"/>
                        <a:ea typeface="Times New Roman"/>
                        <a:cs typeface="Arial" pitchFamily="34" charset="0"/>
                      </a:endParaRPr>
                    </a:p>
                  </a:txBody>
                  <a:tcPr marL="33072" marR="33072" marT="0" marB="0" anchor="ctr">
                    <a:solidFill>
                      <a:srgbClr val="009FDA"/>
                    </a:solidFill>
                  </a:tcPr>
                </a:tc>
                <a:tc hMerge="1">
                  <a:txBody>
                    <a:bodyPr/>
                    <a:lstStyle/>
                    <a:p>
                      <a:endParaRPr lang="es-ES"/>
                    </a:p>
                  </a:txBody>
                  <a:tcPr/>
                </a:tc>
                <a:extLst>
                  <a:ext uri="{0D108BD9-81ED-4DB2-BD59-A6C34878D82A}">
                    <a16:rowId xmlns:a16="http://schemas.microsoft.com/office/drawing/2014/main" val="10002"/>
                  </a:ext>
                </a:extLst>
              </a:tr>
              <a:tr h="223725">
                <a:tc gridSpan="2">
                  <a:txBody>
                    <a:bodyPr/>
                    <a:lstStyle/>
                    <a:p>
                      <a:pPr algn="ctr">
                        <a:lnSpc>
                          <a:spcPct val="150000"/>
                        </a:lnSpc>
                        <a:spcAft>
                          <a:spcPts val="0"/>
                        </a:spcAft>
                        <a:tabLst>
                          <a:tab pos="2700020" algn="ctr"/>
                          <a:tab pos="5400040" algn="r"/>
                          <a:tab pos="449580" algn="l"/>
                        </a:tabLst>
                      </a:pPr>
                      <a:r>
                        <a:rPr lang="en-GB" sz="1200" kern="1200" dirty="0">
                          <a:solidFill>
                            <a:schemeClr val="dk1"/>
                          </a:solidFill>
                          <a:effectLst/>
                          <a:latin typeface="Arial" pitchFamily="34" charset="0"/>
                          <a:ea typeface="+mn-ea"/>
                          <a:cs typeface="Arial" pitchFamily="34" charset="0"/>
                        </a:rPr>
                        <a:t>SGGMC4502.100</a:t>
                      </a:r>
                      <a:endParaRPr lang="es-ES" sz="1200" kern="1200" dirty="0">
                        <a:solidFill>
                          <a:schemeClr val="dk1"/>
                        </a:solidFill>
                        <a:effectLst/>
                        <a:latin typeface="Arial" pitchFamily="34" charset="0"/>
                        <a:ea typeface="+mn-ea"/>
                        <a:cs typeface="Arial" pitchFamily="34" charset="0"/>
                      </a:endParaRPr>
                    </a:p>
                  </a:txBody>
                  <a:tcPr marL="33072" marR="33072" marT="0" marB="0" anchor="ctr">
                    <a:noFill/>
                  </a:tcPr>
                </a:tc>
                <a:tc hMerge="1">
                  <a:txBody>
                    <a:bodyPr/>
                    <a:lstStyle/>
                    <a:p>
                      <a:endParaRPr lang="es-ES"/>
                    </a:p>
                  </a:txBody>
                  <a:tcPr/>
                </a:tc>
                <a:tc>
                  <a:txBody>
                    <a:bodyPr/>
                    <a:lstStyle/>
                    <a:p>
                      <a:pPr algn="ctr">
                        <a:lnSpc>
                          <a:spcPct val="150000"/>
                        </a:lnSpc>
                        <a:spcAft>
                          <a:spcPts val="0"/>
                        </a:spcAft>
                        <a:tabLst>
                          <a:tab pos="2700020" algn="ctr"/>
                          <a:tab pos="5400040" algn="r"/>
                          <a:tab pos="449580" algn="l"/>
                        </a:tabLst>
                      </a:pPr>
                      <a:r>
                        <a:rPr lang="es-ES_tradnl" sz="1200" dirty="0">
                          <a:effectLst/>
                          <a:latin typeface="Arial" pitchFamily="34" charset="0"/>
                          <a:cs typeface="Arial" pitchFamily="34" charset="0"/>
                        </a:rPr>
                        <a:t>Fecha: 19/01/23</a:t>
                      </a:r>
                      <a:endParaRPr lang="es-ES" sz="1200" dirty="0">
                        <a:effectLst/>
                        <a:latin typeface="Arial" pitchFamily="34" charset="0"/>
                        <a:ea typeface="Times New Roman"/>
                        <a:cs typeface="Arial" pitchFamily="34" charset="0"/>
                      </a:endParaRPr>
                    </a:p>
                  </a:txBody>
                  <a:tcPr marL="33072" marR="33072" marT="0" marB="0" anchor="ctr">
                    <a:noFill/>
                  </a:tcPr>
                </a:tc>
                <a:tc gridSpan="2">
                  <a:txBody>
                    <a:bodyPr/>
                    <a:lstStyle/>
                    <a:p>
                      <a:pPr algn="ctr">
                        <a:lnSpc>
                          <a:spcPct val="150000"/>
                        </a:lnSpc>
                        <a:spcAft>
                          <a:spcPts val="0"/>
                        </a:spcAft>
                        <a:tabLst>
                          <a:tab pos="2700020" algn="ctr"/>
                          <a:tab pos="5400040" algn="r"/>
                          <a:tab pos="449580" algn="l"/>
                        </a:tabLst>
                      </a:pPr>
                      <a:r>
                        <a:rPr lang="es-ES_tradnl" sz="1200" dirty="0">
                          <a:effectLst/>
                          <a:latin typeface="Arial" pitchFamily="34" charset="0"/>
                          <a:cs typeface="Arial" pitchFamily="34" charset="0"/>
                        </a:rPr>
                        <a:t>EDICIÓN Nº: 1</a:t>
                      </a:r>
                      <a:endParaRPr lang="es-ES" sz="1200" dirty="0">
                        <a:effectLst/>
                        <a:latin typeface="Arial" pitchFamily="34" charset="0"/>
                        <a:ea typeface="Times New Roman"/>
                        <a:cs typeface="Arial" pitchFamily="34" charset="0"/>
                      </a:endParaRPr>
                    </a:p>
                  </a:txBody>
                  <a:tcPr marL="33072" marR="33072" marT="0" marB="0" anchor="ctr">
                    <a:noFill/>
                  </a:tcPr>
                </a:tc>
                <a:tc hMerge="1">
                  <a:txBody>
                    <a:bodyPr/>
                    <a:lstStyle/>
                    <a:p>
                      <a:endParaRPr lang="es-ES"/>
                    </a:p>
                  </a:txBody>
                  <a:tcPr/>
                </a:tc>
                <a:extLst>
                  <a:ext uri="{0D108BD9-81ED-4DB2-BD59-A6C34878D82A}">
                    <a16:rowId xmlns:a16="http://schemas.microsoft.com/office/drawing/2014/main" val="10003"/>
                  </a:ext>
                </a:extLst>
              </a:tr>
              <a:tr h="188400">
                <a:tc gridSpan="2">
                  <a:txBody>
                    <a:bodyPr/>
                    <a:lstStyle/>
                    <a:p>
                      <a:pPr algn="ctr">
                        <a:lnSpc>
                          <a:spcPct val="150000"/>
                        </a:lnSpc>
                        <a:spcAft>
                          <a:spcPts val="0"/>
                        </a:spcAft>
                        <a:tabLst>
                          <a:tab pos="2700020" algn="ctr"/>
                          <a:tab pos="5400040" algn="r"/>
                          <a:tab pos="449580" algn="l"/>
                        </a:tabLst>
                      </a:pPr>
                      <a:r>
                        <a:rPr lang="es-ES_tradnl" sz="1200" b="1" dirty="0">
                          <a:effectLst/>
                          <a:latin typeface="Arial" pitchFamily="34" charset="0"/>
                          <a:cs typeface="Arial" pitchFamily="34" charset="0"/>
                        </a:rPr>
                        <a:t>CLASIFICACIÓN</a:t>
                      </a:r>
                      <a:endParaRPr lang="es-ES" sz="1200" b="1" dirty="0">
                        <a:effectLst/>
                        <a:latin typeface="Arial" pitchFamily="34" charset="0"/>
                        <a:ea typeface="Times New Roman"/>
                        <a:cs typeface="Arial" pitchFamily="34" charset="0"/>
                      </a:endParaRPr>
                    </a:p>
                  </a:txBody>
                  <a:tcPr marL="33072" marR="33072" marT="0" marB="0" anchor="ctr">
                    <a:solidFill>
                      <a:srgbClr val="009FDA"/>
                    </a:solidFill>
                  </a:tcPr>
                </a:tc>
                <a:tc hMerge="1">
                  <a:txBody>
                    <a:bodyPr/>
                    <a:lstStyle/>
                    <a:p>
                      <a:endParaRPr lang="es-ES"/>
                    </a:p>
                  </a:txBody>
                  <a:tcPr/>
                </a:tc>
                <a:tc>
                  <a:txBody>
                    <a:bodyPr/>
                    <a:lstStyle/>
                    <a:p>
                      <a:pPr algn="ctr">
                        <a:lnSpc>
                          <a:spcPct val="150000"/>
                        </a:lnSpc>
                        <a:spcAft>
                          <a:spcPts val="0"/>
                        </a:spcAft>
                        <a:tabLst>
                          <a:tab pos="2700020" algn="ctr"/>
                          <a:tab pos="5400040" algn="r"/>
                          <a:tab pos="449580" algn="l"/>
                        </a:tabLst>
                      </a:pPr>
                      <a:r>
                        <a:rPr lang="es-ES_tradnl" sz="1200" b="1" dirty="0">
                          <a:effectLst/>
                          <a:latin typeface="Arial" pitchFamily="34" charset="0"/>
                          <a:cs typeface="Arial" pitchFamily="34" charset="0"/>
                        </a:rPr>
                        <a:t>TIPO DE DOCUMENTO</a:t>
                      </a:r>
                      <a:endParaRPr lang="es-ES" sz="1200" b="1" dirty="0">
                        <a:effectLst/>
                        <a:latin typeface="Arial" pitchFamily="34" charset="0"/>
                        <a:ea typeface="Times New Roman"/>
                        <a:cs typeface="Arial" pitchFamily="34" charset="0"/>
                      </a:endParaRPr>
                    </a:p>
                  </a:txBody>
                  <a:tcPr marL="33072" marR="33072" marT="0" marB="0" anchor="ctr">
                    <a:solidFill>
                      <a:srgbClr val="009FDA"/>
                    </a:solidFill>
                  </a:tcPr>
                </a:tc>
                <a:tc gridSpan="2">
                  <a:txBody>
                    <a:bodyPr/>
                    <a:lstStyle/>
                    <a:p>
                      <a:pPr algn="ctr">
                        <a:lnSpc>
                          <a:spcPct val="150000"/>
                        </a:lnSpc>
                        <a:spcAft>
                          <a:spcPts val="0"/>
                        </a:spcAft>
                        <a:tabLst>
                          <a:tab pos="2700020" algn="ctr"/>
                          <a:tab pos="5400040" algn="r"/>
                          <a:tab pos="449580" algn="l"/>
                        </a:tabLst>
                      </a:pPr>
                      <a:r>
                        <a:rPr lang="es-ES_tradnl" sz="1200" b="1" dirty="0">
                          <a:effectLst/>
                          <a:latin typeface="Arial" pitchFamily="34" charset="0"/>
                          <a:cs typeface="Arial" pitchFamily="34" charset="0"/>
                        </a:rPr>
                        <a:t>ESTADO</a:t>
                      </a:r>
                      <a:endParaRPr lang="es-ES" sz="1200" b="1" dirty="0">
                        <a:effectLst/>
                        <a:latin typeface="Arial" pitchFamily="34" charset="0"/>
                        <a:ea typeface="Times New Roman"/>
                        <a:cs typeface="Arial" pitchFamily="34" charset="0"/>
                      </a:endParaRPr>
                    </a:p>
                  </a:txBody>
                  <a:tcPr marL="33072" marR="33072" marT="0" marB="0" anchor="ctr">
                    <a:solidFill>
                      <a:srgbClr val="009FDA"/>
                    </a:solidFill>
                  </a:tcPr>
                </a:tc>
                <a:tc hMerge="1">
                  <a:txBody>
                    <a:bodyPr/>
                    <a:lstStyle/>
                    <a:p>
                      <a:endParaRPr lang="es-ES"/>
                    </a:p>
                  </a:txBody>
                  <a:tcPr/>
                </a:tc>
                <a:extLst>
                  <a:ext uri="{0D108BD9-81ED-4DB2-BD59-A6C34878D82A}">
                    <a16:rowId xmlns:a16="http://schemas.microsoft.com/office/drawing/2014/main" val="10004"/>
                  </a:ext>
                </a:extLst>
              </a:tr>
              <a:tr h="188400">
                <a:tc gridSpan="2">
                  <a:txBody>
                    <a:bodyPr/>
                    <a:lstStyle/>
                    <a:p>
                      <a:pPr algn="just">
                        <a:lnSpc>
                          <a:spcPct val="150000"/>
                        </a:lnSpc>
                        <a:spcAft>
                          <a:spcPts val="0"/>
                        </a:spcAft>
                        <a:tabLst>
                          <a:tab pos="2700020" algn="ctr"/>
                          <a:tab pos="5400040" algn="r"/>
                          <a:tab pos="449580" algn="l"/>
                        </a:tabLst>
                      </a:pPr>
                      <a:r>
                        <a:rPr lang="es-ES_tradnl" sz="1200" dirty="0">
                          <a:effectLst/>
                          <a:latin typeface="Arial" pitchFamily="34" charset="0"/>
                          <a:cs typeface="Arial" pitchFamily="34" charset="0"/>
                        </a:rPr>
                        <a:t>Público</a:t>
                      </a:r>
                      <a:endParaRPr lang="es-ES" sz="1200" dirty="0">
                        <a:effectLst/>
                        <a:latin typeface="Arial" pitchFamily="34" charset="0"/>
                        <a:ea typeface="Times New Roman"/>
                        <a:cs typeface="Arial" pitchFamily="34" charset="0"/>
                      </a:endParaRPr>
                    </a:p>
                  </a:txBody>
                  <a:tcPr marL="33072" marR="33072" marT="0" marB="0">
                    <a:noFill/>
                  </a:tcPr>
                </a:tc>
                <a:tc hMerge="1">
                  <a:txBody>
                    <a:bodyPr/>
                    <a:lstStyle/>
                    <a:p>
                      <a:endParaRPr lang="es-ES"/>
                    </a:p>
                  </a:txBody>
                  <a:tcPr/>
                </a:tc>
                <a:tc>
                  <a:txBody>
                    <a:bodyPr/>
                    <a:lstStyle/>
                    <a:p>
                      <a:pPr algn="just">
                        <a:lnSpc>
                          <a:spcPct val="150000"/>
                        </a:lnSpc>
                        <a:spcAft>
                          <a:spcPts val="0"/>
                        </a:spcAft>
                        <a:tabLst>
                          <a:tab pos="2700020" algn="ctr"/>
                          <a:tab pos="5400040" algn="r"/>
                          <a:tab pos="449580" algn="l"/>
                        </a:tabLst>
                      </a:pPr>
                      <a:r>
                        <a:rPr lang="es-ES_tradnl" sz="1200">
                          <a:effectLst/>
                          <a:latin typeface="Arial" pitchFamily="34" charset="0"/>
                          <a:cs typeface="Arial" pitchFamily="34" charset="0"/>
                        </a:rPr>
                        <a:t>Documento Técnico      </a:t>
                      </a:r>
                      <a:endParaRPr lang="es-ES" sz="1200">
                        <a:effectLst/>
                        <a:latin typeface="Arial" pitchFamily="34" charset="0"/>
                        <a:ea typeface="Times New Roman"/>
                        <a:cs typeface="Arial" pitchFamily="34" charset="0"/>
                      </a:endParaRPr>
                    </a:p>
                  </a:txBody>
                  <a:tcPr marL="33072" marR="33072" marT="0" marB="0">
                    <a:noFill/>
                  </a:tcPr>
                </a:tc>
                <a:tc gridSpan="2">
                  <a:txBody>
                    <a:bodyPr/>
                    <a:lstStyle/>
                    <a:p>
                      <a:pPr algn="just">
                        <a:lnSpc>
                          <a:spcPct val="150000"/>
                        </a:lnSpc>
                        <a:spcAft>
                          <a:spcPts val="0"/>
                        </a:spcAft>
                        <a:tabLst>
                          <a:tab pos="2700020" algn="ctr"/>
                          <a:tab pos="5400040" algn="r"/>
                          <a:tab pos="449580" algn="l"/>
                        </a:tabLst>
                      </a:pPr>
                      <a:r>
                        <a:rPr lang="es-ES_tradnl" sz="1200" dirty="0">
                          <a:effectLst/>
                          <a:latin typeface="Arial" pitchFamily="34" charset="0"/>
                          <a:cs typeface="Arial" pitchFamily="34" charset="0"/>
                        </a:rPr>
                        <a:t>Borrador            </a:t>
                      </a:r>
                      <a:endParaRPr lang="es-ES" sz="1200" dirty="0">
                        <a:effectLst/>
                        <a:latin typeface="Arial" pitchFamily="34" charset="0"/>
                        <a:ea typeface="Times New Roman"/>
                        <a:cs typeface="Arial" pitchFamily="34" charset="0"/>
                      </a:endParaRPr>
                    </a:p>
                  </a:txBody>
                  <a:tcPr marL="33072" marR="33072" marT="0" marB="0">
                    <a:noFill/>
                  </a:tcPr>
                </a:tc>
                <a:tc hMerge="1">
                  <a:txBody>
                    <a:bodyPr/>
                    <a:lstStyle/>
                    <a:p>
                      <a:endParaRPr lang="es-ES"/>
                    </a:p>
                  </a:txBody>
                  <a:tcPr/>
                </a:tc>
                <a:extLst>
                  <a:ext uri="{0D108BD9-81ED-4DB2-BD59-A6C34878D82A}">
                    <a16:rowId xmlns:a16="http://schemas.microsoft.com/office/drawing/2014/main" val="10005"/>
                  </a:ext>
                </a:extLst>
              </a:tr>
              <a:tr h="188400">
                <a:tc gridSpan="2">
                  <a:txBody>
                    <a:bodyPr/>
                    <a:lstStyle/>
                    <a:p>
                      <a:pPr algn="just">
                        <a:lnSpc>
                          <a:spcPct val="150000"/>
                        </a:lnSpc>
                        <a:spcAft>
                          <a:spcPts val="0"/>
                        </a:spcAft>
                        <a:tabLst>
                          <a:tab pos="2700020" algn="ctr"/>
                          <a:tab pos="5400040" algn="r"/>
                          <a:tab pos="449580" algn="l"/>
                        </a:tabLst>
                      </a:pPr>
                      <a:r>
                        <a:rPr lang="es-ES_tradnl" sz="1200" dirty="0">
                          <a:effectLst/>
                          <a:latin typeface="Arial" pitchFamily="34" charset="0"/>
                          <a:cs typeface="Arial" pitchFamily="34" charset="0"/>
                        </a:rPr>
                        <a:t>Interno                                          X</a:t>
                      </a:r>
                      <a:endParaRPr lang="es-ES" sz="1200" dirty="0">
                        <a:effectLst/>
                        <a:latin typeface="Arial" pitchFamily="34" charset="0"/>
                        <a:ea typeface="Times New Roman"/>
                        <a:cs typeface="Arial" pitchFamily="34" charset="0"/>
                      </a:endParaRPr>
                    </a:p>
                  </a:txBody>
                  <a:tcPr marL="33072" marR="33072" marT="0" marB="0">
                    <a:noFill/>
                  </a:tcPr>
                </a:tc>
                <a:tc hMerge="1">
                  <a:txBody>
                    <a:bodyPr/>
                    <a:lstStyle/>
                    <a:p>
                      <a:endParaRPr lang="es-ES"/>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tab pos="2700020" algn="ctr"/>
                          <a:tab pos="5400040" algn="r"/>
                          <a:tab pos="449580" algn="l"/>
                        </a:tabLst>
                        <a:defRPr/>
                      </a:pPr>
                      <a:r>
                        <a:rPr lang="es-ES_tradnl" sz="1200" dirty="0">
                          <a:effectLst/>
                          <a:latin typeface="Arial" pitchFamily="34" charset="0"/>
                          <a:cs typeface="Arial" pitchFamily="34" charset="0"/>
                        </a:rPr>
                        <a:t>Presentación                   X</a:t>
                      </a:r>
                      <a:endParaRPr lang="es-ES" sz="1200" dirty="0">
                        <a:effectLst/>
                        <a:latin typeface="Arial" pitchFamily="34" charset="0"/>
                        <a:ea typeface="Times New Roman"/>
                        <a:cs typeface="Arial" pitchFamily="34" charset="0"/>
                      </a:endParaRPr>
                    </a:p>
                  </a:txBody>
                  <a:tcPr marL="33072" marR="33072" marT="0" marB="0">
                    <a:noFill/>
                  </a:tcPr>
                </a:tc>
                <a:tc gridSpan="2">
                  <a:txBody>
                    <a:bodyPr/>
                    <a:lstStyle/>
                    <a:p>
                      <a:pPr algn="just">
                        <a:lnSpc>
                          <a:spcPct val="150000"/>
                        </a:lnSpc>
                        <a:spcAft>
                          <a:spcPts val="0"/>
                        </a:spcAft>
                        <a:tabLst>
                          <a:tab pos="2700020" algn="ctr"/>
                          <a:tab pos="5400040" algn="r"/>
                          <a:tab pos="449580" algn="l"/>
                        </a:tabLst>
                      </a:pPr>
                      <a:r>
                        <a:rPr lang="es-ES_tradnl" sz="1200" dirty="0">
                          <a:effectLst/>
                          <a:latin typeface="Arial" pitchFamily="34" charset="0"/>
                          <a:cs typeface="Arial" pitchFamily="34" charset="0"/>
                        </a:rPr>
                        <a:t>En Revisión       </a:t>
                      </a:r>
                      <a:endParaRPr lang="es-ES" sz="1200" dirty="0">
                        <a:effectLst/>
                        <a:latin typeface="Arial" pitchFamily="34" charset="0"/>
                        <a:ea typeface="Times New Roman"/>
                        <a:cs typeface="Arial" pitchFamily="34" charset="0"/>
                      </a:endParaRPr>
                    </a:p>
                  </a:txBody>
                  <a:tcPr marL="33072" marR="33072" marT="0" marB="0">
                    <a:noFill/>
                  </a:tcPr>
                </a:tc>
                <a:tc hMerge="1">
                  <a:txBody>
                    <a:bodyPr/>
                    <a:lstStyle/>
                    <a:p>
                      <a:endParaRPr lang="es-ES"/>
                    </a:p>
                  </a:txBody>
                  <a:tcPr/>
                </a:tc>
                <a:extLst>
                  <a:ext uri="{0D108BD9-81ED-4DB2-BD59-A6C34878D82A}">
                    <a16:rowId xmlns:a16="http://schemas.microsoft.com/office/drawing/2014/main" val="10006"/>
                  </a:ext>
                </a:extLst>
              </a:tr>
              <a:tr h="188400">
                <a:tc gridSpan="2">
                  <a:txBody>
                    <a:bodyPr/>
                    <a:lstStyle/>
                    <a:p>
                      <a:pPr algn="just">
                        <a:lnSpc>
                          <a:spcPct val="150000"/>
                        </a:lnSpc>
                        <a:spcAft>
                          <a:spcPts val="0"/>
                        </a:spcAft>
                        <a:tabLst>
                          <a:tab pos="2700020" algn="ctr"/>
                          <a:tab pos="5400040" algn="r"/>
                          <a:tab pos="449580" algn="l"/>
                        </a:tabLst>
                      </a:pPr>
                      <a:r>
                        <a:rPr lang="es-ES_tradnl" sz="1200" dirty="0">
                          <a:effectLst/>
                          <a:latin typeface="Arial" pitchFamily="34" charset="0"/>
                          <a:cs typeface="Arial" pitchFamily="34" charset="0"/>
                        </a:rPr>
                        <a:t>De exclusivo uso por </a:t>
                      </a:r>
                      <a:r>
                        <a:rPr lang="es-ES_tradnl" sz="1200" dirty="0" err="1">
                          <a:effectLst/>
                          <a:latin typeface="Arial" pitchFamily="34" charset="0"/>
                          <a:cs typeface="Arial" pitchFamily="34" charset="0"/>
                        </a:rPr>
                        <a:t>Enaire</a:t>
                      </a:r>
                      <a:endParaRPr lang="es-ES" sz="1200" dirty="0">
                        <a:effectLst/>
                        <a:latin typeface="Arial" pitchFamily="34" charset="0"/>
                        <a:ea typeface="Times New Roman"/>
                        <a:cs typeface="Arial" pitchFamily="34" charset="0"/>
                      </a:endParaRPr>
                    </a:p>
                  </a:txBody>
                  <a:tcPr marL="33072" marR="33072" marT="0" marB="0">
                    <a:noFill/>
                  </a:tcPr>
                </a:tc>
                <a:tc hMerge="1">
                  <a:txBody>
                    <a:bodyPr/>
                    <a:lstStyle/>
                    <a:p>
                      <a:endParaRPr lang="es-ES"/>
                    </a:p>
                  </a:txBody>
                  <a:tcPr/>
                </a:tc>
                <a:tc>
                  <a:txBody>
                    <a:bodyPr/>
                    <a:lstStyle/>
                    <a:p>
                      <a:pPr algn="just">
                        <a:lnSpc>
                          <a:spcPct val="150000"/>
                        </a:lnSpc>
                        <a:spcAft>
                          <a:spcPts val="0"/>
                        </a:spcAft>
                        <a:tabLst>
                          <a:tab pos="2700020" algn="ctr"/>
                          <a:tab pos="5400040" algn="r"/>
                          <a:tab pos="449580" algn="l"/>
                        </a:tabLst>
                      </a:pPr>
                      <a:r>
                        <a:rPr lang="es-ES_tradnl" sz="1200">
                          <a:effectLst/>
                          <a:latin typeface="Arial" pitchFamily="34" charset="0"/>
                          <a:cs typeface="Arial" pitchFamily="34" charset="0"/>
                        </a:rPr>
                        <a:t>Propuesta/Informe </a:t>
                      </a:r>
                      <a:endParaRPr lang="es-ES" sz="1200">
                        <a:effectLst/>
                        <a:latin typeface="Arial" pitchFamily="34" charset="0"/>
                        <a:ea typeface="Times New Roman"/>
                        <a:cs typeface="Arial" pitchFamily="34" charset="0"/>
                      </a:endParaRPr>
                    </a:p>
                  </a:txBody>
                  <a:tcPr marL="33072" marR="33072" marT="0" marB="0">
                    <a:noFill/>
                  </a:tcPr>
                </a:tc>
                <a:tc gridSpan="2">
                  <a:txBody>
                    <a:bodyPr/>
                    <a:lstStyle/>
                    <a:p>
                      <a:pPr algn="just">
                        <a:lnSpc>
                          <a:spcPct val="150000"/>
                        </a:lnSpc>
                        <a:spcAft>
                          <a:spcPts val="0"/>
                        </a:spcAft>
                        <a:tabLst>
                          <a:tab pos="2700020" algn="ctr"/>
                          <a:tab pos="5400040" algn="r"/>
                          <a:tab pos="449580" algn="l"/>
                        </a:tabLst>
                      </a:pPr>
                      <a:r>
                        <a:rPr lang="es-ES_tradnl" sz="1200" dirty="0">
                          <a:effectLst/>
                          <a:latin typeface="Arial" pitchFamily="34" charset="0"/>
                          <a:cs typeface="Arial" pitchFamily="34" charset="0"/>
                        </a:rPr>
                        <a:t>Actualizable   </a:t>
                      </a:r>
                      <a:endParaRPr lang="es-ES" sz="1200" dirty="0">
                        <a:effectLst/>
                        <a:latin typeface="Arial" pitchFamily="34" charset="0"/>
                        <a:ea typeface="Times New Roman"/>
                        <a:cs typeface="Arial" pitchFamily="34" charset="0"/>
                      </a:endParaRPr>
                    </a:p>
                  </a:txBody>
                  <a:tcPr marL="33072" marR="33072" marT="0" marB="0">
                    <a:noFill/>
                  </a:tcPr>
                </a:tc>
                <a:tc hMerge="1">
                  <a:txBody>
                    <a:bodyPr/>
                    <a:lstStyle/>
                    <a:p>
                      <a:endParaRPr lang="es-ES"/>
                    </a:p>
                  </a:txBody>
                  <a:tcPr/>
                </a:tc>
                <a:extLst>
                  <a:ext uri="{0D108BD9-81ED-4DB2-BD59-A6C34878D82A}">
                    <a16:rowId xmlns:a16="http://schemas.microsoft.com/office/drawing/2014/main" val="10007"/>
                  </a:ext>
                </a:extLst>
              </a:tr>
              <a:tr h="188400">
                <a:tc gridSpan="2">
                  <a:txBody>
                    <a:bodyPr/>
                    <a:lstStyle/>
                    <a:p>
                      <a:pPr algn="just">
                        <a:lnSpc>
                          <a:spcPct val="150000"/>
                        </a:lnSpc>
                        <a:spcAft>
                          <a:spcPts val="0"/>
                        </a:spcAft>
                        <a:tabLst>
                          <a:tab pos="2700020" algn="ctr"/>
                          <a:tab pos="5400040" algn="r"/>
                          <a:tab pos="449580" algn="l"/>
                        </a:tabLst>
                      </a:pPr>
                      <a:r>
                        <a:rPr lang="es-ES_tradnl" sz="1200">
                          <a:effectLst/>
                          <a:latin typeface="Arial" pitchFamily="34" charset="0"/>
                          <a:cs typeface="Arial" pitchFamily="34" charset="0"/>
                        </a:rPr>
                        <a:t>Confidencial</a:t>
                      </a:r>
                      <a:endParaRPr lang="es-ES" sz="1200">
                        <a:effectLst/>
                        <a:latin typeface="Arial" pitchFamily="34" charset="0"/>
                        <a:ea typeface="Times New Roman"/>
                        <a:cs typeface="Arial" pitchFamily="34" charset="0"/>
                      </a:endParaRPr>
                    </a:p>
                  </a:txBody>
                  <a:tcPr marL="33072" marR="33072" marT="0" marB="0">
                    <a:noFill/>
                  </a:tcPr>
                </a:tc>
                <a:tc hMerge="1">
                  <a:txBody>
                    <a:bodyPr/>
                    <a:lstStyle/>
                    <a:p>
                      <a:endParaRPr lang="es-ES"/>
                    </a:p>
                  </a:txBody>
                  <a:tcPr/>
                </a:tc>
                <a:tc>
                  <a:txBody>
                    <a:bodyPr/>
                    <a:lstStyle/>
                    <a:p>
                      <a:pPr algn="just">
                        <a:lnSpc>
                          <a:spcPct val="150000"/>
                        </a:lnSpc>
                        <a:spcAft>
                          <a:spcPts val="0"/>
                        </a:spcAft>
                        <a:tabLst>
                          <a:tab pos="2700020" algn="ctr"/>
                          <a:tab pos="5400040" algn="r"/>
                          <a:tab pos="449580" algn="l"/>
                        </a:tabLst>
                      </a:pPr>
                      <a:r>
                        <a:rPr lang="es-ES_tradnl" sz="1200" dirty="0">
                          <a:effectLst/>
                          <a:latin typeface="Arial" pitchFamily="34" charset="0"/>
                          <a:cs typeface="Arial" pitchFamily="34" charset="0"/>
                        </a:rPr>
                        <a:t>Otros:</a:t>
                      </a:r>
                      <a:endParaRPr lang="es-ES" sz="1200" dirty="0">
                        <a:effectLst/>
                        <a:latin typeface="Arial" pitchFamily="34" charset="0"/>
                        <a:ea typeface="Times New Roman"/>
                        <a:cs typeface="Arial" pitchFamily="34" charset="0"/>
                      </a:endParaRPr>
                    </a:p>
                  </a:txBody>
                  <a:tcPr marL="33072" marR="33072" marT="0" marB="0">
                    <a:noFill/>
                  </a:tcPr>
                </a:tc>
                <a:tc gridSpan="2">
                  <a:txBody>
                    <a:bodyPr/>
                    <a:lstStyle/>
                    <a:p>
                      <a:pPr algn="just">
                        <a:lnSpc>
                          <a:spcPct val="150000"/>
                        </a:lnSpc>
                        <a:spcAft>
                          <a:spcPts val="0"/>
                        </a:spcAft>
                        <a:tabLst>
                          <a:tab pos="2700020" algn="ctr"/>
                          <a:tab pos="5400040" algn="r"/>
                          <a:tab pos="449580" algn="l"/>
                        </a:tabLst>
                      </a:pPr>
                      <a:r>
                        <a:rPr lang="es-ES_tradnl" sz="1200" dirty="0">
                          <a:effectLst/>
                          <a:latin typeface="Arial" pitchFamily="34" charset="0"/>
                          <a:cs typeface="Arial" pitchFamily="34" charset="0"/>
                        </a:rPr>
                        <a:t>Informe Final        X</a:t>
                      </a:r>
                      <a:endParaRPr lang="es-ES" sz="1200" dirty="0">
                        <a:effectLst/>
                        <a:latin typeface="Arial" pitchFamily="34" charset="0"/>
                        <a:ea typeface="Times New Roman"/>
                        <a:cs typeface="Arial" pitchFamily="34" charset="0"/>
                      </a:endParaRPr>
                    </a:p>
                  </a:txBody>
                  <a:tcPr marL="33072" marR="33072" marT="0" marB="0">
                    <a:noFill/>
                  </a:tcPr>
                </a:tc>
                <a:tc hMerge="1">
                  <a:txBody>
                    <a:bodyPr/>
                    <a:lstStyle/>
                    <a:p>
                      <a:endParaRPr lang="es-ES"/>
                    </a:p>
                  </a:txBody>
                  <a:tcPr/>
                </a:tc>
                <a:extLst>
                  <a:ext uri="{0D108BD9-81ED-4DB2-BD59-A6C34878D82A}">
                    <a16:rowId xmlns:a16="http://schemas.microsoft.com/office/drawing/2014/main" val="10008"/>
                  </a:ext>
                </a:extLst>
              </a:tr>
              <a:tr h="188400">
                <a:tc gridSpan="2">
                  <a:txBody>
                    <a:bodyPr/>
                    <a:lstStyle/>
                    <a:p>
                      <a:pPr algn="just">
                        <a:lnSpc>
                          <a:spcPct val="150000"/>
                        </a:lnSpc>
                        <a:spcAft>
                          <a:spcPts val="0"/>
                        </a:spcAft>
                        <a:tabLst>
                          <a:tab pos="2700020" algn="ctr"/>
                          <a:tab pos="5400040" algn="r"/>
                          <a:tab pos="449580" algn="l"/>
                        </a:tabLst>
                      </a:pPr>
                      <a:r>
                        <a:rPr lang="fr-FR" sz="1200" b="1" dirty="0">
                          <a:effectLst/>
                          <a:latin typeface="Arial" pitchFamily="34" charset="0"/>
                          <a:cs typeface="Arial" pitchFamily="34" charset="0"/>
                        </a:rPr>
                        <a:t>NOMBRE DE FICHERO</a:t>
                      </a:r>
                      <a:endParaRPr lang="es-ES" sz="1200" b="1" dirty="0">
                        <a:effectLst/>
                        <a:latin typeface="Arial" pitchFamily="34" charset="0"/>
                        <a:ea typeface="Times New Roman"/>
                        <a:cs typeface="Arial" pitchFamily="34" charset="0"/>
                      </a:endParaRPr>
                    </a:p>
                  </a:txBody>
                  <a:tcPr marL="33072" marR="33072" marT="0" marB="0" anchor="ctr">
                    <a:solidFill>
                      <a:srgbClr val="009FDA"/>
                    </a:solidFill>
                  </a:tcPr>
                </a:tc>
                <a:tc hMerge="1">
                  <a:txBody>
                    <a:bodyPr/>
                    <a:lstStyle/>
                    <a:p>
                      <a:endParaRPr lang="es-ES"/>
                    </a:p>
                  </a:txBody>
                  <a:tcPr/>
                </a:tc>
                <a:tc gridSpan="3">
                  <a:txBody>
                    <a:bodyPr/>
                    <a:lstStyle/>
                    <a:p>
                      <a:pPr algn="ctr">
                        <a:lnSpc>
                          <a:spcPct val="150000"/>
                        </a:lnSpc>
                        <a:spcAft>
                          <a:spcPts val="0"/>
                        </a:spcAft>
                        <a:tabLst>
                          <a:tab pos="2700020" algn="ctr"/>
                          <a:tab pos="5400040" algn="r"/>
                          <a:tab pos="449580" algn="l"/>
                        </a:tabLst>
                      </a:pPr>
                      <a:r>
                        <a:rPr lang="en-GB" sz="1200" dirty="0">
                          <a:effectLst/>
                          <a:latin typeface="Arial" pitchFamily="34" charset="0"/>
                          <a:cs typeface="Arial" pitchFamily="34" charset="0"/>
                        </a:rPr>
                        <a:t>SGGMC4502.100</a:t>
                      </a:r>
                      <a:endParaRPr lang="es-ES" sz="1200" dirty="0">
                        <a:effectLst/>
                        <a:latin typeface="Arial" pitchFamily="34" charset="0"/>
                        <a:ea typeface="Times New Roman"/>
                        <a:cs typeface="Arial" pitchFamily="34" charset="0"/>
                      </a:endParaRPr>
                    </a:p>
                  </a:txBody>
                  <a:tcPr marL="33072" marR="33072" marT="0" marB="0" anchor="ctr">
                    <a:no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9"/>
                  </a:ext>
                </a:extLst>
              </a:tr>
              <a:tr h="188400">
                <a:tc gridSpan="2">
                  <a:txBody>
                    <a:bodyPr/>
                    <a:lstStyle/>
                    <a:p>
                      <a:pPr algn="just">
                        <a:lnSpc>
                          <a:spcPct val="150000"/>
                        </a:lnSpc>
                        <a:spcAft>
                          <a:spcPts val="0"/>
                        </a:spcAft>
                        <a:tabLst>
                          <a:tab pos="2700020" algn="ctr"/>
                          <a:tab pos="5400040" algn="r"/>
                          <a:tab pos="449580" algn="l"/>
                        </a:tabLst>
                      </a:pPr>
                      <a:r>
                        <a:rPr lang="es-ES_tradnl" sz="1200" b="1" dirty="0">
                          <a:effectLst/>
                          <a:latin typeface="Arial" pitchFamily="34" charset="0"/>
                          <a:cs typeface="Arial" pitchFamily="34" charset="0"/>
                        </a:rPr>
                        <a:t>RUTA DEL ARCHIVO</a:t>
                      </a:r>
                      <a:endParaRPr lang="es-ES" sz="1200" b="1" dirty="0">
                        <a:effectLst/>
                        <a:latin typeface="Arial" pitchFamily="34" charset="0"/>
                        <a:ea typeface="Times New Roman"/>
                        <a:cs typeface="Arial" pitchFamily="34" charset="0"/>
                      </a:endParaRPr>
                    </a:p>
                  </a:txBody>
                  <a:tcPr marL="33072" marR="33072" marT="0" marB="0" anchor="ctr">
                    <a:solidFill>
                      <a:srgbClr val="009FDA"/>
                    </a:solidFill>
                  </a:tcPr>
                </a:tc>
                <a:tc hMerge="1">
                  <a:txBody>
                    <a:bodyPr/>
                    <a:lstStyle/>
                    <a:p>
                      <a:endParaRPr lang="es-ES"/>
                    </a:p>
                  </a:txBody>
                  <a:tcPr/>
                </a:tc>
                <a:tc gridSpan="3">
                  <a:txBody>
                    <a:bodyPr/>
                    <a:lstStyle/>
                    <a:p>
                      <a:pPr algn="ctr">
                        <a:lnSpc>
                          <a:spcPct val="100000"/>
                        </a:lnSpc>
                        <a:spcAft>
                          <a:spcPts val="0"/>
                        </a:spcAft>
                        <a:tabLst>
                          <a:tab pos="2700020" algn="ctr"/>
                          <a:tab pos="5400040" algn="r"/>
                          <a:tab pos="449580" algn="l"/>
                        </a:tabLst>
                      </a:pPr>
                      <a:r>
                        <a:rPr lang="es-ES" sz="1200" dirty="0">
                          <a:effectLst/>
                          <a:latin typeface="Arial" pitchFamily="34" charset="0"/>
                          <a:cs typeface="Arial" pitchFamily="34" charset="0"/>
                        </a:rPr>
                        <a:t>P:\DOCUMENTACION AENA\NAVEGACIÓN AÉREA\AUTOMATIZACION\ SACTA.S\GENERAL.G\GENERAL.G\Manual Curso.MC</a:t>
                      </a:r>
                      <a:endParaRPr lang="es-ES" sz="1200" dirty="0">
                        <a:effectLst/>
                        <a:latin typeface="Arial" pitchFamily="34" charset="0"/>
                        <a:ea typeface="Times New Roman"/>
                        <a:cs typeface="Arial" pitchFamily="34" charset="0"/>
                      </a:endParaRPr>
                    </a:p>
                  </a:txBody>
                  <a:tcPr marL="33072" marR="33072" marT="0" marB="0">
                    <a:solidFill>
                      <a:schemeClr val="bg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10"/>
                  </a:ext>
                </a:extLst>
              </a:tr>
              <a:tr h="188400">
                <a:tc>
                  <a:txBody>
                    <a:bodyPr/>
                    <a:lstStyle/>
                    <a:p>
                      <a:pPr algn="ctr">
                        <a:lnSpc>
                          <a:spcPct val="150000"/>
                        </a:lnSpc>
                        <a:spcAft>
                          <a:spcPts val="0"/>
                        </a:spcAft>
                      </a:pPr>
                      <a:r>
                        <a:rPr lang="es-ES_tradnl" sz="1200" dirty="0">
                          <a:effectLst/>
                          <a:latin typeface="Arial" pitchFamily="34" charset="0"/>
                          <a:cs typeface="Arial" pitchFamily="34" charset="0"/>
                        </a:rPr>
                        <a:t> </a:t>
                      </a:r>
                      <a:endParaRPr lang="es-ES" sz="1200" dirty="0">
                        <a:effectLst/>
                        <a:latin typeface="Arial" pitchFamily="34" charset="0"/>
                        <a:ea typeface="Times New Roman"/>
                        <a:cs typeface="Arial" pitchFamily="34" charset="0"/>
                      </a:endParaRPr>
                    </a:p>
                  </a:txBody>
                  <a:tcPr marL="33072" marR="33072" marT="0" marB="0" anchor="ctr">
                    <a:solidFill>
                      <a:srgbClr val="009FDA"/>
                    </a:solidFill>
                  </a:tcPr>
                </a:tc>
                <a:tc gridSpan="3">
                  <a:txBody>
                    <a:bodyPr/>
                    <a:lstStyle/>
                    <a:p>
                      <a:pPr algn="ctr">
                        <a:lnSpc>
                          <a:spcPct val="150000"/>
                        </a:lnSpc>
                        <a:spcAft>
                          <a:spcPts val="0"/>
                        </a:spcAft>
                        <a:tabLst>
                          <a:tab pos="2700020" algn="ctr"/>
                          <a:tab pos="5400040" algn="r"/>
                          <a:tab pos="449580" algn="l"/>
                        </a:tabLst>
                      </a:pPr>
                      <a:r>
                        <a:rPr lang="es-ES_tradnl" sz="1200" b="1" dirty="0">
                          <a:effectLst/>
                          <a:latin typeface="Arial" pitchFamily="34" charset="0"/>
                          <a:cs typeface="Arial" pitchFamily="34" charset="0"/>
                        </a:rPr>
                        <a:t>NOMBRE / PUESTO</a:t>
                      </a:r>
                      <a:endParaRPr lang="es-ES" sz="1200" b="1" dirty="0">
                        <a:effectLst/>
                        <a:latin typeface="Arial" pitchFamily="34" charset="0"/>
                        <a:ea typeface="Times New Roman"/>
                        <a:cs typeface="Arial" pitchFamily="34" charset="0"/>
                      </a:endParaRPr>
                    </a:p>
                  </a:txBody>
                  <a:tcPr marL="33072" marR="33072" marT="0" marB="0" anchor="ctr">
                    <a:solidFill>
                      <a:srgbClr val="009FDA"/>
                    </a:solidFill>
                  </a:tcPr>
                </a:tc>
                <a:tc hMerge="1">
                  <a:txBody>
                    <a:bodyPr/>
                    <a:lstStyle/>
                    <a:p>
                      <a:endParaRPr lang="es-ES"/>
                    </a:p>
                  </a:txBody>
                  <a:tcPr/>
                </a:tc>
                <a:tc hMerge="1">
                  <a:txBody>
                    <a:bodyPr/>
                    <a:lstStyle/>
                    <a:p>
                      <a:endParaRPr lang="es-ES"/>
                    </a:p>
                  </a:txBody>
                  <a:tcPr/>
                </a:tc>
                <a:tc>
                  <a:txBody>
                    <a:bodyPr/>
                    <a:lstStyle/>
                    <a:p>
                      <a:pPr algn="ctr">
                        <a:lnSpc>
                          <a:spcPct val="150000"/>
                        </a:lnSpc>
                        <a:spcAft>
                          <a:spcPts val="0"/>
                        </a:spcAft>
                        <a:tabLst>
                          <a:tab pos="2700020" algn="ctr"/>
                          <a:tab pos="5400040" algn="r"/>
                          <a:tab pos="449580" algn="l"/>
                        </a:tabLst>
                      </a:pPr>
                      <a:r>
                        <a:rPr lang="es-ES_tradnl" sz="1200" b="1" dirty="0">
                          <a:effectLst/>
                          <a:latin typeface="Arial" pitchFamily="34" charset="0"/>
                          <a:cs typeface="Arial" pitchFamily="34" charset="0"/>
                        </a:rPr>
                        <a:t>FIRMA / FECHA</a:t>
                      </a:r>
                      <a:endParaRPr lang="es-ES" sz="1200" b="1" dirty="0">
                        <a:effectLst/>
                        <a:latin typeface="Arial" pitchFamily="34" charset="0"/>
                        <a:ea typeface="Times New Roman"/>
                        <a:cs typeface="Arial" pitchFamily="34" charset="0"/>
                      </a:endParaRPr>
                    </a:p>
                  </a:txBody>
                  <a:tcPr marL="33072" marR="33072" marT="0" marB="0" anchor="ctr">
                    <a:solidFill>
                      <a:srgbClr val="009FDA"/>
                    </a:solidFill>
                  </a:tcPr>
                </a:tc>
                <a:extLst>
                  <a:ext uri="{0D108BD9-81ED-4DB2-BD59-A6C34878D82A}">
                    <a16:rowId xmlns:a16="http://schemas.microsoft.com/office/drawing/2014/main" val="10011"/>
                  </a:ext>
                </a:extLst>
              </a:tr>
              <a:tr h="310075">
                <a:tc>
                  <a:txBody>
                    <a:bodyPr/>
                    <a:lstStyle/>
                    <a:p>
                      <a:pPr algn="just">
                        <a:lnSpc>
                          <a:spcPct val="150000"/>
                        </a:lnSpc>
                        <a:spcAft>
                          <a:spcPts val="0"/>
                        </a:spcAft>
                      </a:pPr>
                      <a:r>
                        <a:rPr lang="es-ES_tradnl" sz="1200" b="1" dirty="0">
                          <a:effectLst/>
                          <a:latin typeface="Arial" pitchFamily="34" charset="0"/>
                          <a:cs typeface="Arial" pitchFamily="34" charset="0"/>
                        </a:rPr>
                        <a:t>REALIZADO</a:t>
                      </a:r>
                      <a:endParaRPr lang="es-ES" sz="1200" b="1" dirty="0">
                        <a:effectLst/>
                        <a:latin typeface="Arial" pitchFamily="34" charset="0"/>
                        <a:ea typeface="Times New Roman"/>
                        <a:cs typeface="Arial" pitchFamily="34" charset="0"/>
                      </a:endParaRPr>
                    </a:p>
                  </a:txBody>
                  <a:tcPr marL="33072" marR="33072" marT="0" marB="0" anchor="ctr">
                    <a:solidFill>
                      <a:srgbClr val="009FDA"/>
                    </a:solidFill>
                  </a:tcPr>
                </a:tc>
                <a:tc gridSpan="3">
                  <a:txBody>
                    <a:bodyPr/>
                    <a:lstStyle/>
                    <a:p>
                      <a:pPr algn="l">
                        <a:lnSpc>
                          <a:spcPct val="150000"/>
                        </a:lnSpc>
                        <a:spcAft>
                          <a:spcPts val="0"/>
                        </a:spcAft>
                        <a:tabLst>
                          <a:tab pos="2700020" algn="ctr"/>
                          <a:tab pos="5400040" algn="r"/>
                          <a:tab pos="449580" algn="l"/>
                        </a:tabLst>
                      </a:pPr>
                      <a:r>
                        <a:rPr lang="es-ES" sz="1200" dirty="0">
                          <a:effectLst/>
                          <a:latin typeface="Arial" pitchFamily="34" charset="0"/>
                          <a:cs typeface="Arial" pitchFamily="34" charset="0"/>
                        </a:rPr>
                        <a:t>Departamento </a:t>
                      </a:r>
                      <a:r>
                        <a:rPr lang="es-ES" sz="1200" kern="1200" dirty="0">
                          <a:solidFill>
                            <a:schemeClr val="dk1"/>
                          </a:solidFill>
                          <a:effectLst/>
                          <a:latin typeface="Arial" pitchFamily="34" charset="0"/>
                          <a:ea typeface="+mn-ea"/>
                          <a:cs typeface="Arial" pitchFamily="34" charset="0"/>
                        </a:rPr>
                        <a:t>Despliegue de Sistemas ATM</a:t>
                      </a:r>
                      <a:endParaRPr lang="es-ES" sz="1200" dirty="0">
                        <a:effectLst/>
                        <a:latin typeface="Arial" pitchFamily="34" charset="0"/>
                        <a:ea typeface="Times New Roman"/>
                        <a:cs typeface="Arial" pitchFamily="34" charset="0"/>
                      </a:endParaRPr>
                    </a:p>
                  </a:txBody>
                  <a:tcPr marL="33072" marR="33072" marT="0" marB="0" anchor="ctr">
                    <a:noFill/>
                  </a:tcPr>
                </a:tc>
                <a:tc hMerge="1">
                  <a:txBody>
                    <a:bodyPr/>
                    <a:lstStyle/>
                    <a:p>
                      <a:endParaRPr lang="es-ES"/>
                    </a:p>
                  </a:txBody>
                  <a:tcPr/>
                </a:tc>
                <a:tc hMerge="1">
                  <a:txBody>
                    <a:bodyPr/>
                    <a:lstStyle/>
                    <a:p>
                      <a:endParaRPr lang="es-ES"/>
                    </a:p>
                  </a:txBody>
                  <a:tcPr/>
                </a:tc>
                <a:tc>
                  <a:txBody>
                    <a:bodyPr/>
                    <a:lstStyle/>
                    <a:p>
                      <a:pPr algn="r">
                        <a:lnSpc>
                          <a:spcPct val="150000"/>
                        </a:lnSpc>
                        <a:spcAft>
                          <a:spcPts val="0"/>
                        </a:spcAft>
                      </a:pPr>
                      <a:r>
                        <a:rPr lang="es-ES_tradnl" sz="1200" dirty="0">
                          <a:effectLst/>
                          <a:latin typeface="Arial" pitchFamily="34" charset="0"/>
                          <a:cs typeface="Arial" pitchFamily="34" charset="0"/>
                        </a:rPr>
                        <a:t>Visado en gestor documental </a:t>
                      </a:r>
                      <a:endParaRPr lang="es-ES" sz="1200" dirty="0">
                        <a:effectLst/>
                        <a:latin typeface="Arial" pitchFamily="34" charset="0"/>
                        <a:ea typeface="Times New Roman"/>
                        <a:cs typeface="Arial" pitchFamily="34" charset="0"/>
                      </a:endParaRPr>
                    </a:p>
                  </a:txBody>
                  <a:tcPr marL="33072" marR="33072" marT="0" marB="0" anchor="ctr">
                    <a:noFill/>
                  </a:tcPr>
                </a:tc>
                <a:extLst>
                  <a:ext uri="{0D108BD9-81ED-4DB2-BD59-A6C34878D82A}">
                    <a16:rowId xmlns:a16="http://schemas.microsoft.com/office/drawing/2014/main" val="10012"/>
                  </a:ext>
                </a:extLst>
              </a:tr>
              <a:tr h="312692">
                <a:tc>
                  <a:txBody>
                    <a:bodyPr/>
                    <a:lstStyle/>
                    <a:p>
                      <a:pPr algn="just">
                        <a:lnSpc>
                          <a:spcPct val="150000"/>
                        </a:lnSpc>
                        <a:spcAft>
                          <a:spcPts val="0"/>
                        </a:spcAft>
                        <a:tabLst>
                          <a:tab pos="2700020" algn="ctr"/>
                          <a:tab pos="5400040" algn="r"/>
                          <a:tab pos="449580" algn="l"/>
                        </a:tabLst>
                      </a:pPr>
                      <a:r>
                        <a:rPr lang="es-ES_tradnl" sz="1200" b="1" dirty="0">
                          <a:effectLst/>
                          <a:latin typeface="Arial" pitchFamily="34" charset="0"/>
                          <a:cs typeface="Arial" pitchFamily="34" charset="0"/>
                        </a:rPr>
                        <a:t>REVISADO </a:t>
                      </a:r>
                      <a:endParaRPr lang="es-ES" sz="1200" b="1" dirty="0">
                        <a:effectLst/>
                        <a:latin typeface="Arial" pitchFamily="34" charset="0"/>
                        <a:ea typeface="Times New Roman"/>
                        <a:cs typeface="Arial" pitchFamily="34" charset="0"/>
                      </a:endParaRPr>
                    </a:p>
                  </a:txBody>
                  <a:tcPr marL="33072" marR="33072" marT="0" marB="0" anchor="ctr">
                    <a:solidFill>
                      <a:srgbClr val="009FDA"/>
                    </a:solidFill>
                  </a:tcPr>
                </a:tc>
                <a:tc gridSpan="3">
                  <a:txBody>
                    <a:bodyPr/>
                    <a:lstStyle/>
                    <a:p>
                      <a:pPr algn="l">
                        <a:lnSpc>
                          <a:spcPct val="100000"/>
                        </a:lnSpc>
                        <a:spcAft>
                          <a:spcPts val="0"/>
                        </a:spcAft>
                        <a:tabLst>
                          <a:tab pos="2700020" algn="ctr"/>
                          <a:tab pos="5400040" algn="r"/>
                          <a:tab pos="449580" algn="l"/>
                        </a:tabLst>
                      </a:pPr>
                      <a:r>
                        <a:rPr lang="es-ES" sz="1200" dirty="0">
                          <a:effectLst/>
                          <a:latin typeface="Arial" pitchFamily="34" charset="0"/>
                          <a:cs typeface="Arial" pitchFamily="34" charset="0"/>
                        </a:rPr>
                        <a:t>Myriam Santamaría González / Jefa Departamento Metodología y </a:t>
                      </a:r>
                      <a:r>
                        <a:rPr lang="es-ES" sz="1200">
                          <a:effectLst/>
                          <a:latin typeface="Arial" pitchFamily="34" charset="0"/>
                          <a:cs typeface="Arial" pitchFamily="34" charset="0"/>
                        </a:rPr>
                        <a:t>Aseguramiento del Sistema </a:t>
                      </a:r>
                      <a:r>
                        <a:rPr lang="es-ES" sz="1200" dirty="0">
                          <a:effectLst/>
                          <a:latin typeface="Arial" pitchFamily="34" charset="0"/>
                          <a:cs typeface="Arial" pitchFamily="34" charset="0"/>
                        </a:rPr>
                        <a:t>ATM</a:t>
                      </a:r>
                      <a:endParaRPr lang="es-ES" sz="1200" kern="1200" dirty="0">
                        <a:solidFill>
                          <a:schemeClr val="dk1"/>
                        </a:solidFill>
                        <a:effectLst/>
                        <a:latin typeface="Arial" pitchFamily="34" charset="0"/>
                        <a:ea typeface="+mn-ea"/>
                        <a:cs typeface="Arial" pitchFamily="34" charset="0"/>
                      </a:endParaRPr>
                    </a:p>
                  </a:txBody>
                  <a:tcPr marL="33072" marR="33072" marT="0" marB="0" anchor="ctr">
                    <a:noFill/>
                  </a:tcPr>
                </a:tc>
                <a:tc hMerge="1">
                  <a:txBody>
                    <a:bodyPr/>
                    <a:lstStyle/>
                    <a:p>
                      <a:endParaRPr lang="es-ES"/>
                    </a:p>
                  </a:txBody>
                  <a:tcPr/>
                </a:tc>
                <a:tc hMerge="1">
                  <a:txBody>
                    <a:bodyPr/>
                    <a:lstStyle/>
                    <a:p>
                      <a:endParaRPr lang="es-ES"/>
                    </a:p>
                  </a:txBody>
                  <a:tcPr/>
                </a:tc>
                <a:tc>
                  <a:txBody>
                    <a:bodyPr/>
                    <a:lstStyle/>
                    <a:p>
                      <a:pPr algn="r">
                        <a:lnSpc>
                          <a:spcPct val="150000"/>
                        </a:lnSpc>
                        <a:spcAft>
                          <a:spcPts val="0"/>
                        </a:spcAft>
                      </a:pPr>
                      <a:r>
                        <a:rPr lang="es-ES_tradnl" sz="1200" dirty="0">
                          <a:effectLst/>
                          <a:latin typeface="Arial" pitchFamily="34" charset="0"/>
                          <a:cs typeface="Arial" pitchFamily="34" charset="0"/>
                        </a:rPr>
                        <a:t>Visado en gestor documental </a:t>
                      </a:r>
                      <a:endParaRPr lang="es-ES" sz="1200" dirty="0">
                        <a:effectLst/>
                        <a:latin typeface="Arial" pitchFamily="34" charset="0"/>
                        <a:ea typeface="Times New Roman"/>
                        <a:cs typeface="Arial" pitchFamily="34" charset="0"/>
                      </a:endParaRPr>
                    </a:p>
                  </a:txBody>
                  <a:tcPr marL="33072" marR="33072" marT="0" marB="0" anchor="ctr">
                    <a:noFill/>
                  </a:tcPr>
                </a:tc>
                <a:extLst>
                  <a:ext uri="{0D108BD9-81ED-4DB2-BD59-A6C34878D82A}">
                    <a16:rowId xmlns:a16="http://schemas.microsoft.com/office/drawing/2014/main" val="10013"/>
                  </a:ext>
                </a:extLst>
              </a:tr>
              <a:tr h="345400">
                <a:tc>
                  <a:txBody>
                    <a:bodyPr/>
                    <a:lstStyle/>
                    <a:p>
                      <a:pPr algn="just">
                        <a:lnSpc>
                          <a:spcPct val="150000"/>
                        </a:lnSpc>
                        <a:spcAft>
                          <a:spcPts val="0"/>
                        </a:spcAft>
                        <a:tabLst>
                          <a:tab pos="2700020" algn="ctr"/>
                          <a:tab pos="5400040" algn="r"/>
                          <a:tab pos="449580" algn="l"/>
                        </a:tabLst>
                      </a:pPr>
                      <a:r>
                        <a:rPr lang="es-ES_tradnl" sz="1200" b="1" dirty="0">
                          <a:effectLst/>
                          <a:latin typeface="Arial" pitchFamily="34" charset="0"/>
                          <a:cs typeface="Arial" pitchFamily="34" charset="0"/>
                        </a:rPr>
                        <a:t>APROBADO</a:t>
                      </a:r>
                      <a:endParaRPr lang="es-ES" sz="1200" b="1" dirty="0">
                        <a:effectLst/>
                        <a:latin typeface="Arial" pitchFamily="34" charset="0"/>
                        <a:ea typeface="Times New Roman"/>
                        <a:cs typeface="Arial" pitchFamily="34" charset="0"/>
                      </a:endParaRPr>
                    </a:p>
                  </a:txBody>
                  <a:tcPr marL="33072" marR="33072" marT="0" marB="0" anchor="ctr">
                    <a:solidFill>
                      <a:srgbClr val="009FDA"/>
                    </a:solidFill>
                  </a:tcPr>
                </a:tc>
                <a:tc gridSpan="3">
                  <a:txBody>
                    <a:bodyPr/>
                    <a:lstStyle/>
                    <a:p>
                      <a:pPr algn="l">
                        <a:lnSpc>
                          <a:spcPct val="150000"/>
                        </a:lnSpc>
                        <a:spcAft>
                          <a:spcPts val="0"/>
                        </a:spcAft>
                        <a:tabLst>
                          <a:tab pos="2700020" algn="ctr"/>
                          <a:tab pos="5400040" algn="r"/>
                          <a:tab pos="449580" algn="l"/>
                        </a:tabLst>
                      </a:pPr>
                      <a:r>
                        <a:rPr lang="es-ES" sz="1200" dirty="0">
                          <a:effectLst/>
                          <a:latin typeface="Arial" pitchFamily="34" charset="0"/>
                          <a:cs typeface="Arial" pitchFamily="34" charset="0"/>
                        </a:rPr>
                        <a:t>Francisco Martínez Rico / Jefe de la División de Automatización</a:t>
                      </a:r>
                      <a:endParaRPr lang="es-ES" sz="1200" dirty="0">
                        <a:effectLst/>
                        <a:latin typeface="Arial" pitchFamily="34" charset="0"/>
                        <a:ea typeface="Times New Roman"/>
                        <a:cs typeface="Arial" pitchFamily="34" charset="0"/>
                      </a:endParaRPr>
                    </a:p>
                  </a:txBody>
                  <a:tcPr marL="33072" marR="33072" marT="0" marB="0" anchor="ctr">
                    <a:noFill/>
                  </a:tcPr>
                </a:tc>
                <a:tc hMerge="1">
                  <a:txBody>
                    <a:bodyPr/>
                    <a:lstStyle/>
                    <a:p>
                      <a:endParaRPr lang="es-ES"/>
                    </a:p>
                  </a:txBody>
                  <a:tcPr/>
                </a:tc>
                <a:tc hMerge="1">
                  <a:txBody>
                    <a:bodyPr/>
                    <a:lstStyle/>
                    <a:p>
                      <a:endParaRPr lang="es-ES"/>
                    </a:p>
                  </a:txBody>
                  <a:tcPr/>
                </a:tc>
                <a:tc>
                  <a:txBody>
                    <a:bodyPr/>
                    <a:lstStyle/>
                    <a:p>
                      <a:pPr algn="r">
                        <a:lnSpc>
                          <a:spcPct val="150000"/>
                        </a:lnSpc>
                        <a:spcAft>
                          <a:spcPts val="0"/>
                        </a:spcAft>
                      </a:pPr>
                      <a:r>
                        <a:rPr lang="es-ES_tradnl" sz="1200" dirty="0">
                          <a:effectLst/>
                          <a:latin typeface="Arial" pitchFamily="34" charset="0"/>
                          <a:cs typeface="Arial" pitchFamily="34" charset="0"/>
                        </a:rPr>
                        <a:t>Visado en gestor documental </a:t>
                      </a:r>
                      <a:endParaRPr lang="es-ES" sz="1200" dirty="0">
                        <a:effectLst/>
                        <a:latin typeface="Arial" pitchFamily="34" charset="0"/>
                        <a:ea typeface="Times New Roman"/>
                        <a:cs typeface="Arial" pitchFamily="34" charset="0"/>
                      </a:endParaRPr>
                    </a:p>
                  </a:txBody>
                  <a:tcPr marL="33072" marR="33072" marT="0" marB="0" anchor="ctr">
                    <a:noFill/>
                  </a:tcPr>
                </a:tc>
                <a:extLst>
                  <a:ext uri="{0D108BD9-81ED-4DB2-BD59-A6C34878D82A}">
                    <a16:rowId xmlns:a16="http://schemas.microsoft.com/office/drawing/2014/main" val="10014"/>
                  </a:ext>
                </a:extLst>
              </a:tr>
            </a:tbl>
          </a:graphicData>
        </a:graphic>
      </p:graphicFrame>
      <p:sp>
        <p:nvSpPr>
          <p:cNvPr id="5" name="Rectangle 1"/>
          <p:cNvSpPr>
            <a:spLocks noChangeArrowheads="1"/>
          </p:cNvSpPr>
          <p:nvPr/>
        </p:nvSpPr>
        <p:spPr bwMode="auto">
          <a:xfrm>
            <a:off x="2117559" y="404666"/>
            <a:ext cx="82689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449263" algn="r"/>
                <a:tab pos="2700338" algn="ctr"/>
                <a:tab pos="5400675" algn="r"/>
              </a:tabLst>
            </a:pPr>
            <a:r>
              <a:rPr lang="es-ES_tradnl" sz="1200" b="1" dirty="0">
                <a:latin typeface="Arial" pitchFamily="34" charset="0"/>
                <a:ea typeface="Times New Roman" pitchFamily="18" charset="0"/>
                <a:cs typeface="Arial" pitchFamily="34" charset="0"/>
              </a:rPr>
              <a:t>HOJA DE CONTROL DE LA DOCUMENTACIÓN</a:t>
            </a:r>
            <a:endParaRPr lang="es-ES" dirty="0">
              <a:latin typeface="Arial" pitchFamily="34" charset="0"/>
              <a:cs typeface="Arial" pitchFamily="34" charset="0"/>
            </a:endParaRPr>
          </a:p>
        </p:txBody>
      </p:sp>
      <p:sp>
        <p:nvSpPr>
          <p:cNvPr id="4" name="Marcador de número de diapositiva 5">
            <a:extLst>
              <a:ext uri="{FF2B5EF4-FFF2-40B4-BE49-F238E27FC236}">
                <a16:creationId xmlns:a16="http://schemas.microsoft.com/office/drawing/2014/main" id="{BA5B5BB2-342F-4CF5-B850-D81C647ADBB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3628A-7C3A-4FE1-9158-F8C34ECA31E6}" type="slidenum">
              <a:rPr lang="es-ES" smtClean="0"/>
              <a:pPr/>
              <a:t>95</a:t>
            </a:fld>
            <a:endParaRPr lang="es-ES" dirty="0"/>
          </a:p>
        </p:txBody>
      </p:sp>
    </p:spTree>
    <p:extLst>
      <p:ext uri="{BB962C8B-B14F-4D97-AF65-F5344CB8AC3E}">
        <p14:creationId xmlns:p14="http://schemas.microsoft.com/office/powerpoint/2010/main" val="8968120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2072035942"/>
              </p:ext>
            </p:extLst>
          </p:nvPr>
        </p:nvGraphicFramePr>
        <p:xfrm>
          <a:off x="680720" y="643714"/>
          <a:ext cx="10673080" cy="5684851"/>
        </p:xfrm>
        <a:graphic>
          <a:graphicData uri="http://schemas.openxmlformats.org/drawingml/2006/table">
            <a:tbl>
              <a:tblPr>
                <a:tableStyleId>{5C22544A-7EE6-4342-B048-85BDC9FD1C3A}</a:tableStyleId>
              </a:tblPr>
              <a:tblGrid>
                <a:gridCol w="3151100">
                  <a:extLst>
                    <a:ext uri="{9D8B030D-6E8A-4147-A177-3AD203B41FA5}">
                      <a16:colId xmlns:a16="http://schemas.microsoft.com/office/drawing/2014/main" val="20000"/>
                    </a:ext>
                  </a:extLst>
                </a:gridCol>
                <a:gridCol w="5285716">
                  <a:extLst>
                    <a:ext uri="{9D8B030D-6E8A-4147-A177-3AD203B41FA5}">
                      <a16:colId xmlns:a16="http://schemas.microsoft.com/office/drawing/2014/main" val="20001"/>
                    </a:ext>
                  </a:extLst>
                </a:gridCol>
                <a:gridCol w="2236264">
                  <a:extLst>
                    <a:ext uri="{9D8B030D-6E8A-4147-A177-3AD203B41FA5}">
                      <a16:colId xmlns:a16="http://schemas.microsoft.com/office/drawing/2014/main" val="20002"/>
                    </a:ext>
                  </a:extLst>
                </a:gridCol>
              </a:tblGrid>
              <a:tr h="265871">
                <a:tc>
                  <a:txBody>
                    <a:bodyPr/>
                    <a:lstStyle/>
                    <a:p>
                      <a:pPr algn="ctr">
                        <a:lnSpc>
                          <a:spcPct val="150000"/>
                        </a:lnSpc>
                        <a:spcAft>
                          <a:spcPts val="0"/>
                        </a:spcAft>
                        <a:tabLst>
                          <a:tab pos="2700020" algn="ctr"/>
                          <a:tab pos="5400040" algn="r"/>
                          <a:tab pos="449580" algn="l"/>
                        </a:tabLst>
                      </a:pPr>
                      <a:r>
                        <a:rPr lang="es-ES_tradnl" sz="1200" b="1" dirty="0">
                          <a:effectLst/>
                          <a:latin typeface="Arial" pitchFamily="34" charset="0"/>
                          <a:cs typeface="Arial" pitchFamily="34" charset="0"/>
                        </a:rPr>
                        <a:t>NOMBRE</a:t>
                      </a:r>
                      <a:endParaRPr lang="es-ES" sz="1000" b="1" dirty="0">
                        <a:effectLst/>
                        <a:latin typeface="Arial" pitchFamily="34" charset="0"/>
                        <a:ea typeface="Times New Roman"/>
                        <a:cs typeface="Arial" pitchFamily="34" charset="0"/>
                      </a:endParaRPr>
                    </a:p>
                  </a:txBody>
                  <a:tcPr marL="46671" marR="46671" marT="0" marB="0" anchor="ctr">
                    <a:noFill/>
                  </a:tcPr>
                </a:tc>
                <a:tc>
                  <a:txBody>
                    <a:bodyPr/>
                    <a:lstStyle/>
                    <a:p>
                      <a:pPr algn="ctr">
                        <a:lnSpc>
                          <a:spcPct val="150000"/>
                        </a:lnSpc>
                        <a:spcAft>
                          <a:spcPts val="0"/>
                        </a:spcAft>
                        <a:tabLst>
                          <a:tab pos="2700020" algn="ctr"/>
                          <a:tab pos="5400040" algn="r"/>
                          <a:tab pos="449580" algn="l"/>
                        </a:tabLst>
                      </a:pPr>
                      <a:r>
                        <a:rPr lang="es-ES_tradnl" sz="1200" b="1" dirty="0">
                          <a:effectLst/>
                          <a:latin typeface="Arial" pitchFamily="34" charset="0"/>
                          <a:cs typeface="Arial" pitchFamily="34" charset="0"/>
                        </a:rPr>
                        <a:t>PUESTO</a:t>
                      </a:r>
                      <a:endParaRPr lang="es-ES" sz="1000" b="1" dirty="0">
                        <a:effectLst/>
                        <a:latin typeface="Arial" pitchFamily="34" charset="0"/>
                        <a:ea typeface="Times New Roman"/>
                        <a:cs typeface="Arial" pitchFamily="34" charset="0"/>
                      </a:endParaRPr>
                    </a:p>
                  </a:txBody>
                  <a:tcPr marL="46671" marR="46671" marT="0" marB="0" anchor="ctr">
                    <a:noFill/>
                  </a:tcPr>
                </a:tc>
                <a:tc>
                  <a:txBody>
                    <a:bodyPr/>
                    <a:lstStyle/>
                    <a:p>
                      <a:pPr algn="ctr">
                        <a:lnSpc>
                          <a:spcPct val="150000"/>
                        </a:lnSpc>
                        <a:spcAft>
                          <a:spcPts val="0"/>
                        </a:spcAft>
                        <a:tabLst>
                          <a:tab pos="2700020" algn="ctr"/>
                          <a:tab pos="5400040" algn="r"/>
                          <a:tab pos="449580" algn="l"/>
                        </a:tabLst>
                      </a:pPr>
                      <a:r>
                        <a:rPr lang="es-ES_tradnl" sz="1200" b="1" dirty="0">
                          <a:effectLst/>
                          <a:latin typeface="Arial" pitchFamily="34" charset="0"/>
                          <a:cs typeface="Arial" pitchFamily="34" charset="0"/>
                        </a:rPr>
                        <a:t>ORGANIZACIÓN</a:t>
                      </a:r>
                      <a:endParaRPr lang="es-ES" sz="1000" b="1" dirty="0">
                        <a:effectLst/>
                        <a:latin typeface="Arial" pitchFamily="34" charset="0"/>
                        <a:ea typeface="Times New Roman"/>
                        <a:cs typeface="Arial" pitchFamily="34" charset="0"/>
                      </a:endParaRPr>
                    </a:p>
                  </a:txBody>
                  <a:tcPr marL="46671" marR="46671" marT="0" marB="0" anchor="ctr">
                    <a:noFill/>
                  </a:tcPr>
                </a:tc>
                <a:extLst>
                  <a:ext uri="{0D108BD9-81ED-4DB2-BD59-A6C34878D82A}">
                    <a16:rowId xmlns:a16="http://schemas.microsoft.com/office/drawing/2014/main" val="10000"/>
                  </a:ext>
                </a:extLst>
              </a:tr>
              <a:tr h="301744">
                <a:tc>
                  <a:txBody>
                    <a:bodyPr/>
                    <a:lstStyle/>
                    <a:p>
                      <a:pPr algn="ctr">
                        <a:lnSpc>
                          <a:spcPct val="150000"/>
                        </a:lnSpc>
                        <a:spcAft>
                          <a:spcPts val="0"/>
                        </a:spcAft>
                        <a:tabLst>
                          <a:tab pos="2700020" algn="ctr"/>
                          <a:tab pos="5400040" algn="r"/>
                          <a:tab pos="449580" algn="l"/>
                        </a:tabLst>
                      </a:pPr>
                      <a:endParaRPr lang="es-ES" sz="1100" dirty="0">
                        <a:effectLst/>
                        <a:latin typeface="Arial" pitchFamily="34" charset="0"/>
                        <a:ea typeface="Times New Roman"/>
                        <a:cs typeface="Arial" pitchFamily="34" charset="0"/>
                      </a:endParaRPr>
                    </a:p>
                  </a:txBody>
                  <a:tcPr marL="46671" marR="46671" marT="0" marB="0" anchor="ctr">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ea typeface="Times New Roman"/>
                          <a:cs typeface="Arial" pitchFamily="34" charset="0"/>
                        </a:rPr>
                        <a:t>Personal de la División de Automatización</a:t>
                      </a:r>
                    </a:p>
                  </a:txBody>
                  <a:tcPr marL="46671" marR="46671" marT="0" marB="0" anchor="ctr">
                    <a:noFill/>
                  </a:tcPr>
                </a:tc>
                <a:tc>
                  <a:txBody>
                    <a:bodyPr/>
                    <a:lstStyle/>
                    <a:p>
                      <a:pPr algn="ctr">
                        <a:lnSpc>
                          <a:spcPct val="150000"/>
                        </a:lnSpc>
                        <a:spcAft>
                          <a:spcPts val="0"/>
                        </a:spcAft>
                        <a:tabLst>
                          <a:tab pos="2700020" algn="ctr"/>
                          <a:tab pos="5400040" algn="r"/>
                          <a:tab pos="449580" algn="l"/>
                        </a:tabLst>
                      </a:pPr>
                      <a:r>
                        <a:rPr lang="es-ES_tradnl" sz="1100" dirty="0" err="1">
                          <a:effectLst/>
                          <a:latin typeface="Arial" pitchFamily="34" charset="0"/>
                          <a:cs typeface="Arial" pitchFamily="34" charset="0"/>
                        </a:rPr>
                        <a:t>Enaire</a:t>
                      </a:r>
                      <a:endParaRPr lang="es-ES" sz="1100" dirty="0">
                        <a:effectLst/>
                        <a:latin typeface="Arial" pitchFamily="34" charset="0"/>
                        <a:ea typeface="Times New Roman"/>
                        <a:cs typeface="Arial" pitchFamily="34" charset="0"/>
                      </a:endParaRPr>
                    </a:p>
                  </a:txBody>
                  <a:tcPr marL="46671" marR="46671" marT="0" marB="0" anchor="ctr">
                    <a:noFill/>
                  </a:tcPr>
                </a:tc>
                <a:extLst>
                  <a:ext uri="{0D108BD9-81ED-4DB2-BD59-A6C34878D82A}">
                    <a16:rowId xmlns:a16="http://schemas.microsoft.com/office/drawing/2014/main" val="10001"/>
                  </a:ext>
                </a:extLst>
              </a:tr>
              <a:tr h="288032">
                <a:tc>
                  <a:txBody>
                    <a:bodyPr/>
                    <a:lstStyle/>
                    <a:p>
                      <a:pPr algn="ctr">
                        <a:lnSpc>
                          <a:spcPct val="150000"/>
                        </a:lnSpc>
                        <a:spcAft>
                          <a:spcPts val="0"/>
                        </a:spcAft>
                        <a:tabLst>
                          <a:tab pos="2700020" algn="ctr"/>
                          <a:tab pos="5400040" algn="r"/>
                          <a:tab pos="449580" algn="l"/>
                        </a:tabLst>
                      </a:pPr>
                      <a:endParaRPr lang="es-ES" sz="1100" dirty="0">
                        <a:effectLst/>
                        <a:latin typeface="Arial" pitchFamily="34" charset="0"/>
                        <a:ea typeface="Times New Roman"/>
                        <a:cs typeface="Arial" pitchFamily="34" charset="0"/>
                      </a:endParaRPr>
                    </a:p>
                  </a:txBody>
                  <a:tcPr marL="46671" marR="46671" marT="0" marB="0" anchor="ctr">
                    <a:noFill/>
                  </a:tcPr>
                </a:tc>
                <a:tc>
                  <a:txBody>
                    <a:bodyPr/>
                    <a:lstStyle/>
                    <a:p>
                      <a:pPr algn="ctr">
                        <a:lnSpc>
                          <a:spcPct val="150000"/>
                        </a:lnSpc>
                        <a:spcAft>
                          <a:spcPts val="0"/>
                        </a:spcAft>
                        <a:tabLst>
                          <a:tab pos="2700020" algn="ctr"/>
                          <a:tab pos="5400040" algn="r"/>
                          <a:tab pos="449580" algn="l"/>
                        </a:tabLst>
                      </a:pPr>
                      <a:r>
                        <a:rPr lang="es-ES" sz="1100" kern="1200" dirty="0">
                          <a:solidFill>
                            <a:schemeClr val="dk1"/>
                          </a:solidFill>
                          <a:effectLst/>
                          <a:latin typeface="Arial" pitchFamily="34" charset="0"/>
                          <a:ea typeface="+mn-ea"/>
                          <a:cs typeface="Arial" pitchFamily="34" charset="0"/>
                        </a:rPr>
                        <a:t>Jefes Departamento de Ingeniería de Explotación de Sistemas ATC de las 5 </a:t>
                      </a:r>
                      <a:r>
                        <a:rPr lang="es-ES" sz="1100" kern="1200" dirty="0" err="1">
                          <a:solidFill>
                            <a:schemeClr val="dk1"/>
                          </a:solidFill>
                          <a:effectLst/>
                          <a:latin typeface="Arial" pitchFamily="34" charset="0"/>
                          <a:ea typeface="+mn-ea"/>
                          <a:cs typeface="Arial" pitchFamily="34" charset="0"/>
                        </a:rPr>
                        <a:t>DRNAs</a:t>
                      </a:r>
                      <a:endParaRPr lang="es-ES" sz="1100" kern="1200" dirty="0">
                        <a:solidFill>
                          <a:schemeClr val="dk1"/>
                        </a:solidFill>
                        <a:effectLst/>
                        <a:latin typeface="Arial" pitchFamily="34" charset="0"/>
                        <a:ea typeface="Times New Roman"/>
                        <a:cs typeface="Arial" pitchFamily="34" charset="0"/>
                      </a:endParaRPr>
                    </a:p>
                  </a:txBody>
                  <a:tcPr marL="46671" marR="46671" marT="0" marB="0" anchor="ctr">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ea typeface="Times New Roman"/>
                          <a:cs typeface="Arial" pitchFamily="34" charset="0"/>
                        </a:rPr>
                        <a:t>Enaire</a:t>
                      </a:r>
                    </a:p>
                  </a:txBody>
                  <a:tcPr marL="46671" marR="46671" marT="0" marB="0" anchor="ctr">
                    <a:noFill/>
                  </a:tcPr>
                </a:tc>
                <a:extLst>
                  <a:ext uri="{0D108BD9-81ED-4DB2-BD59-A6C34878D82A}">
                    <a16:rowId xmlns:a16="http://schemas.microsoft.com/office/drawing/2014/main" val="10002"/>
                  </a:ext>
                </a:extLst>
              </a:tr>
              <a:tr h="272026">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Javier Lores Riesgo</a:t>
                      </a:r>
                      <a:endParaRPr lang="es-ES" sz="1000" dirty="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000" dirty="0">
                          <a:effectLst/>
                          <a:latin typeface="Arial" pitchFamily="34" charset="0"/>
                          <a:ea typeface="Times New Roman"/>
                          <a:cs typeface="Arial" pitchFamily="34" charset="0"/>
                        </a:rPr>
                        <a:t>Jefe Departamento Ingeniería y Explotación de Sistemas Centralizados</a:t>
                      </a: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Enaire</a:t>
                      </a: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03"/>
                  </a:ext>
                </a:extLst>
              </a:tr>
              <a:tr h="272026">
                <a:tc>
                  <a:txBody>
                    <a:bodyPr/>
                    <a:lstStyle/>
                    <a:p>
                      <a:pPr algn="ctr">
                        <a:lnSpc>
                          <a:spcPct val="150000"/>
                        </a:lnSpc>
                        <a:spcAft>
                          <a:spcPts val="0"/>
                        </a:spcAft>
                        <a:tabLst>
                          <a:tab pos="2700020" algn="ctr"/>
                          <a:tab pos="5400040" algn="r"/>
                          <a:tab pos="449580" algn="l"/>
                        </a:tabLst>
                      </a:pPr>
                      <a:r>
                        <a:rPr lang="es-ES" sz="1100">
                          <a:effectLst/>
                          <a:latin typeface="Arial" pitchFamily="34" charset="0"/>
                          <a:cs typeface="Arial" pitchFamily="34" charset="0"/>
                        </a:rPr>
                        <a:t> </a:t>
                      </a: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04"/>
                  </a:ext>
                </a:extLst>
              </a:tr>
              <a:tr h="292951">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05"/>
                  </a:ext>
                </a:extLst>
              </a:tr>
              <a:tr h="272026">
                <a:tc>
                  <a:txBody>
                    <a:bodyPr/>
                    <a:lstStyle/>
                    <a:p>
                      <a:pPr algn="ctr">
                        <a:lnSpc>
                          <a:spcPct val="150000"/>
                        </a:lnSpc>
                        <a:spcAft>
                          <a:spcPts val="0"/>
                        </a:spcAft>
                        <a:tabLst>
                          <a:tab pos="2700020" algn="ctr"/>
                          <a:tab pos="5400040" algn="r"/>
                          <a:tab pos="449580" algn="l"/>
                        </a:tabLst>
                      </a:pPr>
                      <a:r>
                        <a:rPr lang="es-ES" sz="1100">
                          <a:effectLst/>
                          <a:latin typeface="Arial" pitchFamily="34" charset="0"/>
                          <a:cs typeface="Arial" pitchFamily="34" charset="0"/>
                        </a:rPr>
                        <a:t> </a:t>
                      </a: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06"/>
                  </a:ext>
                </a:extLst>
              </a:tr>
              <a:tr h="272026">
                <a:tc>
                  <a:txBody>
                    <a:bodyPr/>
                    <a:lstStyle/>
                    <a:p>
                      <a:pPr algn="ctr">
                        <a:lnSpc>
                          <a:spcPct val="150000"/>
                        </a:lnSpc>
                        <a:spcAft>
                          <a:spcPts val="0"/>
                        </a:spcAft>
                        <a:tabLst>
                          <a:tab pos="2700020" algn="ctr"/>
                          <a:tab pos="5400040" algn="r"/>
                          <a:tab pos="449580" algn="l"/>
                        </a:tabLst>
                      </a:pPr>
                      <a:r>
                        <a:rPr lang="es-ES" sz="1100">
                          <a:effectLst/>
                          <a:latin typeface="Arial" pitchFamily="34" charset="0"/>
                          <a:cs typeface="Arial" pitchFamily="34" charset="0"/>
                        </a:rPr>
                        <a:t> </a:t>
                      </a: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07"/>
                  </a:ext>
                </a:extLst>
              </a:tr>
              <a:tr h="272026">
                <a:tc>
                  <a:txBody>
                    <a:bodyPr/>
                    <a:lstStyle/>
                    <a:p>
                      <a:pPr algn="ctr">
                        <a:lnSpc>
                          <a:spcPct val="150000"/>
                        </a:lnSpc>
                        <a:spcAft>
                          <a:spcPts val="0"/>
                        </a:spcAft>
                        <a:tabLst>
                          <a:tab pos="2700020" algn="ctr"/>
                          <a:tab pos="5400040" algn="r"/>
                          <a:tab pos="449580" algn="l"/>
                        </a:tabLst>
                      </a:pPr>
                      <a:r>
                        <a:rPr lang="es-ES" sz="1100">
                          <a:effectLst/>
                          <a:latin typeface="Arial" pitchFamily="34" charset="0"/>
                          <a:cs typeface="Arial" pitchFamily="34" charset="0"/>
                        </a:rPr>
                        <a:t> </a:t>
                      </a: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08"/>
                  </a:ext>
                </a:extLst>
              </a:tr>
              <a:tr h="272026">
                <a:tc>
                  <a:txBody>
                    <a:bodyPr/>
                    <a:lstStyle/>
                    <a:p>
                      <a:pPr algn="ctr">
                        <a:lnSpc>
                          <a:spcPct val="150000"/>
                        </a:lnSpc>
                        <a:spcAft>
                          <a:spcPts val="0"/>
                        </a:spcAft>
                        <a:tabLst>
                          <a:tab pos="2700020" algn="ctr"/>
                          <a:tab pos="5400040" algn="r"/>
                          <a:tab pos="449580" algn="l"/>
                        </a:tabLst>
                      </a:pPr>
                      <a:r>
                        <a:rPr lang="es-ES" sz="1100">
                          <a:effectLst/>
                          <a:latin typeface="Arial" pitchFamily="34" charset="0"/>
                          <a:cs typeface="Arial" pitchFamily="34" charset="0"/>
                        </a:rPr>
                        <a:t> </a:t>
                      </a: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a:effectLst/>
                          <a:latin typeface="Arial" pitchFamily="34" charset="0"/>
                          <a:cs typeface="Arial" pitchFamily="34" charset="0"/>
                        </a:rPr>
                        <a:t> </a:t>
                      </a: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09"/>
                  </a:ext>
                </a:extLst>
              </a:tr>
              <a:tr h="272026">
                <a:tc>
                  <a:txBody>
                    <a:bodyPr/>
                    <a:lstStyle/>
                    <a:p>
                      <a:pPr algn="ctr">
                        <a:lnSpc>
                          <a:spcPct val="150000"/>
                        </a:lnSpc>
                        <a:spcAft>
                          <a:spcPts val="0"/>
                        </a:spcAft>
                        <a:tabLst>
                          <a:tab pos="2700020" algn="ctr"/>
                          <a:tab pos="5400040" algn="r"/>
                          <a:tab pos="449580" algn="l"/>
                        </a:tabLst>
                      </a:pPr>
                      <a:r>
                        <a:rPr lang="es-ES" sz="1100">
                          <a:effectLst/>
                          <a:latin typeface="Arial" pitchFamily="34" charset="0"/>
                          <a:cs typeface="Arial" pitchFamily="34" charset="0"/>
                        </a:rPr>
                        <a:t> </a:t>
                      </a: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a:effectLst/>
                          <a:latin typeface="Arial" pitchFamily="34" charset="0"/>
                          <a:cs typeface="Arial" pitchFamily="34" charset="0"/>
                        </a:rPr>
                        <a:t> </a:t>
                      </a: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10"/>
                  </a:ext>
                </a:extLst>
              </a:tr>
              <a:tr h="272026">
                <a:tc>
                  <a:txBody>
                    <a:bodyPr/>
                    <a:lstStyle/>
                    <a:p>
                      <a:pPr algn="ctr">
                        <a:lnSpc>
                          <a:spcPct val="150000"/>
                        </a:lnSpc>
                        <a:spcAft>
                          <a:spcPts val="0"/>
                        </a:spcAft>
                        <a:tabLst>
                          <a:tab pos="2700020" algn="ctr"/>
                          <a:tab pos="5400040" algn="r"/>
                          <a:tab pos="449580" algn="l"/>
                        </a:tabLst>
                      </a:pPr>
                      <a:r>
                        <a:rPr lang="es-ES" sz="1100">
                          <a:effectLst/>
                          <a:latin typeface="Arial" pitchFamily="34" charset="0"/>
                          <a:cs typeface="Arial" pitchFamily="34" charset="0"/>
                        </a:rPr>
                        <a:t> </a:t>
                      </a: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a:effectLst/>
                          <a:latin typeface="Arial" pitchFamily="34" charset="0"/>
                          <a:cs typeface="Arial" pitchFamily="34" charset="0"/>
                        </a:rPr>
                        <a:t> </a:t>
                      </a: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11"/>
                  </a:ext>
                </a:extLst>
              </a:tr>
              <a:tr h="272026">
                <a:tc>
                  <a:txBody>
                    <a:bodyPr/>
                    <a:lstStyle/>
                    <a:p>
                      <a:pPr algn="ctr">
                        <a:lnSpc>
                          <a:spcPct val="150000"/>
                        </a:lnSpc>
                        <a:spcAft>
                          <a:spcPts val="0"/>
                        </a:spcAft>
                        <a:tabLst>
                          <a:tab pos="2700020" algn="ctr"/>
                          <a:tab pos="5400040" algn="r"/>
                          <a:tab pos="449580" algn="l"/>
                        </a:tabLst>
                      </a:pPr>
                      <a:r>
                        <a:rPr lang="es-ES" sz="1100">
                          <a:effectLst/>
                          <a:latin typeface="Arial" pitchFamily="34" charset="0"/>
                          <a:cs typeface="Arial" pitchFamily="34" charset="0"/>
                        </a:rPr>
                        <a:t> </a:t>
                      </a: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a:effectLst/>
                          <a:latin typeface="Arial" pitchFamily="34" charset="0"/>
                          <a:cs typeface="Arial" pitchFamily="34" charset="0"/>
                        </a:rPr>
                        <a:t> </a:t>
                      </a: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12"/>
                  </a:ext>
                </a:extLst>
              </a:tr>
              <a:tr h="272026">
                <a:tc>
                  <a:txBody>
                    <a:bodyPr/>
                    <a:lstStyle/>
                    <a:p>
                      <a:pPr algn="ctr">
                        <a:lnSpc>
                          <a:spcPct val="150000"/>
                        </a:lnSpc>
                        <a:spcAft>
                          <a:spcPts val="0"/>
                        </a:spcAft>
                        <a:tabLst>
                          <a:tab pos="2700020" algn="ctr"/>
                          <a:tab pos="5400040" algn="r"/>
                          <a:tab pos="449580" algn="l"/>
                        </a:tabLst>
                      </a:pPr>
                      <a:r>
                        <a:rPr lang="es-ES" sz="1100">
                          <a:effectLst/>
                          <a:latin typeface="Arial" pitchFamily="34" charset="0"/>
                          <a:cs typeface="Arial" pitchFamily="34" charset="0"/>
                        </a:rPr>
                        <a:t> </a:t>
                      </a: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a:effectLst/>
                          <a:latin typeface="Arial" pitchFamily="34" charset="0"/>
                          <a:cs typeface="Arial" pitchFamily="34" charset="0"/>
                        </a:rPr>
                        <a:t> </a:t>
                      </a: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13"/>
                  </a:ext>
                </a:extLst>
              </a:tr>
              <a:tr h="272026">
                <a:tc>
                  <a:txBody>
                    <a:bodyPr/>
                    <a:lstStyle/>
                    <a:p>
                      <a:pPr algn="ctr">
                        <a:lnSpc>
                          <a:spcPct val="150000"/>
                        </a:lnSpc>
                        <a:spcAft>
                          <a:spcPts val="0"/>
                        </a:spcAft>
                        <a:tabLst>
                          <a:tab pos="2700020" algn="ctr"/>
                          <a:tab pos="5400040" algn="r"/>
                          <a:tab pos="449580" algn="l"/>
                        </a:tabLst>
                      </a:pPr>
                      <a:r>
                        <a:rPr lang="es-ES" sz="1100">
                          <a:effectLst/>
                          <a:latin typeface="Arial" pitchFamily="34" charset="0"/>
                          <a:cs typeface="Arial" pitchFamily="34" charset="0"/>
                        </a:rPr>
                        <a:t> </a:t>
                      </a: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a:effectLst/>
                          <a:latin typeface="Arial" pitchFamily="34" charset="0"/>
                          <a:cs typeface="Arial" pitchFamily="34" charset="0"/>
                        </a:rPr>
                        <a:t> </a:t>
                      </a: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r>
                        <a:rPr lang="es-ES" sz="1100" dirty="0">
                          <a:effectLst/>
                          <a:latin typeface="Arial" pitchFamily="34" charset="0"/>
                          <a:cs typeface="Arial" pitchFamily="34" charset="0"/>
                        </a:rPr>
                        <a:t> </a:t>
                      </a: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14"/>
                  </a:ext>
                </a:extLst>
              </a:tr>
              <a:tr h="272026">
                <a:tc>
                  <a:txBody>
                    <a:bodyPr/>
                    <a:lstStyle/>
                    <a:p>
                      <a:pPr algn="ctr">
                        <a:lnSpc>
                          <a:spcPct val="150000"/>
                        </a:lnSpc>
                        <a:spcAft>
                          <a:spcPts val="0"/>
                        </a:spcAft>
                        <a:tabLst>
                          <a:tab pos="2700020" algn="ctr"/>
                          <a:tab pos="5400040" algn="r"/>
                          <a:tab pos="449580" algn="l"/>
                        </a:tabLst>
                      </a:pPr>
                      <a:endParaRPr lang="es-ES" sz="1000" dirty="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15"/>
                  </a:ext>
                </a:extLst>
              </a:tr>
              <a:tr h="272026">
                <a:tc>
                  <a:txBody>
                    <a:bodyPr/>
                    <a:lstStyle/>
                    <a:p>
                      <a:pPr algn="ctr">
                        <a:lnSpc>
                          <a:spcPct val="150000"/>
                        </a:lnSpc>
                        <a:spcAft>
                          <a:spcPts val="0"/>
                        </a:spcAft>
                        <a:tabLst>
                          <a:tab pos="2700020" algn="ctr"/>
                          <a:tab pos="5400040" algn="r"/>
                          <a:tab pos="449580" algn="l"/>
                        </a:tabLst>
                      </a:pPr>
                      <a:endParaRPr lang="es-ES" sz="1000" dirty="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16"/>
                  </a:ext>
                </a:extLst>
              </a:tr>
              <a:tr h="272026">
                <a:tc>
                  <a:txBody>
                    <a:bodyPr/>
                    <a:lstStyle/>
                    <a:p>
                      <a:pPr algn="ctr">
                        <a:lnSpc>
                          <a:spcPct val="150000"/>
                        </a:lnSpc>
                        <a:spcAft>
                          <a:spcPts val="0"/>
                        </a:spcAft>
                        <a:tabLst>
                          <a:tab pos="2700020" algn="ctr"/>
                          <a:tab pos="5400040" algn="r"/>
                          <a:tab pos="449580" algn="l"/>
                        </a:tabLst>
                      </a:pPr>
                      <a:endParaRPr lang="es-ES" sz="1000" dirty="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17"/>
                  </a:ext>
                </a:extLst>
              </a:tr>
              <a:tr h="272026">
                <a:tc>
                  <a:txBody>
                    <a:bodyPr/>
                    <a:lstStyle/>
                    <a:p>
                      <a:pPr algn="ctr">
                        <a:lnSpc>
                          <a:spcPct val="150000"/>
                        </a:lnSpc>
                        <a:spcAft>
                          <a:spcPts val="0"/>
                        </a:spcAft>
                        <a:tabLst>
                          <a:tab pos="2700020" algn="ctr"/>
                          <a:tab pos="5400040" algn="r"/>
                          <a:tab pos="449580" algn="l"/>
                        </a:tabLst>
                      </a:pPr>
                      <a:endParaRPr lang="es-ES" sz="1000" dirty="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18"/>
                  </a:ext>
                </a:extLst>
              </a:tr>
              <a:tr h="272026">
                <a:tc>
                  <a:txBody>
                    <a:bodyPr/>
                    <a:lstStyle/>
                    <a:p>
                      <a:pPr algn="ctr">
                        <a:lnSpc>
                          <a:spcPct val="150000"/>
                        </a:lnSpc>
                        <a:spcAft>
                          <a:spcPts val="0"/>
                        </a:spcAft>
                        <a:tabLst>
                          <a:tab pos="2700020" algn="ctr"/>
                          <a:tab pos="5400040" algn="r"/>
                          <a:tab pos="449580" algn="l"/>
                        </a:tabLst>
                      </a:pPr>
                      <a:endParaRPr lang="es-ES" sz="1000" dirty="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endParaRPr lang="es-ES" sz="1000">
                        <a:effectLst/>
                        <a:latin typeface="Arial" pitchFamily="34" charset="0"/>
                        <a:ea typeface="Times New Roman"/>
                        <a:cs typeface="Arial" pitchFamily="34" charset="0"/>
                      </a:endParaRPr>
                    </a:p>
                  </a:txBody>
                  <a:tcPr marL="46671" marR="46671" marT="0" marB="0">
                    <a:noFill/>
                  </a:tcPr>
                </a:tc>
                <a:tc>
                  <a:txBody>
                    <a:bodyPr/>
                    <a:lstStyle/>
                    <a:p>
                      <a:pPr algn="ctr">
                        <a:lnSpc>
                          <a:spcPct val="150000"/>
                        </a:lnSpc>
                        <a:spcAft>
                          <a:spcPts val="0"/>
                        </a:spcAft>
                        <a:tabLst>
                          <a:tab pos="2700020" algn="ctr"/>
                          <a:tab pos="5400040" algn="r"/>
                          <a:tab pos="449580" algn="l"/>
                        </a:tabLst>
                      </a:pPr>
                      <a:endParaRPr lang="es-ES" sz="1000" dirty="0">
                        <a:effectLst/>
                        <a:latin typeface="Arial" pitchFamily="34" charset="0"/>
                        <a:ea typeface="Times New Roman"/>
                        <a:cs typeface="Arial" pitchFamily="34" charset="0"/>
                      </a:endParaRPr>
                    </a:p>
                  </a:txBody>
                  <a:tcPr marL="46671" marR="46671" marT="0" marB="0">
                    <a:noFill/>
                  </a:tcPr>
                </a:tc>
                <a:extLst>
                  <a:ext uri="{0D108BD9-81ED-4DB2-BD59-A6C34878D82A}">
                    <a16:rowId xmlns:a16="http://schemas.microsoft.com/office/drawing/2014/main" val="10019"/>
                  </a:ext>
                </a:extLst>
              </a:tr>
            </a:tbl>
          </a:graphicData>
        </a:graphic>
      </p:graphicFrame>
      <p:sp>
        <p:nvSpPr>
          <p:cNvPr id="4" name="Rectangle 1"/>
          <p:cNvSpPr>
            <a:spLocks noChangeArrowheads="1"/>
          </p:cNvSpPr>
          <p:nvPr/>
        </p:nvSpPr>
        <p:spPr bwMode="auto">
          <a:xfrm>
            <a:off x="3491127" y="274380"/>
            <a:ext cx="4882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tabLst>
                <a:tab pos="449263" algn="r"/>
                <a:tab pos="2700338" algn="ctr"/>
                <a:tab pos="5400675" algn="r"/>
              </a:tabLst>
            </a:pPr>
            <a:r>
              <a:rPr lang="es-ES_tradnl" b="1" dirty="0">
                <a:latin typeface="Arial" pitchFamily="34" charset="0"/>
                <a:ea typeface="Times New Roman" pitchFamily="18" charset="0"/>
                <a:cs typeface="Arial" pitchFamily="34" charset="0"/>
              </a:rPr>
              <a:t>HOJA DE CONTROL DE LA DISTRIBUCIÓN</a:t>
            </a:r>
            <a:endParaRPr lang="es-ES" dirty="0">
              <a:latin typeface="Arial" pitchFamily="34" charset="0"/>
              <a:cs typeface="Arial" pitchFamily="34" charset="0"/>
            </a:endParaRPr>
          </a:p>
        </p:txBody>
      </p:sp>
      <p:sp>
        <p:nvSpPr>
          <p:cNvPr id="5" name="Marcador de número de diapositiva 5">
            <a:extLst>
              <a:ext uri="{FF2B5EF4-FFF2-40B4-BE49-F238E27FC236}">
                <a16:creationId xmlns:a16="http://schemas.microsoft.com/office/drawing/2014/main" id="{9A0FE089-E08B-4189-88EF-5AAA587B9D0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3628A-7C3A-4FE1-9158-F8C34ECA31E6}" type="slidenum">
              <a:rPr lang="es-ES" smtClean="0"/>
              <a:pPr/>
              <a:t>96</a:t>
            </a:fld>
            <a:endParaRPr lang="es-ES" dirty="0"/>
          </a:p>
        </p:txBody>
      </p:sp>
    </p:spTree>
    <p:extLst>
      <p:ext uri="{BB962C8B-B14F-4D97-AF65-F5344CB8AC3E}">
        <p14:creationId xmlns:p14="http://schemas.microsoft.com/office/powerpoint/2010/main" val="20072642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baca45e-8ee7-47db-808e-e1d082f813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C08DB8880BF20D4CB2EA7DCB52C77C45" ma:contentTypeVersion="14" ma:contentTypeDescription="Crear nuevo documento." ma:contentTypeScope="" ma:versionID="a60c961e53b2d3404aa05ba59849f5e0">
  <xsd:schema xmlns:xsd="http://www.w3.org/2001/XMLSchema" xmlns:xs="http://www.w3.org/2001/XMLSchema" xmlns:p="http://schemas.microsoft.com/office/2006/metadata/properties" xmlns:ns3="9baca45e-8ee7-47db-808e-e1d082f8139a" xmlns:ns4="b2063499-f2e2-4236-bb63-bce4602f8e49" targetNamespace="http://schemas.microsoft.com/office/2006/metadata/properties" ma:root="true" ma:fieldsID="c9c3c01dbbad9e4911c68d31d0557882" ns3:_="" ns4:_="">
    <xsd:import namespace="9baca45e-8ee7-47db-808e-e1d082f8139a"/>
    <xsd:import namespace="b2063499-f2e2-4236-bb63-bce4602f8e49"/>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aca45e-8ee7-47db-808e-e1d082f813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2063499-f2e2-4236-bb63-bce4602f8e49" elementFormDefault="qualified">
    <xsd:import namespace="http://schemas.microsoft.com/office/2006/documentManagement/types"/>
    <xsd:import namespace="http://schemas.microsoft.com/office/infopath/2007/PartnerControls"/>
    <xsd:element name="SharedWithUsers" ma:index="11"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les de uso compartido" ma:internalName="SharedWithDetails" ma:readOnly="true">
      <xsd:simpleType>
        <xsd:restriction base="dms:Note">
          <xsd:maxLength value="255"/>
        </xsd:restriction>
      </xsd:simpleType>
    </xsd:element>
    <xsd:element name="SharingHintHash" ma:index="13"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5CA01B-2C32-45DB-988C-C967A8E47C8F}">
  <ds:schemaRefs>
    <ds:schemaRef ds:uri="9baca45e-8ee7-47db-808e-e1d082f8139a"/>
    <ds:schemaRef ds:uri="b2063499-f2e2-4236-bb63-bce4602f8e49"/>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1F039F9-1C30-4E83-BCCE-15E0763111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aca45e-8ee7-47db-808e-e1d082f8139a"/>
    <ds:schemaRef ds:uri="b2063499-f2e2-4236-bb63-bce4602f8e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E02E61-8131-41F5-A045-FCEB4036DF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13982</TotalTime>
  <Words>7813</Words>
  <Application>Microsoft Office PowerPoint</Application>
  <PresentationFormat>Panorámica</PresentationFormat>
  <Paragraphs>1043</Paragraphs>
  <Slides>96</Slides>
  <Notes>64</Notes>
  <HiddenSlides>2</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96</vt:i4>
      </vt:variant>
    </vt:vector>
  </HeadingPairs>
  <TitlesOfParts>
    <vt:vector size="106" baseType="lpstr">
      <vt:lpstr>Arial</vt:lpstr>
      <vt:lpstr>Calibri</vt:lpstr>
      <vt:lpstr>Calibri Light</vt:lpstr>
      <vt:lpstr>Courier New</vt:lpstr>
      <vt:lpstr>ENAIRE Titillium Bold</vt:lpstr>
      <vt:lpstr>ENAIRE Titillium Light</vt:lpstr>
      <vt:lpstr>ENAIRE Titillium Regular</vt:lpstr>
      <vt:lpstr>ENAIRE Titillium Semibold</vt:lpstr>
      <vt:lpstr>Times New Roman</vt:lpstr>
      <vt:lpstr>Tema de Office</vt:lpstr>
      <vt:lpstr> Curso de Almacenamiento NAS</vt:lpstr>
      <vt:lpstr>Presentación de PowerPoint</vt:lpstr>
      <vt:lpstr>ÍNDICE</vt:lpstr>
      <vt:lpstr>Presentación de PowerPoint</vt:lpstr>
      <vt:lpstr>1. ARQUITECTURA LÓGICA Y FÍSICA DE LA SOLUCIÓN DE ALMACENAMIENTO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Comandos NFS</vt:lpstr>
      <vt:lpstr>4.1 EXPORTACIÓN NFS DE VOLÚMENES</vt:lpstr>
      <vt:lpstr>CONFIGURACIÓN DE FAILOVER ANTE CAÍDA </vt:lpstr>
      <vt:lpstr>Filesystem publicados por NFS del NAS</vt:lpstr>
      <vt:lpstr>Presentación de PowerPoint</vt:lpstr>
      <vt:lpstr>Presentación de PowerPoint</vt:lpstr>
      <vt:lpstr>5.1 Autosupport</vt:lpstr>
      <vt:lpstr>5.1 Autosupport</vt:lpstr>
      <vt:lpstr>5.1 Autosupport</vt:lpstr>
      <vt:lpstr>5.1 Autosupport</vt:lpstr>
      <vt:lpstr>5.2 Cluster </vt:lpstr>
      <vt:lpstr>Takeover en CF Status </vt:lpstr>
      <vt:lpstr>Presentación de PowerPoint</vt:lpstr>
      <vt:lpstr>6. Configuración de red de almacenamiento de los servidores </vt:lpstr>
      <vt:lpstr>Presentación de PowerPoint</vt:lpstr>
      <vt:lpstr>Presentación de PowerPoint</vt:lpstr>
      <vt:lpstr>Presentación de PowerPoint</vt:lpstr>
      <vt:lpstr>Presentación de PowerPoint</vt:lpstr>
      <vt:lpstr>7.1 Arranque Ordenado</vt:lpstr>
      <vt:lpstr>7.1 Arranque Ordenado</vt:lpstr>
      <vt:lpstr>7.2 Parada Ordenada</vt:lpstr>
      <vt:lpstr>Presentación de PowerPoint</vt:lpstr>
      <vt:lpstr>7.2 Parada Ordenada</vt:lpstr>
      <vt:lpstr>Presentación de PowerPoint</vt:lpstr>
      <vt:lpstr>Presentación de PowerPoint</vt:lpstr>
      <vt:lpstr>Presentación de PowerPoint</vt:lpstr>
      <vt:lpstr>Presentación de PowerPoint</vt:lpstr>
    </vt:vector>
  </TitlesOfParts>
  <Company>Indra Sistemas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Sistema de Almacenamiento IBM</dc:title>
  <dc:creator>Gutiérrez Jiménez, Sergio</dc:creator>
  <cp:lastModifiedBy>Marín Carreño, Lucía Reyes</cp:lastModifiedBy>
  <cp:revision>109</cp:revision>
  <dcterms:created xsi:type="dcterms:W3CDTF">2022-09-02T07:24:39Z</dcterms:created>
  <dcterms:modified xsi:type="dcterms:W3CDTF">2023-01-19T11:31:01Z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0x010100C08DB8880BF20D4CB2EA7DCB52C77C45</vt:lpwstr>
  </property>
</Properties>
</file>