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8" r:id="rId4"/>
    <p:sldId id="258" r:id="rId5"/>
    <p:sldId id="263" r:id="rId6"/>
    <p:sldId id="264" r:id="rId7"/>
    <p:sldId id="265" r:id="rId8"/>
    <p:sldId id="259" r:id="rId9"/>
    <p:sldId id="266" r:id="rId10"/>
    <p:sldId id="267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70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08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7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370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3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452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5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264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20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93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387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3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5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81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15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19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237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CAF90-6EFB-DC69-762F-4685500D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Técnica de Arquitectura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2E2DA-309D-D0D0-0BEC-6AABA174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422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79248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s-ES" dirty="0"/>
              <a:t>Patrones 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A628CA-E52B-A9B2-8E2E-59BC677A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762350"/>
              </p:ext>
            </p:extLst>
          </p:nvPr>
        </p:nvGraphicFramePr>
        <p:xfrm>
          <a:off x="484632" y="603504"/>
          <a:ext cx="9738360" cy="173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190">
                  <a:extLst>
                    <a:ext uri="{9D8B030D-6E8A-4147-A177-3AD203B41FA5}">
                      <a16:colId xmlns:a16="http://schemas.microsoft.com/office/drawing/2014/main" val="2375645145"/>
                    </a:ext>
                  </a:extLst>
                </a:gridCol>
                <a:gridCol w="6410170">
                  <a:extLst>
                    <a:ext uri="{9D8B030D-6E8A-4147-A177-3AD203B41FA5}">
                      <a16:colId xmlns:a16="http://schemas.microsoft.com/office/drawing/2014/main" val="1118495026"/>
                    </a:ext>
                  </a:extLst>
                </a:gridCol>
              </a:tblGrid>
              <a:tr h="662332">
                <a:tc>
                  <a:txBody>
                    <a:bodyPr/>
                    <a:lstStyle/>
                    <a:p>
                      <a:r>
                        <a:rPr lang="es-ES" dirty="0"/>
                        <a:t>Patrón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Funcionalidad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15585"/>
                  </a:ext>
                </a:extLst>
              </a:tr>
              <a:tr h="1073932">
                <a:tc>
                  <a:txBody>
                    <a:bodyPr/>
                    <a:lstStyle/>
                    <a:p>
                      <a:r>
                        <a:rPr lang="es-B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</a:t>
                      </a:r>
                      <a:r>
                        <a:rPr lang="es-BO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es-B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s-B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BO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discovery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implementa un servicio de Discovery para que con el Gateway se pueda implementar el balanceo de carga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5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72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BO" dirty="0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408033B0-793B-B484-4D22-CDC872A7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08" y="1361206"/>
            <a:ext cx="6555720" cy="54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Desarrollo</a:t>
            </a:r>
            <a:endParaRPr lang="es-BO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355469E-7C57-B720-359B-2068031D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68" y="1442561"/>
            <a:ext cx="7732280" cy="5006447"/>
          </a:xfrm>
        </p:spPr>
      </p:pic>
    </p:spTree>
    <p:extLst>
      <p:ext uri="{BB962C8B-B14F-4D97-AF65-F5344CB8AC3E}">
        <p14:creationId xmlns:p14="http://schemas.microsoft.com/office/powerpoint/2010/main" val="382759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F066-70B8-5DAC-CF45-ED17C76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 Despliegue</a:t>
            </a:r>
            <a:endParaRPr lang="es-BO" dirty="0"/>
          </a:p>
        </p:txBody>
      </p:sp>
      <p:pic>
        <p:nvPicPr>
          <p:cNvPr id="4" name="Marcador de contenido 3" descr="Diagrama">
            <a:extLst>
              <a:ext uri="{FF2B5EF4-FFF2-40B4-BE49-F238E27FC236}">
                <a16:creationId xmlns:a16="http://schemas.microsoft.com/office/drawing/2014/main" id="{7F88BC5D-67A5-9D24-B96E-BC9A5190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42" y="1488281"/>
            <a:ext cx="8913803" cy="4619911"/>
          </a:xfrm>
        </p:spPr>
      </p:pic>
    </p:spTree>
    <p:extLst>
      <p:ext uri="{BB962C8B-B14F-4D97-AF65-F5344CB8AC3E}">
        <p14:creationId xmlns:p14="http://schemas.microsoft.com/office/powerpoint/2010/main" val="26693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E214-BE30-9102-6B63-288F214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Visión de Arquitectura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4167-F7F7-B694-FC57-5A05FE09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Brindar a LT-BANKING una solución tecnológica orientada a la seguridad y a la mejora continua de sus proceso, la estabilidad y  asi brindar a sus clientes una solución tecnológica que sea confiable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991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E214-BE30-9102-6B63-288F214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Visión de Arquitectura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4167-F7F7-B694-FC57-5A05FE09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implementarán contenedores  con 3 microservicios para la gestión de usuarios y cuentas</a:t>
            </a:r>
          </a:p>
          <a:p>
            <a:pPr lvl="1"/>
            <a:r>
              <a:rPr lang="es-ES" dirty="0"/>
              <a:t>Microservicio de Usuarios</a:t>
            </a:r>
          </a:p>
          <a:p>
            <a:pPr lvl="1"/>
            <a:r>
              <a:rPr lang="es-ES" dirty="0"/>
              <a:t>Microservicios de Cuentas</a:t>
            </a:r>
          </a:p>
          <a:p>
            <a:pPr lvl="1"/>
            <a:r>
              <a:rPr lang="es-ES" dirty="0"/>
              <a:t>Microservicios de Tarjetas</a:t>
            </a:r>
            <a:endParaRPr lang="es-BO" dirty="0"/>
          </a:p>
          <a:p>
            <a:pPr lvl="1"/>
            <a:endParaRPr lang="es-BO" dirty="0"/>
          </a:p>
          <a:p>
            <a:r>
              <a:rPr lang="es-ES" dirty="0"/>
              <a:t>Se tiene un servicio que permitirá la gestión de las configuraciones centralizadas</a:t>
            </a:r>
          </a:p>
          <a:p>
            <a:r>
              <a:rPr lang="es-ES" dirty="0"/>
              <a:t>Se tiene un Api Gateway como único punto de entrada para el consumo de los servicios</a:t>
            </a:r>
          </a:p>
        </p:txBody>
      </p:sp>
    </p:spTree>
    <p:extLst>
      <p:ext uri="{BB962C8B-B14F-4D97-AF65-F5344CB8AC3E}">
        <p14:creationId xmlns:p14="http://schemas.microsoft.com/office/powerpoint/2010/main" val="305873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D1B3-C4CE-F99E-CC85-5B4FF566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B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2850775-9223-9E8C-1E0B-BBC6184B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72739"/>
              </p:ext>
            </p:extLst>
          </p:nvPr>
        </p:nvGraphicFramePr>
        <p:xfrm>
          <a:off x="677863" y="2160588"/>
          <a:ext cx="859631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570126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6412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Atributo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Seguridad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Confidencialidad: Debido al tipo de transacciones que se procesaran y la información sensible de las tarjetas se garantiza el almacenamiento de la información</a:t>
                      </a:r>
                    </a:p>
                    <a:p>
                      <a:r>
                        <a:rPr lang="es-ES" dirty="0"/>
                        <a:t>No repudio: Todos los servicios mantienen los logs de operación, los mismos se encontrarán  disponibles para su análisis</a:t>
                      </a:r>
                    </a:p>
                    <a:p>
                      <a:r>
                        <a:rPr lang="es-ES" dirty="0"/>
                        <a:t>Autenticidad: Se debe garantizar el cifrado HTTPS en todas las comunicaciones fuera del sistema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D1B3-C4CE-F99E-CC85-5B4FF566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B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2850775-9223-9E8C-1E0B-BBC6184B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18315"/>
              </p:ext>
            </p:extLst>
          </p:nvPr>
        </p:nvGraphicFramePr>
        <p:xfrm>
          <a:off x="677863" y="2160588"/>
          <a:ext cx="859631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570126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6412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Atributo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Adecuación Funcional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Corrección Funcional: Debido a las operaciones críticas que se operaran dentro de la plataforma, el sistema debe cumplir a cabalidad las funciones para lo que fue desarrollado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Fiabilidad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Disponibilidad: Con el fin de mantener un alto grado de disponibilidad nos centraremos en </a:t>
                      </a:r>
                      <a:r>
                        <a:rPr lang="es-ES" dirty="0" err="1"/>
                        <a:t>Redundant</a:t>
                      </a:r>
                      <a:r>
                        <a:rPr lang="es-ES" dirty="0"/>
                        <a:t> Implementación y configuraciones en </a:t>
                      </a:r>
                      <a:r>
                        <a:rPr lang="es-ES" dirty="0" err="1"/>
                        <a:t>Cluster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D1B3-C4CE-F99E-CC85-5B4FF566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B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2850775-9223-9E8C-1E0B-BBC6184B4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99041"/>
              </p:ext>
            </p:extLst>
          </p:nvPr>
        </p:nvGraphicFramePr>
        <p:xfrm>
          <a:off x="677863" y="2160588"/>
          <a:ext cx="859631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570126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6412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Atributo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Compatibilidad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Interoperabilidad: la solución debe intercambiar información con otros sistemas de la entidad financiera por lo que requiere de un alto grado de interoperabilidad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Mantenibilidad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Capacidad para ser modificado:  La solución debe permitir que sea modificado de forma efectiva y eficiente sin introducir defectos o degradar el desempeño con el fin de permitir que la integración con las plataformas de los proveedores sea flexible​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3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09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289560"/>
            <a:ext cx="8596668" cy="762000"/>
          </a:xfrm>
        </p:spPr>
        <p:txBody>
          <a:bodyPr/>
          <a:lstStyle/>
          <a:p>
            <a:r>
              <a:rPr lang="es-ES" dirty="0"/>
              <a:t>Escenarios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A628CA-E52B-A9B2-8E2E-59BC677A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8000"/>
              </p:ext>
            </p:extLst>
          </p:nvPr>
        </p:nvGraphicFramePr>
        <p:xfrm>
          <a:off x="677690" y="917004"/>
          <a:ext cx="8960086" cy="527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206">
                  <a:extLst>
                    <a:ext uri="{9D8B030D-6E8A-4147-A177-3AD203B41FA5}">
                      <a16:colId xmlns:a16="http://schemas.microsoft.com/office/drawing/2014/main" val="2375645145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1118495026"/>
                    </a:ext>
                  </a:extLst>
                </a:gridCol>
              </a:tblGrid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Escenario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Respuesta del Sistema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15585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Justificación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Debido a la integración que deben tener con otros sistemas de la entidad financiera, es necesario contar con tiempos de respuesta menores a 1 segundo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55617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Atributos de Calidad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Disponibilidad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34117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Estímulos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Interacción de otros sistemas con el servicio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2334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Respuesta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Bajo condiciones de baja carga y carga normal la petición al servicio no debe sobrepasar 1 segundo por petición, En caso de alta carga el tiempo de petición no debe sobrepasar 2 segundos.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46981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Decisiones de Arquitectura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Implementar </a:t>
                      </a:r>
                      <a:r>
                        <a:rPr lang="es-ES" dirty="0" err="1"/>
                        <a:t>Kubernetes</a:t>
                      </a:r>
                      <a:r>
                        <a:rPr lang="es-ES" dirty="0"/>
                        <a:t> ya que se cuenta con una infraestructura on premise, lo que escalar los servicios para atender las solicitudes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5830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Medición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respuesta en segundos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65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A628CA-E52B-A9B2-8E2E-59BC677A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28738"/>
              </p:ext>
            </p:extLst>
          </p:nvPr>
        </p:nvGraphicFramePr>
        <p:xfrm>
          <a:off x="677690" y="1502220"/>
          <a:ext cx="8960086" cy="5075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206">
                  <a:extLst>
                    <a:ext uri="{9D8B030D-6E8A-4147-A177-3AD203B41FA5}">
                      <a16:colId xmlns:a16="http://schemas.microsoft.com/office/drawing/2014/main" val="2375645145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1118495026"/>
                    </a:ext>
                  </a:extLst>
                </a:gridCol>
              </a:tblGrid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Escenario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Respuesta a ataques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15585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Justificación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 estar en un entorno de manejo de cuentas y tarjetas es necesario tener un robusto esquema de seguridad y respuestas oportunas a cualquier ataque de terceros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55617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Atributos de Calidad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Seguridad, Disponibilidad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34117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Estímulos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Ataques programados de terceros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2334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Respuesta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Las interacciones con los sistemas deben seguir un estricto protocolo de seguridad con conexiones HTTPS, a nivel de ataques, es necesario que estos sean detenidos tan pronto como sean detectados 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46981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Decisiones de Arquitectura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Utilizar un patrón tipo Api Gateway y adecuación a los riesgos  mencionados por OWASP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5830"/>
                  </a:ext>
                </a:extLst>
              </a:tr>
              <a:tr h="563943">
                <a:tc>
                  <a:txBody>
                    <a:bodyPr/>
                    <a:lstStyle/>
                    <a:p>
                      <a:r>
                        <a:rPr lang="es-ES" dirty="0"/>
                        <a:t>Medición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de ataques detectados</a:t>
                      </a:r>
                    </a:p>
                    <a:p>
                      <a:r>
                        <a:rPr lang="es-ES" dirty="0"/>
                        <a:t>Desempeño de los servicios durante un ataque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9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79248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es-ES" dirty="0"/>
              <a:t>Patrones </a:t>
            </a:r>
            <a:endParaRPr lang="es-B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A628CA-E52B-A9B2-8E2E-59BC677A9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043696"/>
              </p:ext>
            </p:extLst>
          </p:nvPr>
        </p:nvGraphicFramePr>
        <p:xfrm>
          <a:off x="484632" y="603504"/>
          <a:ext cx="9738360" cy="604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190">
                  <a:extLst>
                    <a:ext uri="{9D8B030D-6E8A-4147-A177-3AD203B41FA5}">
                      <a16:colId xmlns:a16="http://schemas.microsoft.com/office/drawing/2014/main" val="2375645145"/>
                    </a:ext>
                  </a:extLst>
                </a:gridCol>
                <a:gridCol w="6410170">
                  <a:extLst>
                    <a:ext uri="{9D8B030D-6E8A-4147-A177-3AD203B41FA5}">
                      <a16:colId xmlns:a16="http://schemas.microsoft.com/office/drawing/2014/main" val="1118495026"/>
                    </a:ext>
                  </a:extLst>
                </a:gridCol>
              </a:tblGrid>
              <a:tr h="662332">
                <a:tc>
                  <a:txBody>
                    <a:bodyPr/>
                    <a:lstStyle/>
                    <a:p>
                      <a:r>
                        <a:rPr lang="es-ES" dirty="0"/>
                        <a:t>Patrón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Funcionalidad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15585"/>
                  </a:ext>
                </a:extLst>
              </a:tr>
              <a:tr h="1073932">
                <a:tc>
                  <a:txBody>
                    <a:bodyPr/>
                    <a:lstStyle/>
                    <a:p>
                      <a:r>
                        <a:rPr lang="es-ES" b="1" dirty="0" err="1"/>
                        <a:t>Microservice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Architecture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utiliza una arquitectura de microservicios, permitiendo su implementación de forma independiente y con bajo acoplamiento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55617"/>
                  </a:ext>
                </a:extLst>
              </a:tr>
              <a:tr h="1073932">
                <a:tc>
                  <a:txBody>
                    <a:bodyPr/>
                    <a:lstStyle/>
                    <a:p>
                      <a:r>
                        <a:rPr lang="es-ES" b="1" dirty="0" err="1"/>
                        <a:t>Decomposition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Patterns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servicios se encuentran ligeramente acoplados, los servicios implementan funciones fuertemente relacionadas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934117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r>
                        <a:rPr lang="es-ES" b="1" dirty="0" err="1"/>
                        <a:t>Shared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Database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utiliza una base de datos única compartida por varios servicios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2334"/>
                  </a:ext>
                </a:extLst>
              </a:tr>
              <a:tr h="662332">
                <a:tc>
                  <a:txBody>
                    <a:bodyPr/>
                    <a:lstStyle/>
                    <a:p>
                      <a:r>
                        <a:rPr lang="es-ES" b="1" dirty="0" err="1"/>
                        <a:t>Externalized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Configuration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implementa la configuración externa de los servicios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346981"/>
                  </a:ext>
                </a:extLst>
              </a:tr>
              <a:tr h="1073932">
                <a:tc>
                  <a:txBody>
                    <a:bodyPr/>
                    <a:lstStyle/>
                    <a:p>
                      <a:r>
                        <a:rPr lang="es-ES" b="1" dirty="0"/>
                        <a:t>Service </a:t>
                      </a:r>
                      <a:r>
                        <a:rPr lang="es-ES" b="1" dirty="0" err="1"/>
                        <a:t>Instance</a:t>
                      </a:r>
                      <a:r>
                        <a:rPr lang="es-ES" b="1" dirty="0"/>
                        <a:t> per Container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empaquetan los servicios como una imagen de contenedor Docker y se implementa cada una en un </a:t>
                      </a:r>
                      <a:r>
                        <a:rPr lang="es-ES" dirty="0" err="1"/>
                        <a:t>conenedor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5830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r>
                        <a:rPr lang="es-ES" b="1" dirty="0"/>
                        <a:t>Api Gateway</a:t>
                      </a:r>
                      <a:endParaRPr lang="es-B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implemento un AI Gateway como único punto de entrada para todos los clientes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61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635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Propuesta Técnica de Arquitectura</vt:lpstr>
      <vt:lpstr>Visión de Arquitectura</vt:lpstr>
      <vt:lpstr>Visión de Arquitectura</vt:lpstr>
      <vt:lpstr>Atributos de Calidad</vt:lpstr>
      <vt:lpstr>Atributos de Calidad</vt:lpstr>
      <vt:lpstr>Atributos de Calidad</vt:lpstr>
      <vt:lpstr>Escenarios</vt:lpstr>
      <vt:lpstr>Escenarios</vt:lpstr>
      <vt:lpstr>Patrones </vt:lpstr>
      <vt:lpstr>Patrones </vt:lpstr>
      <vt:lpstr>Casos de Uso</vt:lpstr>
      <vt:lpstr>Vistas de Desarrollo</vt:lpstr>
      <vt:lpstr>Vista de Despliegue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Zerain</dc:creator>
  <cp:lastModifiedBy>Daniel Zerain</cp:lastModifiedBy>
  <cp:revision>7</cp:revision>
  <dcterms:created xsi:type="dcterms:W3CDTF">2024-05-12T07:40:06Z</dcterms:created>
  <dcterms:modified xsi:type="dcterms:W3CDTF">2024-05-12T14:46:33Z</dcterms:modified>
</cp:coreProperties>
</file>