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0"/>
  </p:notesMasterIdLst>
  <p:sldIdLst>
    <p:sldId id="273" r:id="rId3"/>
    <p:sldId id="274" r:id="rId4"/>
    <p:sldId id="275" r:id="rId5"/>
    <p:sldId id="278" r:id="rId6"/>
    <p:sldId id="279" r:id="rId7"/>
    <p:sldId id="280" r:id="rId8"/>
    <p:sldId id="281" r:id="rId9"/>
    <p:sldId id="282" r:id="rId10"/>
    <p:sldId id="283" r:id="rId11"/>
    <p:sldId id="285" r:id="rId12"/>
    <p:sldId id="286" r:id="rId13"/>
    <p:sldId id="287" r:id="rId14"/>
    <p:sldId id="284" r:id="rId15"/>
    <p:sldId id="288" r:id="rId16"/>
    <p:sldId id="289" r:id="rId17"/>
    <p:sldId id="291" r:id="rId18"/>
    <p:sldId id="290" r:id="rId19"/>
    <p:sldId id="292" r:id="rId20"/>
    <p:sldId id="293" r:id="rId21"/>
    <p:sldId id="294" r:id="rId22"/>
    <p:sldId id="295" r:id="rId23"/>
    <p:sldId id="296" r:id="rId24"/>
    <p:sldId id="297" r:id="rId25"/>
    <p:sldId id="989" r:id="rId26"/>
    <p:sldId id="984" r:id="rId27"/>
    <p:sldId id="985" r:id="rId28"/>
    <p:sldId id="987" r:id="rId29"/>
    <p:sldId id="988" r:id="rId30"/>
    <p:sldId id="952" r:id="rId31"/>
    <p:sldId id="990" r:id="rId32"/>
    <p:sldId id="1023" r:id="rId33"/>
    <p:sldId id="958" r:id="rId34"/>
    <p:sldId id="956" r:id="rId35"/>
    <p:sldId id="996" r:id="rId36"/>
    <p:sldId id="997" r:id="rId37"/>
    <p:sldId id="998" r:id="rId38"/>
    <p:sldId id="99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YUTING" initials="SY" lastIdx="2" clrIdx="0">
    <p:extLst>
      <p:ext uri="{19B8F6BF-5375-455C-9EA6-DF929625EA0E}">
        <p15:presenceInfo xmlns:p15="http://schemas.microsoft.com/office/powerpoint/2012/main" userId="894f8a91e6eb5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showGuides="1">
      <p:cViewPr>
        <p:scale>
          <a:sx n="85" d="100"/>
          <a:sy n="85" d="100"/>
        </p:scale>
        <p:origin x="717"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26.518"/>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37.460"/>
    </inkml:context>
    <inkml:brush xml:id="br0">
      <inkml:brushProperty name="width" value="0.1" units="cm"/>
      <inkml:brushProperty name="height" value="0.1" units="cm"/>
      <inkml:brushProperty name="color" value="#FFFFFF"/>
      <inkml:brushProperty name="ignorePressure" value="1"/>
    </inkml:brush>
  </inkml:definitions>
  <inkml:trace contextRef="#ctx0" brushRef="#br0">713 315,'-75'89,"-67"77,63-72,74-87,0 1,0 0,1 0,-6 11,7-11,-1 0,0 0,0-1,-11 14,9-16,1 1,0 0,1 0,-1 1,1-1,0 1,1 0,0 0,-5 14,52-135,-4 12,-20 49,16-53,-35 104,0 0,-1-1,1 1,-1-1,0 1,0-1,0 1,0-5,0 6,0 1,-1-1,1 1,0-1,0 1,-1 0,1-1,0 1,-1-1,1 1,0-1,-1 1,1 0,-1-1,1 1,0 0,-1-1,1 1,-1 0,1 0,-1 0,1-1,-1 1,1 0,-1 0,1 0,-1 0,0 0,1 0,-1 0,1 0,-1 0,1 0,-1 0,1 0,-1 0,1 1,-1-1,1 0,-1 0,1 0,-1 1,1-1,-2 1,-5 3,-1 1,1 0,0 0,1 1,-1 0,1 0,0 0,-9 14,-5 3,5-3,0 0,2 1,0 1,-17 40,-2 4,26-53,3-8,1 1,-1-1,0 0,0 0,-7 8,10-12,-1-1,0 1,1-1,-1 1,0-1,0 1,1-1,-1 1,0-1,0 1,0-1,0 0,0 0,1 0,-1 1,0-1,-2 0,2 0,0-1,-1 1,1-1,0 1,0-1,0 1,0-1,-1 1,1-1,0 0,0 0,0 0,0 0,1 0,-1 1,-1-3,-7-9,1 0,-9-18,-7-10,23 39,0 0,1 0,-1 0,0 0,0 0,0 0,1 0,-1 1,0-1,0 0,0 1,0-1,-1 0,1 1,-2-1,3 1,-1 0,0 0,1 0,-1 0,0 0,0 0,1 0,-1 0,0 0,1 0,-1 1,0-1,1 0,-1 1,0-1,1 0,-1 1,1-1,-2 1,0 2,1-1,-1 0,0 0,1 0,-1 1,1-1,0 1,0-1,0 1,0-1,0 1,0 3,0-1,1-1,-1 0,1 1,-1-1,1 1,1-1,-1 0,1 1,1 7,-2-11,1-1,-1 0,0 1,1-1,-1 1,0-1,0 0,1 1,-1-1,1 0,-1 0,0 1,1-1,-1 0,1 0,-1 0,0 0,1 1,-1-1,1 0,-1 0,1 0,-1 0,1 0,-1 0,1 0,-1 0,1 0,-1 0,0 0,1-1,-1 1,1 0,-1 0,1 0,-1-1,0 1,1 0,-1 0,1-1,-1 1,0 0,1-1,-1 1,18-18,-16 16,78-106,-31 39,-29 38,-12 18,-18 33,6-8,0 0,0 0,1 1,0-1,1 1,1 0,0 0,1 24,-1 17,1-53,0 1,-1 0,1-1,0 1,0-1,-1 1,1-1,-1 1,1-1,-1 1,0-1,0 1,0-1,1 0,-1 1,0-1,-1 0,1 0,0 0,0 0,0 0,-1 0,1 0,0 0,-1-1,1 1,-1 0,1-1,-1 1,1-1,-1 0,1 1,-3-1,0 0,1 0,0 0,-1 0,1-1,0 1,0-1,0 0,-1 0,1 0,0-1,0 1,0 0,1-1,-1 0,-3-3,-5-3,0 1,0 0,-1 0,0 1,-18-6,5 1,25 11,-1 0,1-1,0 1,-1 0,1 0,0-1,-1 1,1 0,-1 0,1 0,0 0,-1-1,1 1,-1 0,1 0,0 0,-1 0,1 0,-1 0,1 0,-1 0,1 0,0 0,-1 0,1 1,-1-1,1 0,0 0,-1 0,1 0,-1 1,1-1,0 0,-1 0,1 1,0-1,-1 0,1 1,0-1,0 0,-1 1,1-1,0 0,0 1,0-1,-1 0,1 1,0-1,0 1,0 0,0 0,0 1,0-1,0 1,1-1,-1 1,0-1,1 0,-1 1,1-1,-1 0,1 1,0-1,-1 0,2 2,2 1,0-1,1 1,-1 0,1-1,-1 0,1 0,0 0,0-1,0 0,1 0,-1 0,7 1,4 0,0 0,0-1,17 0,31-3,105-16,-285 15,88 2,15-1,-1 1,-18 2,32-2,-1 0,0 1,1-1,-1 0,0 1,1-1,-1 0,1 1,-1-1,0 1,1-1,-1 1,1-1,0 1,-1-1,1 1,-1 0,1-1,0 1,-1 0,1-1,0 1,0 0,0-1,0 1,-1 0,1 0,0-1,0 2,2 25,-1-19,-1-5,0 1,1 0,-1-1,1 1,0-1,0 1,0-1,3 7,-3-9,0 0,0 1,0-1,1 0,-1 0,0 0,0 0,0 0,1 0,-1 0,1-1,-1 1,0 0,1-1,-1 1,1-1,0 1,-1-1,1 0,-1 0,1 0,-1 0,3 0,5 0,1-1,-1-1,0 1,1-2,-1 1,15-7,52-30,-11 4,115-47,-159 75,0 0,1 1,0 1,31-3,-5 1,24 2,2 0,-56 4,-8 0,0 0,0 0,11-3,-19 3,0 1,0-1,0 1,0-1,0 0,-1 0,1 0,0 0,0 0,-1 0,1-1,-1 1,1-1,-1 1,0-1,0 1,1-1,-1 0,0 1,0-1,0-2,2-6,-1 0,-1 0,1 0,-2-1,0-13,-7-54,-7-21,3 26,-3-101,14 165,0 1,-1-1,0 1,-1 0,1 0,-5-13,5 20,0-1,1 1,-1-1,0 1,1-1,-1 1,0-1,0 1,0 0,-1-1,1 1,0 0,0 0,-1 0,1 0,0 0,-1 0,1 0,-1 0,1 1,-1-1,0 1,1-1,-1 1,0-1,1 1,-1 0,0 0,1 0,-1 0,0 0,1 0,-1 1,0-1,1 0,-1 1,0-1,1 1,-3 1,0 0,0 0,1 0,-1 1,0-1,1 1,-1 0,1 0,0 1,0-1,0 0,-2 5,-5 8,-11 23,17-31,-49 105,-27 48,-116 161,184-305,9-14,1 0,-1 0,1 1,0 0,-1-1,1 1,1 0,-1 0,1 0,-1 0,0 6,3-10,-1 0,1 0,-1 0,1 0,-1 0,0 0,1 0,-1 0,1-1,-1 1,1 0,-1 0,0 0,1 0,-1-1,1 1,-1 0,0 0,1-1,-1 1,0 0,1-1,-1 1,0 0,1-1,-1 1,0-1,79-79,74-98,-119 137,150-202,-171 226,-13 17,0-1,0 1,0 0,0 0,0 0,0 0,0 0,0 0,0 0,0-1,0 1,0 0,0 0,0 0,1 0,-1 0,0 0,0 0,0 0,0 0,0 0,0 0,0 0,0 0,0-1,1 1,-1 0,0 0,0 0,0 0,0 0,0 0,0 0,0 0,1 0,-1 0,0 0,0 0,0 0,0 0,0 1,0-1,0 0,1 0,-1 0,0 0,0 0,0 0,0 0,0 0,0 0,0 0,0 0,0 0,0 0,0 1,1-1,-1 0,0 0,0 0,0 0,-1 11,-5 15,-5 2,-1 0,-2-1,-29 44,-63 72,81-112,4-6,9-10,31-30,33-37,54-66,-43 45,-18 27,-59 64,-2-1,0 0,0-1,-30 20,20-14,-239 180,235-177,22-18,-1 0,0 0,-11 6,17-12,-1 1,1-1,0 1,-1-1,1 0,-1-1,1 1,-1 0,1-1,-1 0,1 0,-1 0,-6-1,10 1,0 0,0 0,-1 0,1 0,0 0,0 0,0 0,0 0,-1 0,1 0,0 0,0 0,0 0,-1 0,1 0,0 0,0 0,0 0,0 0,-1 0,1-1,0 1,0 0,0 0,0 0,0 0,-1 0,1 0,0-1,0 1,0 0,0 0,0 0,0 0,0-1,0 1,0 0,-1 0,1-1,8-3,17-1,86-3,120 6,-134 3,370 0,-453-1,0 2,24 5,-23-4,0 0,17 0,-29-3,0 0,0 0,0 0,0 1,-1-1,1 1,5 1,-8-2,0 0,0 0,1 0,-1 0,0 0,0 0,0 0,0 0,0 0,0 0,0 0,0 0,0 0,0 0,1 0,-1 0,0 0,0 1,0-1,0 0,0 0,0 0,0 0,0 0,0 0,0 0,0 0,0 0,0 0,0 0,0 1,0-1,0 0,0 0,0 0,0 0,0 0,0 0,0 0,0 0,0 0,0 0,0 1,0-1,0 0,0 0,0 0,0 0,0 0,0 0,0 0,0 0,0 0,0 0,0 0,0 1,0-1,0 0,-1 0,1 0,0 0,0 0,0 0,-9 3,-14 2,-321 31,62-21,246-12,-9 0,1 2,-55 14,82-15,-27 4,28-7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4.561"/>
    </inkml:context>
    <inkml:brush xml:id="br0">
      <inkml:brushProperty name="width" value="0.1" units="cm"/>
      <inkml:brushProperty name="height" value="0.1" units="cm"/>
      <inkml:brushProperty name="color" value="#FFFFFF"/>
      <inkml:brushProperty name="ignorePressure" value="1"/>
    </inkml:brush>
  </inkml:definitions>
  <inkml:trace contextRef="#ctx0" brushRef="#br0">1645 282,'-189'7,"-96"-4,230-7,-67-2,-795 6,916 0,0 0,0 0,-1 0,1 0,0 0,0 0,-1-1,1 1,0 0,0-1,-1 1,1-1,0 1,0-1,0 1,0-1,0 0,0 0,0 1,0-1,0 0,0 0,0 0,1 0,-1 0,0 0,1 0,-1-1,1 1,-1-2,-1-3,2 0,-1 0,1 0,-1 0,2-10,0 12,0 0,-1-1,0 1,0-1,0 1,-1 0,0-1,1 1,-1 0,-1 0,-1-6,1 7,-1 0,1 0,0 0,-1 0,0 1,1-1,-1 1,-7-5,10 7,0 0,-1 1,1-1,0 0,-1 0,1 0,0 0,-1 1,1-1,0 0,-1 0,1 1,0-1,0 0,-1 1,1-1,0 0,0 1,0-1,0 0,-1 1,1-1,0 0,0 1,0-1,0 0,0 1,0-1,0 0,0 1,0-1,0 1,0-1,0 0,0 1,0 18,0-18,0 41,2 38,-2-78,0-1,0 1,1 0,-1-1,1 1,0-1,-1 1,1-1,0 1,0-1,0 0,0 1,0-1,0 0,0 0,0 0,0 0,1 0,-1 0,0 0,1 0,-1 0,1-1,-1 1,1-1,-1 1,1-1,0 1,-1-1,1 0,-1 0,1 0,2 0,7 0,0 0,1-1,19-4,-18 3,23-3,0-2,0-1,-1-2,0-2,0-1,-1-1,-1-2,37-24,2-7,2 3,84-36,-153 78,-3 1,1-1,-1 1,0 0,1 0,-1 1,1-1,0 0,-1 1,1 0,-1-1,1 1,3 1,-5-1,-1 0,0 0,1 0,-1 1,0-1,0 0,1 1,-1-1,0 0,1 0,-1 1,0-1,0 1,0-1,1 0,-1 1,0-1,0 1,0-1,0 0,0 1,0-1,0 1,0-1,0 0,0 1,0-1,0 1,0-1,0 0,0 1,0-1,0 1,-1-1,1 0,0 1,0 0,-8 15,-15 17,-1-1,-2-2,-55 52,59-61,-55 50,70-62,7-9,0 0,1 0,-1 0,0 1,0-1,0 0,0 0,0 0,0 0,0 0,0 0,0 0,0 1,0-1,0 0,0 0,1 0,-1 0,0 0,0 0,0 0,0 0,0 0,0 0,0 0,1 0,-1 0,0 1,0-1,0 0,0 0,0 0,0 0,1 0,-1 0,0 0,0 0,0-1,0 1,1 0,20-6,26-19,85-60,-127 82,0 0,0 1,0 0,1 0,-1 1,1-1,-1 1,1 0,-1 1,11-1,3 0,70-7,1 4,0 4,151 19,-123 6,-70-14,60 7,-86-13,0 1,0 0,-1 2,40 20,-107-76,38 41,0 0,-1 1,0 0,0 0,-17-6,5-2,14 10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1:03.834"/>
    </inkml:context>
    <inkml:brush xml:id="br0">
      <inkml:brushProperty name="width" value="0.1" units="cm"/>
      <inkml:brushProperty name="height" value="0.1" units="cm"/>
      <inkml:brushProperty name="color" value="#FFFFFF"/>
      <inkml:brushProperty name="ignorePressure" value="1"/>
    </inkml:brush>
  </inkml:definitions>
  <inkml:trace contextRef="#ctx0" brushRef="#br0">1 1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3.294"/>
    </inkml:context>
    <inkml:brush xml:id="br0">
      <inkml:brushProperty name="width" value="0.1" units="cm"/>
      <inkml:brushProperty name="height" value="0.1" units="cm"/>
      <inkml:brushProperty name="color" value="#FFFFFF"/>
      <inkml:brushProperty name="ignorePressure" value="1"/>
    </inkml:brush>
  </inkml:definitions>
  <inkml:trace contextRef="#ctx0" brushRef="#br0">152 230,'-30'-1,"19"2,14 0,5 0,0 1,-1 0,1 1,-1 0,14 7,8 3,1-4,1 0,0-2,0-1,0-2,1-1,-1-2,38-2,-6-7,-48 6,0 0,0 0,0 1,27 3,-40-2,43 3,-43-3,1 0,-1 0,1 0,-1-1,1 1,-1-1,1 0,-1 1,1-1,-1 0,0-1,1 1,-1 0,3-3,-4 3,-1 0,1 1,-1-1,0 0,1 0,-1 1,0-1,1 0,-1 0,0 0,0 1,0-1,0 0,0 0,0 0,0 0,0 1,0-1,0 0,0 0,-1 0,1 1,0-1,-1 0,1 0,0 1,-1-1,1 0,-1 0,1 1,-1-1,0 1,0-2,-23-19,11 13,-1 0,0 1,-1 1,1 0,-1 1,0 0,-1 2,1 0,-20-2,-1 3,0 1,0 1,-36 6,-271 39,322-40,21-5,0 1,0-1,0 0,0 0,0 0,-1 0,1 0,0 0,0 0,0 0,0 0,0 0,0 0,0 0,0 0,0 0,0 0,0 0,0 1,-1-1,1 0,0 0,0 0,0 0,0 0,0 0,0 0,0 0,0 0,0 0,0 1,0-1,0 0,0 0,0 0,0 0,0 0,0 0,0 0,0 0,0 1,0-1,0 0,0 0,1 0,-1 0,0 0,0 0,0 0,0 0,12 4,300 63,-265-56,1-2,0-2,0-2,1-2,-1-2,64-8,-63-1,-26 4,35-2,-61 6,1-1,0 1,-1-1,1 0,0 0,0 0,0 0,0 0,0-1,-3-1,-28-23,-5-2,20 18,-1 1,0 1,0 0,-31-6,-84-13,108 22,-203-24,123 17,96 11,5 1,1 0,-1 0,1-1,-1 0,1 0,-1 0,1 0,0-1,0 0,-8-4,39 6,129 25,-66-10,83 19,9 2,-141-30,0-2,61-2,-27-11,-61 6,0 0,0 1,0 1,0 1,0 0,0 0,23 5,-30-4,0-1,-1 1,1-1,0-1,0 1,0-1,11-3,1 0,-17 4,0 0,0-1,0 1,0 0,0-1,0 1,0-1,0 1,0-1,0 0,0 0,0 0,3-2,-29-4,-39-12,37 10,-1 1,-39-6,20 9,-1 2,1 2,-48 5,65-1,1 1,-1 1,1 2,0 1,1 1,-28 13,53-21,-3 0,1 1,-1 1,1-1,-1 1,1-1,0 1,0 0,0 1,1-1,-1 1,-5 7,9-11,0 0,-1 1,1-1,0 0,0 0,0 1,0-1,0 0,0 0,0 0,0 1,0-1,0 0,0 0,0 0,0 1,0-1,1 0,-1 0,0 1,0-1,0 0,0 0,0 0,0 0,0 1,1-1,-1 0,0 0,0 0,0 0,0 0,1 1,-1-1,0 0,1 0,11 3,13-1,-24-2,66-4,98-19,7 0,-183 22,-1 0,1 0,0-1,0 0,-20-8,4 3,-15-4,-1 1,0 3,0 1,-1 3,0 1,1 2,-52 7,89-6,3-1,-1 1,1-1,0 1,0-1,0 1,0 0,-1 0,1 1,0-1,-4 3,7-4,0 0,0 1,0-1,0 0,0 0,-1 0,1 0,0 0,0 0,0 0,0 1,0-1,0 0,0 0,0 0,0 0,0 0,0 0,0 1,0-1,0 0,0 0,0 0,0 0,0 0,0 1,0-1,0 0,0 0,0 0,0 0,0 0,0 1,0-1,0 0,0 0,0 0,0 0,0 0,1 0,-1 0,0 1,0-1,8 4,11 0,-18-4,160 23,-81-13,143 36,-205-41,1 0,-1-2,29 3,-36-6,0 0,0 0,1-1,-1-1,0 0,0 0,12-5,-18 5,-3 1,0 0,0 0,0 1,1-1,-1 0,0 1,0-1,1 1,-1 0,0 0,1 0,-1 0,0 0,0 1,1-1,1 1,6-25,-2 12,0 0,1 0,0 1,0 0,2 0,14-12,-9 9,-1 0,15-20,-20 20,-7 10,0-1,0 1,0-1,0 1,1 0,0 1,0-1,8-5,-12 9,0 0,1 0,-1 1,0-1,1 0,-1 0,0 1,0-1,1 0,-1 1,0-1,0 0,1 1,-1-1,0 0,0 1,0-1,0 0,0 1,1-1,-1 1,0-1,0 0,0 1,0-1,0 0,0 2,2 15,-2-15,11 180,-2-33,-6-130,-2-18,0-12,33-375,-38 419,3-1,2 48,14 72,-3-40,-1-173,19-234,-30 335,4 44,1-19,-3-19,1-19,-2 0,-3 33,-3-77,-1-15,0-78,2 21,5 88,-1 0,0 1,0-1,0 0,0 1,-1-1,1 0,0 0,0 1,0-1,0 0,-1 1,1-1,0 0,-1 1,1-1,0 0,-1 1,0-1,1 1,-1 0,1 0,-1 0,1 1,0-1,-1 0,1 1,0-1,-1 0,1 1,0-1,-1 1,1-1,0 0,0 1,-1-1,1 1,0-1,0 1,0 0,-10 31,9-23,0 1,0 0,1 0,1-1,0 1,0 0,0-1,1 1,6 17,-5-21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5.857"/>
    </inkml:context>
    <inkml:brush xml:id="br0">
      <inkml:brushProperty name="width" value="0.1" units="cm"/>
      <inkml:brushProperty name="height" value="0.1" units="cm"/>
      <inkml:brushProperty name="color" value="#FFFFFF"/>
      <inkml:brushProperty name="ignorePressure" value="1"/>
    </inkml:brush>
  </inkml:definitions>
  <inkml:trace contextRef="#ctx0" brushRef="#br0">45 3,'8'-2,"7"1,-15 2,1-1,-1 1,1-1,-1 1,0-1,1 1,-1-1,0 1,0 0,0-1,1 1,-1-1,0 1,0 0,0-1,0 1,0 0,0-1,0 1,0-1,0 1,0 0,-1 0,0 13,1-1,1 1,0-1,4 22,17 52,-19-78,0 0,0 0,1 0,1 0,-1 0,1-1,1 0,6 8,-11-14,1 0,0 0,0-1,-1 1,1-1,0 1,0-1,1 0,-1 1,0-1,0 0,1-1,-1 1,0 0,1-1,-1 1,1-1,-1 0,1 1,-1-1,1 0,-1-1,0 1,1 0,-1-1,1 0,-1 1,0-1,1 0,-1 0,0 0,0 0,0-1,0 1,0-1,3-2,3-3,0-1,0 0,-1 0,0-1,0 0,-1 0,8-16,-1-3,15-42,-25 61,-1 6,-1 0,0 0,1 0,-1-1,-1 1,1 0,0-1,-1 1,1 0,-1-1,0 1,-1-5,1 8,0-1,0 1,-1 0,1 0,0 0,0 0,0 0,0-1,-1 1,1 0,0 0,0 0,0 0,-1 0,1 0,0 0,0 0,0 0,-1 0,1 0,0 0,0 0,0 0,-1 0,1 0,0 0,0 0,0 0,-1 0,1 0,0 1,0-1,0 0,-1 0,1 0,0 0,0 0,0 0,0 1,0-1,-1 0,1 0,0 1,-8 8,-17 24,-37 73,33-54,-65 115,154-244,-43 51,0-2,18-41,-35 69,1-1,-1 0,1 0,-1 0,1 0,-1 0,0 0,0 0,1-1,-1 1,0 0,0 0,0 0,0 0,0 0,0 0,-1-2,1 3,-1-1,1 1,-1 0,1 0,-1 0,1 0,-1 0,0 0,1 0,-1 1,1-1,-1 0,1 0,-1 0,1 0,-1 1,1-1,-1 0,1 0,0 1,-1-1,1 1,-1 0,-33 28,30-25,-71 74,63-63,0 0,1 0,-15 29,23-38,8-12,6-13,-8 9,0-1,-1 1,0-1,-1 1,0-1,0 0,-2-11,1 16,-1-1,0 1,0 0,0-1,-1 1,0 0,0-1,0 1,-1 1,0-1,0 0,-8-9,11 14,-1 0,0 0,0 0,0 0,0 0,0 0,0 1,0-1,0 0,-1 1,1-1,0 1,0-1,0 1,-1-1,1 1,0 0,-3-1,3 2,0-1,-1 0,1 0,0 1,0-1,0 1,0-1,0 1,0-1,0 1,0 0,1-1,-1 1,0 0,0 0,0 0,0 1,-2 1,1 1,0 0,0 0,1-1,-1 1,1 0,0 0,0 0,0 1,0 5,1-7,0-1,0 1,0-1,0 1,1-1,-1 1,1-1,0 0,-1 1,1-1,0 0,1 1,0 1,-1-3,0 0,0 0,0 0,0 0,0 0,0-1,0 1,0-1,0 1,0 0,1-1,-1 0,0 1,0-1,0 0,1 0,-1 1,0-1,0 0,1 0,-1 0,0 0,0-1,0 1,1 0,-1-1,0 1,2-1,9-4,-1 0,1 0,-1-2,-1 1,13-10,48-44,-55 45,6-4,-8 7,0 0,0-1,20-26,-34 39,0 0,-1 0,1-1,0 1,0 0,0 0,0 0,0 0,0 0,0 0,0 0,0 0,0 0,0 0,0 0,0 0,-1 0,1 0,0 0,0 0,0 0,0 0,0 0,0 0,0-1,0 1,0 0,0 0,0 0,0 0,0 0,0 0,0 0,0 0,0 0,0 0,0 0,0 0,0-1,0 1,0 0,0 0,0 0,0 0,0 0,0 0,0 0,0 0,0 0,0 0,0 0,0 0,0 0,1-1,-1 1,0 0,0 0,0 0,0 0,0 0,0 0,0 0,0 0,0 0,-9 4,-11 9,-34 23,23-16,-46 39,76-58,0 0,0 0,-1 0,1 1,0-1,0 0,0 1,1-1,-1 1,0-1,0 1,1-1,-1 1,0 2,1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0:57.817"/>
    </inkml:context>
    <inkml:brush xml:id="br0">
      <inkml:brushProperty name="width" value="0.1" units="cm"/>
      <inkml:brushProperty name="height" value="0.1" units="cm"/>
      <inkml:brushProperty name="color" value="#FFFFFF"/>
      <inkml:brushProperty name="ignorePressure" value="1"/>
    </inkml:brush>
  </inkml:definitions>
  <inkml:trace contextRef="#ctx0" brushRef="#br0">1 0,'0'6,"0"7,0 3,0 3,0 1,0 0,0-2,0-2,0-2,0-6,0-5,0-5,0-5,0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6.569"/>
    </inkml:context>
    <inkml:brush xml:id="br0">
      <inkml:brushProperty name="width" value="0.1" units="cm"/>
      <inkml:brushProperty name="height" value="0.1" units="cm"/>
      <inkml:brushProperty name="color" value="#FFFFFF"/>
      <inkml:brushProperty name="ignorePressure" value="1"/>
    </inkml:brush>
  </inkml:definitions>
  <inkml:trace contextRef="#ctx0" brushRef="#br0">0 117,'8'-10,"0"1,0 0,1 0,0 1,0 0,1 0,0 1,0 1,1 0,-1 0,1 1,1 0,-1 1,1 1,0-1,0 2,0 0,0 0,17 1,48-2,1 4,119 17,-191-17,-4-1,-1 0,1 0,0 1,0-1,0 0,0 1,0-1,-1 1,1 0,0 0,0 0,-1 0,4 2,-6-2,-1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14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0,'9'5,"0"0,0 0,0-1,1-1,-1 0,1 0,15 2,21 6,-32-6,-1 1,0 0,0 1,0 0,-1 1,13 11,-1 1,37 42,-55-56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27.623"/>
    </inkml:context>
    <inkml:brush xml:id="br0">
      <inkml:brushProperty name="width" value="0.1" units="cm"/>
      <inkml:brushProperty name="height" value="0.1" units="cm"/>
      <inkml:brushProperty name="color" value="#FFFFFF"/>
      <inkml:brushProperty name="ignorePressure" value="1"/>
    </inkml:brush>
  </inkml:definitions>
  <inkml:trace contextRef="#ctx0" brushRef="#br0">1 1,'15'10,"0"0,0 0,1-2,0 1,1-2,30 9,-22-7,-1 0,29 16,0 8,-39-24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3T08:48:43.894"/>
    </inkml:context>
    <inkml:brush xml:id="br0">
      <inkml:brushProperty name="width" value="0.05" units="cm"/>
      <inkml:brushProperty name="height" value="0.05" units="cm"/>
      <inkml:brushProperty name="ignorePressure" value="1"/>
    </inkml:brush>
  </inkml:definitions>
  <inkml:trace contextRef="#ctx0" brushRef="#br0">1 4,'3'-1,"0"0,0 0,0 1,0 0,0-1,0 1,0 0,0 1,0-1,0 0,5 2,-6-1,0 0,0 1,0-1,-1 0,1 1,0-1,-1 1,1-1,-1 1,1 0,-1 0,0 0,0 0,0 0,0 0,0 0,0 2,3 7,-1-1,0 1,0 0,-2 0,1 0,-1 1,-1-1,-1 19,-4 3,-12 51,-4 18,20-90,1 0,1 0,0 0,4 19,-3-18,0 0,-1 0,0 20,-2-27,1-1,-1 0,0 0,0 0,-1 0,0 0,0 0,0 0,0-1,-1 1,-6 8,9-13,0 0,0 0,0 0,0 0,0 1,-1-1,1 0,0 0,0 0,0 0,-1 0,1 0,0 0,0 0,0 1,-1-1,1 0,0 0,0 0,0 0,-1 0,1 0,0 0,0 0,-1 0,1 0,0-1,0 1,0 0,-1 0,1 0,0 0,0 0,0 0,0 0,-1 0,1-1,0 1,0 0,0 0,0 0,-1 0,1-1,0 1,0 0,0 0,0 0,0 0,0-1,0 1,0 0,0 0,0-1,0 1,0 0,0 0,0 0,0-1,0 1,0 0,-2-15,4-7,0 1,1 0,1 0,8-22,32-80,-42 117,5-13,1 1,1 0,17-27,-21 38,0 1,0 0,1 0,0 0,0 1,0-1,0 1,1 1,0-1,0 1,12-4,-1 0,0 1,0 2,1 0,0 0,0 2,0 1,20-1,-17 7,-19-3,0 0,-1-1,1 1,0-1,-1 0,1 0,0 0,0 0,3 0,-6-1,1 1,-1 0,0 0,0 0,0 0,0 0,0 0,0 0,1 0,-1 0,0 0,0 0,0-1,0 1,1 0,-1 0,0 0,0 0,0 0,0 0,0 0,1 0,-1 0,0 0,0 1,0-1,0 0,1 0,-1 0,0 0,0 0,0 0,0 0,0 0,0 0,1 0,-1 1,0-1,0 0,0 0,0 0,0 0,0 0,0 0,0 1,0-1,0 0,0 0,1 0,-1 0,0 0,0 1,0-1,0 0,0 0,0 0,0 0,0 1,-8 5,0-4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9BDAA-38B5-4A48-8034-3A07A908F882}" type="datetimeFigureOut">
              <a:rPr lang="en-AU" smtClean="0"/>
              <a:t>1/04/2021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6F630-89AD-4653-928E-75B4AC9C4FDB}" type="slidenum">
              <a:rPr lang="en-AU" smtClean="0"/>
              <a:t>‹#›</a:t>
            </a:fld>
            <a:endParaRPr lang="en-AU"/>
          </a:p>
        </p:txBody>
      </p:sp>
    </p:spTree>
    <p:extLst>
      <p:ext uri="{BB962C8B-B14F-4D97-AF65-F5344CB8AC3E}">
        <p14:creationId xmlns:p14="http://schemas.microsoft.com/office/powerpoint/2010/main" val="31666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sz="1200" b="0" i="0" u="none" strike="noStrike" kern="1200" cap="none" spc="0" normalizeH="0" baseline="0" noProof="0">
              <a:ln>
                <a:noFill/>
              </a:ln>
              <a:solidFill>
                <a:srgbClr val="000000"/>
              </a:solidFill>
              <a:effectLst/>
              <a:uLnTx/>
              <a:uFillTx/>
              <a:latin typeface="Times New Roman" pitchFamily="-106" charset="0"/>
              <a:ea typeface="+mn-ea"/>
              <a:cs typeface="+mn-cs"/>
            </a:endParaRPr>
          </a:p>
        </p:txBody>
      </p:sp>
    </p:spTree>
    <p:extLst>
      <p:ext uri="{BB962C8B-B14F-4D97-AF65-F5344CB8AC3E}">
        <p14:creationId xmlns:p14="http://schemas.microsoft.com/office/powerpoint/2010/main" val="56459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a:p>
        </p:txBody>
      </p:sp>
    </p:spTree>
    <p:extLst>
      <p:ext uri="{BB962C8B-B14F-4D97-AF65-F5344CB8AC3E}">
        <p14:creationId xmlns:p14="http://schemas.microsoft.com/office/powerpoint/2010/main" val="29067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sz="1200" b="0" i="0" u="none" strike="noStrike" kern="1200" cap="none" spc="0" normalizeH="0" baseline="0" noProof="0">
              <a:ln>
                <a:noFill/>
              </a:ln>
              <a:solidFill>
                <a:srgbClr val="000000"/>
              </a:solidFill>
              <a:effectLst/>
              <a:uLnTx/>
              <a:uFillTx/>
              <a:latin typeface="Times New Roman" pitchFamily="-106" charset="0"/>
              <a:ea typeface="+mn-ea"/>
              <a:cs typeface="+mn-cs"/>
            </a:endParaRPr>
          </a:p>
        </p:txBody>
      </p:sp>
    </p:spTree>
    <p:extLst>
      <p:ext uri="{BB962C8B-B14F-4D97-AF65-F5344CB8AC3E}">
        <p14:creationId xmlns:p14="http://schemas.microsoft.com/office/powerpoint/2010/main" val="113090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691DA4-B226-485B-9441-88022852CE61}"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330680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91DA4-B226-485B-9441-88022852CE61}"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34234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91DA4-B226-485B-9441-88022852CE61}"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385535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INFS4205/7205: Spatial and Multimedia Databases</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767416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5" y="179388"/>
            <a:ext cx="7556500" cy="1116012"/>
          </a:xfrm>
        </p:spPr>
        <p:txBody>
          <a:bodyPr/>
          <a:lstStyle>
            <a:lvl1pPr>
              <a:defRPr>
                <a:latin typeface="Arial"/>
                <a:cs typeface="Arial"/>
              </a:defRPr>
            </a:lvl1pPr>
          </a:lstStyle>
          <a:p>
            <a:r>
              <a:rPr lang="en-US" dirty="0"/>
              <a:t>Click to edit Master title style</a:t>
            </a:r>
            <a:endParaRPr dirty="0"/>
          </a:p>
        </p:txBody>
      </p:sp>
      <p:sp>
        <p:nvSpPr>
          <p:cNvPr id="3" name="Content Placeholder 2"/>
          <p:cNvSpPr>
            <a:spLocks noGrp="1"/>
          </p:cNvSpPr>
          <p:nvPr>
            <p:ph idx="1"/>
          </p:nvPr>
        </p:nvSpPr>
        <p:spPr>
          <a:xfrm>
            <a:off x="498474" y="1295400"/>
            <a:ext cx="7556313" cy="4953000"/>
          </a:xfrm>
        </p:spPr>
        <p:txBody>
          <a:bodyPr/>
          <a:lstStyle>
            <a:lvl1pPr>
              <a:defRPr sz="2400">
                <a:solidFill>
                  <a:schemeClr val="tx1">
                    <a:lumMod val="95000"/>
                    <a:lumOff val="5000"/>
                  </a:schemeClr>
                </a:solidFill>
                <a:latin typeface="Arial"/>
                <a:cs typeface="Arial"/>
              </a:defRPr>
            </a:lvl1pPr>
            <a:lvl2pPr>
              <a:defRPr sz="2000">
                <a:solidFill>
                  <a:schemeClr val="tx1">
                    <a:lumMod val="95000"/>
                    <a:lumOff val="5000"/>
                  </a:schemeClr>
                </a:solidFill>
                <a:latin typeface="Arial"/>
                <a:cs typeface="Arial"/>
              </a:defRPr>
            </a:lvl2pPr>
            <a:lvl3pPr>
              <a:defRPr>
                <a:solidFill>
                  <a:schemeClr val="tx1">
                    <a:lumMod val="95000"/>
                    <a:lumOff val="5000"/>
                  </a:schemeClr>
                </a:solidFill>
                <a:latin typeface="Arial"/>
                <a:cs typeface="Arial"/>
              </a:defRPr>
            </a:lvl3pPr>
            <a:lvl4pPr>
              <a:defRPr>
                <a:solidFill>
                  <a:schemeClr val="tx1">
                    <a:lumMod val="95000"/>
                    <a:lumOff val="5000"/>
                  </a:schemeClr>
                </a:solidFill>
                <a:latin typeface="Arial"/>
                <a:cs typeface="Arial"/>
              </a:defRPr>
            </a:lvl4pPr>
            <a:lvl5pPr>
              <a:defRPr>
                <a:solidFill>
                  <a:schemeClr val="tx1">
                    <a:lumMod val="95000"/>
                    <a:lumOff val="5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a:xfrm>
            <a:off x="0" y="6423585"/>
            <a:ext cx="6122894" cy="365125"/>
          </a:xfrm>
        </p:spPr>
        <p:txBody>
          <a:bodyPr/>
          <a:lstStyle>
            <a:lvl1pPr>
              <a:defRPr>
                <a:solidFill>
                  <a:schemeClr val="tx1">
                    <a:lumMod val="65000"/>
                    <a:lumOff val="35000"/>
                  </a:schemeClr>
                </a:solidFill>
                <a:latin typeface="+mn-lt"/>
              </a:defRPr>
            </a:lvl1pPr>
          </a:lstStyle>
          <a:p>
            <a:r>
              <a:t>INFS4205/7205: Spatial and Multimedia Databases</a:t>
            </a:r>
            <a:endParaRPr dirty="0"/>
          </a:p>
        </p:txBody>
      </p:sp>
      <p:sp>
        <p:nvSpPr>
          <p:cNvPr id="6" name="Slide Number Placeholder 5"/>
          <p:cNvSpPr>
            <a:spLocks noGrp="1"/>
          </p:cNvSpPr>
          <p:nvPr>
            <p:ph type="sldNum" sz="quarter" idx="12"/>
          </p:nvPr>
        </p:nvSpPr>
        <p:spPr/>
        <p:txBody>
          <a:bodyPr/>
          <a:lstStyle/>
          <a:p>
            <a:fld id="{8AF02B71-8991-4516-A01E-F1A9ACD28BDC}" type="slidenum">
              <a:rPr smtClean="0"/>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742707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t>INFS4205/7205: Spatial and Multimedia Databases</a:t>
            </a:r>
          </a:p>
        </p:txBody>
      </p:sp>
      <p:sp>
        <p:nvSpPr>
          <p:cNvPr id="6" name="Slide Number Placeholder 5"/>
          <p:cNvSpPr>
            <a:spLocks noGrp="1"/>
          </p:cNvSpPr>
          <p:nvPr>
            <p:ph type="sldNum" sz="quarter" idx="12"/>
          </p:nvPr>
        </p:nvSpPr>
        <p:spPr/>
        <p:txBody>
          <a:bodyPr/>
          <a:lstStyle/>
          <a:p>
            <a:fld id="{8AF02B71-8991-4516-A01E-F1A9ACD28BDC}" type="slidenum">
              <a:rPr smtClean="0"/>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4241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INFS4205/7205: Spatial and Multimedia Databases</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2647136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INFS4205/7205: Spatial and Multimedia Databases</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smtClean="0"/>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709525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Tree>
    <p:extLst>
      <p:ext uri="{BB962C8B-B14F-4D97-AF65-F5344CB8AC3E}">
        <p14:creationId xmlns:p14="http://schemas.microsoft.com/office/powerpoint/2010/main" val="4211477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t>INFS4205/7205: Spatial and Multimedia Databases</a:t>
            </a:r>
          </a:p>
        </p:txBody>
      </p:sp>
      <p:sp>
        <p:nvSpPr>
          <p:cNvPr id="9" name="Slide Number Placeholder 8"/>
          <p:cNvSpPr>
            <a:spLocks noGrp="1"/>
          </p:cNvSpPr>
          <p:nvPr>
            <p:ph type="sldNum" sz="quarter" idx="12"/>
          </p:nvPr>
        </p:nvSpPr>
        <p:spPr/>
        <p:txBody>
          <a:bodyPr/>
          <a:lstStyle/>
          <a:p>
            <a:fld id="{8AF02B71-8991-4516-A01E-F1A9ACD28BDC}" type="slidenum">
              <a:rPr smtClean="0"/>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543671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INFS4205/7205: Spatial and Multimedia Databases</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smtClean="0"/>
              <a:pPr/>
              <a:t>‹#›</a:t>
            </a:fld>
            <a:endParaRPr/>
          </a:p>
        </p:txBody>
      </p:sp>
    </p:spTree>
    <p:extLst>
      <p:ext uri="{BB962C8B-B14F-4D97-AF65-F5344CB8AC3E}">
        <p14:creationId xmlns:p14="http://schemas.microsoft.com/office/powerpoint/2010/main" val="287319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91DA4-B226-485B-9441-88022852CE61}"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3416335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98054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908549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t>INFS4205/7205: Spatial and Multimedia Databases</a:t>
            </a:r>
          </a:p>
        </p:txBody>
      </p:sp>
      <p:sp>
        <p:nvSpPr>
          <p:cNvPr id="5" name="Slide Number Placeholder 4"/>
          <p:cNvSpPr>
            <a:spLocks noGrp="1"/>
          </p:cNvSpPr>
          <p:nvPr>
            <p:ph type="sldNum" sz="quarter" idx="12"/>
          </p:nvPr>
        </p:nvSpPr>
        <p:spPr/>
        <p:txBody>
          <a:bodyPr/>
          <a:lstStyle/>
          <a:p>
            <a:fld id="{8AF02B71-8991-4516-A01E-F1A9ACD28BDC}" type="slidenum">
              <a:rPr smtClean="0"/>
              <a:pPr/>
              <a:t>‹#›</a:t>
            </a:fld>
            <a:endParaRPr/>
          </a:p>
        </p:txBody>
      </p:sp>
    </p:spTree>
    <p:extLst>
      <p:ext uri="{BB962C8B-B14F-4D97-AF65-F5344CB8AC3E}">
        <p14:creationId xmlns:p14="http://schemas.microsoft.com/office/powerpoint/2010/main" val="337714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t>INFS4205/7205: Spatial and Multimedia Databases</a:t>
            </a:r>
          </a:p>
        </p:txBody>
      </p:sp>
      <p:sp>
        <p:nvSpPr>
          <p:cNvPr id="4" name="Slide Number Placeholder 3"/>
          <p:cNvSpPr>
            <a:spLocks noGrp="1"/>
          </p:cNvSpPr>
          <p:nvPr>
            <p:ph type="sldNum" sz="quarter" idx="12"/>
          </p:nvPr>
        </p:nvSpPr>
        <p:spPr/>
        <p:txBody>
          <a:bodyPr/>
          <a:lstStyle/>
          <a:p>
            <a:fld id="{8AF02B71-8991-4516-A01E-F1A9ACD28BDC}" type="slidenum">
              <a:rPr smtClean="0"/>
              <a:pPr/>
              <a:t>‹#›</a:t>
            </a:fld>
            <a:endParaRPr/>
          </a:p>
        </p:txBody>
      </p:sp>
    </p:spTree>
    <p:extLst>
      <p:ext uri="{BB962C8B-B14F-4D97-AF65-F5344CB8AC3E}">
        <p14:creationId xmlns:p14="http://schemas.microsoft.com/office/powerpoint/2010/main" val="13861228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t>INFS4205/7205: Spatial and Multimedia Databases</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113764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1605846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4050865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457448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426423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t>INFS4205/7205: Spatial and Multimedia Databases</a:t>
            </a: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6191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91DA4-B226-485B-9441-88022852CE61}"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2208628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t>INFS4205/7205: Spatial and Multimedia Databases</a:t>
            </a:r>
          </a:p>
        </p:txBody>
      </p:sp>
      <p:sp>
        <p:nvSpPr>
          <p:cNvPr id="6" name="Slide Number Placeholder 5"/>
          <p:cNvSpPr>
            <a:spLocks noGrp="1"/>
          </p:cNvSpPr>
          <p:nvPr>
            <p:ph type="sldNum" sz="quarter" idx="12"/>
          </p:nvPr>
        </p:nvSpPr>
        <p:spPr/>
        <p:txBody>
          <a:bodyPr/>
          <a:lstStyle/>
          <a:p>
            <a:fld id="{8AF02B71-8991-4516-A01E-F1A9ACD28BDC}" type="slidenum">
              <a:rPr smtClean="0"/>
              <a:pPr/>
              <a:t>‹#›</a:t>
            </a:fld>
            <a:endParaRPr/>
          </a:p>
        </p:txBody>
      </p:sp>
    </p:spTree>
    <p:extLst>
      <p:ext uri="{BB962C8B-B14F-4D97-AF65-F5344CB8AC3E}">
        <p14:creationId xmlns:p14="http://schemas.microsoft.com/office/powerpoint/2010/main" val="1993214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t>INFS4205/7205: Spatial and Multimedia Databases</a:t>
            </a:r>
          </a:p>
        </p:txBody>
      </p:sp>
      <p:sp>
        <p:nvSpPr>
          <p:cNvPr id="6" name="Slide Number Placeholder 5"/>
          <p:cNvSpPr>
            <a:spLocks noGrp="1"/>
          </p:cNvSpPr>
          <p:nvPr>
            <p:ph type="sldNum" sz="quarter" idx="12"/>
          </p:nvPr>
        </p:nvSpPr>
        <p:spPr/>
        <p:txBody>
          <a:bodyPr/>
          <a:lstStyle/>
          <a:p>
            <a:fld id="{8AF02B71-8991-4516-A01E-F1A9ACD28BDC}" type="slidenum">
              <a:rPr smtClean="0"/>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293094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91DA4-B226-485B-9441-88022852CE61}" type="datetimeFigureOut">
              <a:rPr lang="en-AU" smtClean="0"/>
              <a:t>1/04/2021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390314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91DA4-B226-485B-9441-88022852CE61}" type="datetimeFigureOut">
              <a:rPr lang="en-AU" smtClean="0"/>
              <a:t>1/04/2021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361111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91DA4-B226-485B-9441-88022852CE61}" type="datetimeFigureOut">
              <a:rPr lang="en-AU" smtClean="0"/>
              <a:t>1/04/2021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164312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91DA4-B226-485B-9441-88022852CE61}" type="datetimeFigureOut">
              <a:rPr lang="en-AU" smtClean="0"/>
              <a:t>1/04/2021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216428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91DA4-B226-485B-9441-88022852CE61}" type="datetimeFigureOut">
              <a:rPr lang="en-AU" smtClean="0"/>
              <a:t>1/04/2021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2443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91DA4-B226-485B-9441-88022852CE61}" type="datetimeFigureOut">
              <a:rPr lang="en-AU" smtClean="0"/>
              <a:t>1/04/2021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84C6E4A-5DAA-4E21-8C83-31C5462AEB7F}" type="slidenum">
              <a:rPr lang="en-AU" smtClean="0"/>
              <a:t>‹#›</a:t>
            </a:fld>
            <a:endParaRPr lang="en-AU"/>
          </a:p>
        </p:txBody>
      </p:sp>
    </p:spTree>
    <p:extLst>
      <p:ext uri="{BB962C8B-B14F-4D97-AF65-F5344CB8AC3E}">
        <p14:creationId xmlns:p14="http://schemas.microsoft.com/office/powerpoint/2010/main" val="238827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91DA4-B226-485B-9441-88022852CE61}" type="datetimeFigureOut">
              <a:rPr lang="en-AU" smtClean="0"/>
              <a:t>1/04/2021</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C6E4A-5DAA-4E21-8C83-31C5462AEB7F}" type="slidenum">
              <a:rPr lang="en-AU" smtClean="0"/>
              <a:t>‹#›</a:t>
            </a:fld>
            <a:endParaRPr lang="en-AU"/>
          </a:p>
        </p:txBody>
      </p:sp>
    </p:spTree>
    <p:extLst>
      <p:ext uri="{BB962C8B-B14F-4D97-AF65-F5344CB8AC3E}">
        <p14:creationId xmlns:p14="http://schemas.microsoft.com/office/powerpoint/2010/main" val="1710725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dirty="0"/>
              <a:t>INFS4205/7205: Spatial and Multimedia Databases</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smtClean="0"/>
              <a:pPr/>
              <a:t>‹#›</a:t>
            </a:fld>
            <a:endParaRPr/>
          </a:p>
        </p:txBody>
      </p:sp>
    </p:spTree>
    <p:extLst>
      <p:ext uri="{BB962C8B-B14F-4D97-AF65-F5344CB8AC3E}">
        <p14:creationId xmlns:p14="http://schemas.microsoft.com/office/powerpoint/2010/main" val="1304215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hf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customXml" Target="../ink/ink66.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70.xml"/><Relationship Id="rId7" Type="http://schemas.openxmlformats.org/officeDocument/2006/relationships/image" Target="../media/image18.png"/><Relationship Id="rId12" Type="http://schemas.openxmlformats.org/officeDocument/2006/relationships/customXml" Target="../ink/ink65.xml"/><Relationship Id="rId17" Type="http://schemas.openxmlformats.org/officeDocument/2006/relationships/customXml" Target="../ink/ink68.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67.xml"/><Relationship Id="rId23" Type="http://schemas.openxmlformats.org/officeDocument/2006/relationships/customXml" Target="../ink/ink71.xml"/><Relationship Id="rId10" Type="http://schemas.openxmlformats.org/officeDocument/2006/relationships/customXml" Target="../ink/ink64.xml"/><Relationship Id="rId19" Type="http://schemas.openxmlformats.org/officeDocument/2006/relationships/customXml" Target="../ink/ink69.xml"/><Relationship Id="rId4" Type="http://schemas.openxmlformats.org/officeDocument/2006/relationships/customXml" Target="../ink/ink61.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customXml" Target="../ink/ink74.xml"/><Relationship Id="rId13" Type="http://schemas.openxmlformats.org/officeDocument/2006/relationships/customXml" Target="../ink/ink77.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81.xml"/><Relationship Id="rId7" Type="http://schemas.openxmlformats.org/officeDocument/2006/relationships/image" Target="../media/image18.png"/><Relationship Id="rId12" Type="http://schemas.openxmlformats.org/officeDocument/2006/relationships/customXml" Target="../ink/ink76.xml"/><Relationship Id="rId17" Type="http://schemas.openxmlformats.org/officeDocument/2006/relationships/customXml" Target="../ink/ink79.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73.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78.xml"/><Relationship Id="rId23" Type="http://schemas.openxmlformats.org/officeDocument/2006/relationships/customXml" Target="../ink/ink82.xml"/><Relationship Id="rId10" Type="http://schemas.openxmlformats.org/officeDocument/2006/relationships/customXml" Target="../ink/ink75.xml"/><Relationship Id="rId19" Type="http://schemas.openxmlformats.org/officeDocument/2006/relationships/customXml" Target="../ink/ink80.xml"/><Relationship Id="rId4" Type="http://schemas.openxmlformats.org/officeDocument/2006/relationships/customXml" Target="../ink/ink72.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customXml" Target="../ink/ink88.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92.xml"/><Relationship Id="rId7" Type="http://schemas.openxmlformats.org/officeDocument/2006/relationships/image" Target="../media/image18.png"/><Relationship Id="rId12" Type="http://schemas.openxmlformats.org/officeDocument/2006/relationships/customXml" Target="../ink/ink87.xml"/><Relationship Id="rId17" Type="http://schemas.openxmlformats.org/officeDocument/2006/relationships/customXml" Target="../ink/ink90.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89.xml"/><Relationship Id="rId23" Type="http://schemas.openxmlformats.org/officeDocument/2006/relationships/customXml" Target="../ink/ink93.xml"/><Relationship Id="rId10" Type="http://schemas.openxmlformats.org/officeDocument/2006/relationships/customXml" Target="../ink/ink86.xml"/><Relationship Id="rId19" Type="http://schemas.openxmlformats.org/officeDocument/2006/relationships/customXml" Target="../ink/ink91.xml"/><Relationship Id="rId4" Type="http://schemas.openxmlformats.org/officeDocument/2006/relationships/customXml" Target="../ink/ink83.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7"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7"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7"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4" Type="http://schemas.openxmlformats.org/officeDocument/2006/relationships/image" Target="../media/image7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4" Type="http://schemas.openxmlformats.org/officeDocument/2006/relationships/image" Target="../media/image7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76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780.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800.png"/></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customXml" Target="../ink/ink11.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15.xml"/><Relationship Id="rId7" Type="http://schemas.openxmlformats.org/officeDocument/2006/relationships/image" Target="../media/image18.png"/><Relationship Id="rId12" Type="http://schemas.openxmlformats.org/officeDocument/2006/relationships/customXml" Target="../ink/ink10.xml"/><Relationship Id="rId17" Type="http://schemas.openxmlformats.org/officeDocument/2006/relationships/customXml" Target="../ink/ink13.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customXml" Target="../ink/ink9.xml"/><Relationship Id="rId19" Type="http://schemas.openxmlformats.org/officeDocument/2006/relationships/customXml" Target="../ink/ink14.xml"/><Relationship Id="rId4" Type="http://schemas.openxmlformats.org/officeDocument/2006/relationships/customXml" Target="../ink/ink6.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customXml" Target="../ink/ink22.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26.xml"/><Relationship Id="rId7" Type="http://schemas.openxmlformats.org/officeDocument/2006/relationships/image" Target="../media/image18.png"/><Relationship Id="rId12" Type="http://schemas.openxmlformats.org/officeDocument/2006/relationships/customXml" Target="../ink/ink21.xml"/><Relationship Id="rId17" Type="http://schemas.openxmlformats.org/officeDocument/2006/relationships/customXml" Target="../ink/ink24.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23.xml"/><Relationship Id="rId23" Type="http://schemas.openxmlformats.org/officeDocument/2006/relationships/customXml" Target="../ink/ink27.xml"/><Relationship Id="rId10" Type="http://schemas.openxmlformats.org/officeDocument/2006/relationships/customXml" Target="../ink/ink20.xml"/><Relationship Id="rId19" Type="http://schemas.openxmlformats.org/officeDocument/2006/relationships/customXml" Target="../ink/ink25.xml"/><Relationship Id="rId4" Type="http://schemas.openxmlformats.org/officeDocument/2006/relationships/customXml" Target="../ink/ink17.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customXml" Target="../ink/ink33.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37.xml"/><Relationship Id="rId7" Type="http://schemas.openxmlformats.org/officeDocument/2006/relationships/image" Target="../media/image18.png"/><Relationship Id="rId12" Type="http://schemas.openxmlformats.org/officeDocument/2006/relationships/customXml" Target="../ink/ink32.xml"/><Relationship Id="rId17" Type="http://schemas.openxmlformats.org/officeDocument/2006/relationships/customXml" Target="../ink/ink35.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34.xml"/><Relationship Id="rId23" Type="http://schemas.openxmlformats.org/officeDocument/2006/relationships/customXml" Target="../ink/ink38.xml"/><Relationship Id="rId10" Type="http://schemas.openxmlformats.org/officeDocument/2006/relationships/customXml" Target="../ink/ink31.xml"/><Relationship Id="rId19" Type="http://schemas.openxmlformats.org/officeDocument/2006/relationships/customXml" Target="../ink/ink36.xml"/><Relationship Id="rId4" Type="http://schemas.openxmlformats.org/officeDocument/2006/relationships/customXml" Target="../ink/ink28.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customXml" Target="../ink/ink44.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48.xml"/><Relationship Id="rId7" Type="http://schemas.openxmlformats.org/officeDocument/2006/relationships/image" Target="../media/image18.png"/><Relationship Id="rId12" Type="http://schemas.openxmlformats.org/officeDocument/2006/relationships/customXml" Target="../ink/ink43.xml"/><Relationship Id="rId17" Type="http://schemas.openxmlformats.org/officeDocument/2006/relationships/customXml" Target="../ink/ink46.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45.xml"/><Relationship Id="rId23" Type="http://schemas.openxmlformats.org/officeDocument/2006/relationships/customXml" Target="../ink/ink49.xml"/><Relationship Id="rId10" Type="http://schemas.openxmlformats.org/officeDocument/2006/relationships/customXml" Target="../ink/ink42.xml"/><Relationship Id="rId19" Type="http://schemas.openxmlformats.org/officeDocument/2006/relationships/customXml" Target="../ink/ink47.xml"/><Relationship Id="rId4" Type="http://schemas.openxmlformats.org/officeDocument/2006/relationships/customXml" Target="../ink/ink39.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customXml" Target="../ink/ink52.xml"/><Relationship Id="rId13" Type="http://schemas.openxmlformats.org/officeDocument/2006/relationships/customXml" Target="../ink/ink55.xml"/><Relationship Id="rId18" Type="http://schemas.openxmlformats.org/officeDocument/2006/relationships/image" Target="../media/image23.png"/><Relationship Id="rId3" Type="http://schemas.openxmlformats.org/officeDocument/2006/relationships/image" Target="../media/image3.png"/><Relationship Id="rId21" Type="http://schemas.openxmlformats.org/officeDocument/2006/relationships/customXml" Target="../ink/ink59.xml"/><Relationship Id="rId7" Type="http://schemas.openxmlformats.org/officeDocument/2006/relationships/image" Target="../media/image18.png"/><Relationship Id="rId12" Type="http://schemas.openxmlformats.org/officeDocument/2006/relationships/customXml" Target="../ink/ink54.xml"/><Relationship Id="rId17" Type="http://schemas.openxmlformats.org/officeDocument/2006/relationships/customXml" Target="../ink/ink57.xml"/><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51.xml"/><Relationship Id="rId11" Type="http://schemas.openxmlformats.org/officeDocument/2006/relationships/image" Target="../media/image20.png"/><Relationship Id="rId24" Type="http://schemas.openxmlformats.org/officeDocument/2006/relationships/image" Target="../media/image26.png"/><Relationship Id="rId5" Type="http://schemas.openxmlformats.org/officeDocument/2006/relationships/image" Target="../media/image17.png"/><Relationship Id="rId15" Type="http://schemas.openxmlformats.org/officeDocument/2006/relationships/customXml" Target="../ink/ink56.xml"/><Relationship Id="rId23" Type="http://schemas.openxmlformats.org/officeDocument/2006/relationships/customXml" Target="../ink/ink60.xml"/><Relationship Id="rId10" Type="http://schemas.openxmlformats.org/officeDocument/2006/relationships/customXml" Target="../ink/ink53.xml"/><Relationship Id="rId19" Type="http://schemas.openxmlformats.org/officeDocument/2006/relationships/customXml" Target="../ink/ink58.xml"/><Relationship Id="rId4" Type="http://schemas.openxmlformats.org/officeDocument/2006/relationships/customXml" Target="../ink/ink50.xml"/><Relationship Id="rId9" Type="http://schemas.openxmlformats.org/officeDocument/2006/relationships/image" Target="../media/image19.png"/><Relationship Id="rId14" Type="http://schemas.openxmlformats.org/officeDocument/2006/relationships/image" Target="../media/image21.png"/><Relationship Id="rId2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5B-47EA-48A3-BD4C-9DEBC014C162}"/>
              </a:ext>
            </a:extLst>
          </p:cNvPr>
          <p:cNvSpPr>
            <a:spLocks noGrp="1"/>
          </p:cNvSpPr>
          <p:nvPr>
            <p:ph type="ctrTitle"/>
          </p:nvPr>
        </p:nvSpPr>
        <p:spPr/>
        <p:txBody>
          <a:bodyPr/>
          <a:lstStyle/>
          <a:p>
            <a:r>
              <a:rPr lang="en-AU" dirty="0"/>
              <a:t>Q1</a:t>
            </a:r>
          </a:p>
        </p:txBody>
      </p:sp>
      <p:sp>
        <p:nvSpPr>
          <p:cNvPr id="3" name="Subtitle 2">
            <a:extLst>
              <a:ext uri="{FF2B5EF4-FFF2-40B4-BE49-F238E27FC236}">
                <a16:creationId xmlns:a16="http://schemas.microsoft.com/office/drawing/2014/main" id="{7A29D771-8316-4910-AA85-1714C0A58412}"/>
              </a:ext>
            </a:extLst>
          </p:cNvPr>
          <p:cNvSpPr>
            <a:spLocks noGrp="1"/>
          </p:cNvSpPr>
          <p:nvPr>
            <p:ph type="subTitle" idx="1"/>
          </p:nvPr>
        </p:nvSpPr>
        <p:spPr/>
        <p:txBody>
          <a:bodyPr/>
          <a:lstStyle/>
          <a:p>
            <a:r>
              <a:rPr lang="en-AU" dirty="0"/>
              <a:t>Sort-Merge Join using Z-values</a:t>
            </a:r>
          </a:p>
        </p:txBody>
      </p:sp>
    </p:spTree>
    <p:extLst>
      <p:ext uri="{BB962C8B-B14F-4D97-AF65-F5344CB8AC3E}">
        <p14:creationId xmlns:p14="http://schemas.microsoft.com/office/powerpoint/2010/main" val="3385266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9131"/>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2536442"/>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460194"/>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602772" y="3874988"/>
            <a:ext cx="8361168" cy="378565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Take 220 and 400, they do not intersect, we move 220 out of stack.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2400" dirty="0">
                <a:solidFill>
                  <a:prstClr val="black"/>
                </a:solidFill>
                <a:latin typeface="Calibri" panose="020F0502020204030204"/>
              </a:rPr>
              <a:t>Take </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414 and 400, 414 is covered by 400, so we put (414, 400) into the candidate list. 400 is the last value of R, and it is at a higher level, so we put 400 into the stack, and visit the next value in 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(220, 223), (414, 400) }   S = {400}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86722" y="2681277"/>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655541"/>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251160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9131"/>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815585" y="2883029"/>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460194"/>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602772" y="3874988"/>
            <a:ext cx="8361168"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9:</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2400" dirty="0">
                <a:solidFill>
                  <a:prstClr val="black"/>
                </a:solidFill>
                <a:latin typeface="Calibri" panose="020F0502020204030204"/>
              </a:rPr>
              <a:t>Take </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434 and 400, 434 is covered by 400, so we add (434, 400) into the candidate list, and we visit the next value in 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24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(220, 223), (414, 400),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(434, 400)}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S = {400}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519475" y="3027864"/>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655541"/>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351203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9131"/>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815585" y="3286164"/>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460194"/>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602772" y="3874988"/>
            <a:ext cx="8361168"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443 is covered by 400, so we add (443, 400) into the candidate list, and the merge finishes.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(220, 223), (414, 400),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(434, 400), (443, 400)}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S = {400}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519475" y="3424582"/>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655541"/>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111970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39113-7E57-4EB7-8EB8-68102072C7DB}"/>
              </a:ext>
            </a:extLst>
          </p:cNvPr>
          <p:cNvSpPr>
            <a:spLocks noGrp="1"/>
          </p:cNvSpPr>
          <p:nvPr>
            <p:ph idx="1"/>
          </p:nvPr>
        </p:nvSpPr>
        <p:spPr>
          <a:xfrm>
            <a:off x="628650" y="520393"/>
            <a:ext cx="7886700" cy="4351338"/>
          </a:xfrm>
        </p:spPr>
        <p:txBody>
          <a:bodyPr/>
          <a:lstStyle/>
          <a:p>
            <a:pPr marL="0" indent="0">
              <a:buNone/>
            </a:pPr>
            <a:r>
              <a:rPr kumimoji="0" lang="en-AU" sz="28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800" b="0" i="0" u="none" strike="noStrike" kern="1200" cap="none" spc="0" normalizeH="0" baseline="0" noProof="0" dirty="0">
                <a:ln>
                  <a:noFill/>
                </a:ln>
                <a:solidFill>
                  <a:srgbClr val="FF0000"/>
                </a:solidFill>
                <a:effectLst/>
                <a:uLnTx/>
                <a:uFillTx/>
                <a:latin typeface="Calibri" panose="020F0502020204030204"/>
                <a:ea typeface="+mn-ea"/>
                <a:cs typeface="+mn-cs"/>
              </a:rPr>
              <a:t>(220, 223), (414, 400),</a:t>
            </a:r>
            <a:r>
              <a:rPr kumimoji="0" lang="en-AU"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800" b="0" i="0" u="none" strike="noStrike" kern="1200" cap="none" spc="0" normalizeH="0" baseline="0" noProof="0" dirty="0">
                <a:ln>
                  <a:noFill/>
                </a:ln>
                <a:solidFill>
                  <a:srgbClr val="FF0000"/>
                </a:solidFill>
                <a:effectLst/>
                <a:uLnTx/>
                <a:uFillTx/>
                <a:latin typeface="Calibri" panose="020F0502020204030204"/>
                <a:ea typeface="+mn-ea"/>
                <a:cs typeface="+mn-cs"/>
              </a:rPr>
              <a:t>(434, 400), (443, 400)}   </a:t>
            </a:r>
          </a:p>
          <a:p>
            <a:pPr marL="0" indent="0">
              <a:buNone/>
            </a:pPr>
            <a:endParaRPr kumimoji="0" lang="en-AU" sz="28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indent="0">
              <a:buNone/>
            </a:pPr>
            <a:r>
              <a:rPr kumimoji="0" lang="en-AU" sz="2800" b="0" i="0" u="none" strike="noStrike" kern="1200" cap="none" spc="0" normalizeH="0" baseline="0" noProof="0" dirty="0">
                <a:ln>
                  <a:noFill/>
                </a:ln>
                <a:effectLst/>
                <a:uLnTx/>
                <a:uFillTx/>
                <a:latin typeface="Calibri" panose="020F0502020204030204"/>
                <a:ea typeface="+mn-ea"/>
                <a:cs typeface="+mn-cs"/>
              </a:rPr>
              <a:t>We might do some housekeep check because some of the testing pairs are duplicated, like (131,130) and (133,130). Both 131 and 133 points to the same object, so we only need to retrieve and test the actual intersection once.</a:t>
            </a:r>
          </a:p>
          <a:p>
            <a:endParaRPr lang="en-AU" dirty="0"/>
          </a:p>
        </p:txBody>
      </p:sp>
    </p:spTree>
    <p:extLst>
      <p:ext uri="{BB962C8B-B14F-4D97-AF65-F5344CB8AC3E}">
        <p14:creationId xmlns:p14="http://schemas.microsoft.com/office/powerpoint/2010/main" val="2645077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5B-47EA-48A3-BD4C-9DEBC014C162}"/>
              </a:ext>
            </a:extLst>
          </p:cNvPr>
          <p:cNvSpPr>
            <a:spLocks noGrp="1"/>
          </p:cNvSpPr>
          <p:nvPr>
            <p:ph type="ctrTitle"/>
          </p:nvPr>
        </p:nvSpPr>
        <p:spPr/>
        <p:txBody>
          <a:bodyPr/>
          <a:lstStyle/>
          <a:p>
            <a:r>
              <a:rPr lang="en-AU" dirty="0"/>
              <a:t>Q2</a:t>
            </a:r>
          </a:p>
        </p:txBody>
      </p:sp>
      <p:sp>
        <p:nvSpPr>
          <p:cNvPr id="3" name="Subtitle 2">
            <a:extLst>
              <a:ext uri="{FF2B5EF4-FFF2-40B4-BE49-F238E27FC236}">
                <a16:creationId xmlns:a16="http://schemas.microsoft.com/office/drawing/2014/main" id="{7A29D771-8316-4910-AA85-1714C0A58412}"/>
              </a:ext>
            </a:extLst>
          </p:cNvPr>
          <p:cNvSpPr>
            <a:spLocks noGrp="1"/>
          </p:cNvSpPr>
          <p:nvPr>
            <p:ph type="subTitle" idx="1"/>
          </p:nvPr>
        </p:nvSpPr>
        <p:spPr>
          <a:xfrm>
            <a:off x="798491" y="3602037"/>
            <a:ext cx="7939824" cy="2740808"/>
          </a:xfrm>
        </p:spPr>
        <p:txBody>
          <a:bodyPr>
            <a:normAutofit/>
          </a:bodyPr>
          <a:lstStyle/>
          <a:p>
            <a:r>
              <a:rPr lang="en-AU" b="1" dirty="0"/>
              <a:t>Spatial Hash Join</a:t>
            </a:r>
            <a:r>
              <a:rPr lang="en-AU" dirty="0"/>
              <a:t>: When we do the hash based spatial join, we have two choices of hash functions: single assignment and multiple assignment, and two join procedures: single join and multiple join. Different index would require different join procedure. Please discuss which kind of join procedure should be used by </a:t>
            </a:r>
            <a:r>
              <a:rPr lang="en-AU" b="1" dirty="0"/>
              <a:t>R-Tree</a:t>
            </a:r>
            <a:r>
              <a:rPr lang="en-AU" dirty="0"/>
              <a:t>, </a:t>
            </a:r>
            <a:r>
              <a:rPr lang="en-AU" b="1" dirty="0"/>
              <a:t>Z-order</a:t>
            </a:r>
            <a:r>
              <a:rPr lang="en-AU" dirty="0"/>
              <a:t>, and </a:t>
            </a:r>
            <a:r>
              <a:rPr lang="en-AU" b="1" dirty="0"/>
              <a:t>R+-Tree</a:t>
            </a:r>
            <a:r>
              <a:rPr lang="en-AU" dirty="0"/>
              <a:t>, and explain why.</a:t>
            </a:r>
          </a:p>
        </p:txBody>
      </p:sp>
    </p:spTree>
    <p:extLst>
      <p:ext uri="{BB962C8B-B14F-4D97-AF65-F5344CB8AC3E}">
        <p14:creationId xmlns:p14="http://schemas.microsoft.com/office/powerpoint/2010/main" val="227472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D96690-091F-4FF7-9F62-686EF011090D}"/>
              </a:ext>
            </a:extLst>
          </p:cNvPr>
          <p:cNvPicPr>
            <a:picLocks noGrp="1" noChangeAspect="1"/>
          </p:cNvPicPr>
          <p:nvPr>
            <p:ph idx="1"/>
          </p:nvPr>
        </p:nvPicPr>
        <p:blipFill>
          <a:blip r:embed="rId2"/>
          <a:stretch>
            <a:fillRect/>
          </a:stretch>
        </p:blipFill>
        <p:spPr>
          <a:xfrm>
            <a:off x="213949" y="124013"/>
            <a:ext cx="8761644" cy="6245003"/>
          </a:xfrm>
        </p:spPr>
      </p:pic>
    </p:spTree>
    <p:extLst>
      <p:ext uri="{BB962C8B-B14F-4D97-AF65-F5344CB8AC3E}">
        <p14:creationId xmlns:p14="http://schemas.microsoft.com/office/powerpoint/2010/main" val="171369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AE8F98-CA4D-4A84-B413-0F79D3374B3C}"/>
              </a:ext>
            </a:extLst>
          </p:cNvPr>
          <p:cNvPicPr>
            <a:picLocks noGrp="1" noChangeAspect="1"/>
          </p:cNvPicPr>
          <p:nvPr>
            <p:ph idx="1"/>
          </p:nvPr>
        </p:nvPicPr>
        <p:blipFill>
          <a:blip r:embed="rId2"/>
          <a:stretch>
            <a:fillRect/>
          </a:stretch>
        </p:blipFill>
        <p:spPr>
          <a:xfrm>
            <a:off x="735886" y="1100551"/>
            <a:ext cx="7558107" cy="3208340"/>
          </a:xfrm>
        </p:spPr>
      </p:pic>
      <p:sp>
        <p:nvSpPr>
          <p:cNvPr id="2" name="Title 1">
            <a:extLst>
              <a:ext uri="{FF2B5EF4-FFF2-40B4-BE49-F238E27FC236}">
                <a16:creationId xmlns:a16="http://schemas.microsoft.com/office/drawing/2014/main" id="{B2C64462-9487-46BB-96F9-EAAD5964FA32}"/>
              </a:ext>
            </a:extLst>
          </p:cNvPr>
          <p:cNvSpPr>
            <a:spLocks noGrp="1"/>
          </p:cNvSpPr>
          <p:nvPr>
            <p:ph type="title"/>
          </p:nvPr>
        </p:nvSpPr>
        <p:spPr/>
        <p:txBody>
          <a:bodyPr/>
          <a:lstStyle/>
          <a:p>
            <a:r>
              <a:rPr lang="en-AU" dirty="0"/>
              <a:t>R tree</a:t>
            </a:r>
          </a:p>
        </p:txBody>
      </p:sp>
      <p:sp>
        <p:nvSpPr>
          <p:cNvPr id="6" name="TextBox 5">
            <a:extLst>
              <a:ext uri="{FF2B5EF4-FFF2-40B4-BE49-F238E27FC236}">
                <a16:creationId xmlns:a16="http://schemas.microsoft.com/office/drawing/2014/main" id="{C76D8FCB-9140-4DFD-B566-12B4FA15B3A6}"/>
              </a:ext>
            </a:extLst>
          </p:cNvPr>
          <p:cNvSpPr txBox="1"/>
          <p:nvPr/>
        </p:nvSpPr>
        <p:spPr>
          <a:xfrm>
            <a:off x="735887" y="4553882"/>
            <a:ext cx="7841443" cy="1938992"/>
          </a:xfrm>
          <a:prstGeom prst="rect">
            <a:avLst/>
          </a:prstGeom>
          <a:noFill/>
        </p:spPr>
        <p:txBody>
          <a:bodyPr wrap="square" rtlCol="0">
            <a:spAutoFit/>
          </a:bodyPr>
          <a:lstStyle/>
          <a:p>
            <a:r>
              <a:rPr lang="en-AU" sz="2400" dirty="0"/>
              <a:t>each object is enclosed by </a:t>
            </a:r>
            <a:r>
              <a:rPr lang="en-AU" sz="2400" b="1" dirty="0"/>
              <a:t>only one MBR</a:t>
            </a:r>
            <a:r>
              <a:rPr lang="en-AU" sz="2400" dirty="0"/>
              <a:t>, so it belongs to the </a:t>
            </a:r>
            <a:r>
              <a:rPr lang="en-AU" sz="2400" b="1" dirty="0"/>
              <a:t>single assignment</a:t>
            </a:r>
            <a:r>
              <a:rPr lang="en-AU" sz="2400" dirty="0"/>
              <a:t>. When we use the single assignment hash function, we have to run the </a:t>
            </a:r>
            <a:r>
              <a:rPr lang="en-AU" sz="2400" b="1" dirty="0"/>
              <a:t>multiple join procedure </a:t>
            </a:r>
            <a:r>
              <a:rPr lang="en-AU" sz="2400" dirty="0"/>
              <a:t>to guarantee the correctness. Therefore, to get the result, we have to join all the intersected objects together.</a:t>
            </a:r>
          </a:p>
        </p:txBody>
      </p:sp>
    </p:spTree>
    <p:extLst>
      <p:ext uri="{BB962C8B-B14F-4D97-AF65-F5344CB8AC3E}">
        <p14:creationId xmlns:p14="http://schemas.microsoft.com/office/powerpoint/2010/main" val="55394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B9572A-7846-4808-BA47-90A3A28876C8}"/>
              </a:ext>
            </a:extLst>
          </p:cNvPr>
          <p:cNvPicPr>
            <a:picLocks noGrp="1" noChangeAspect="1"/>
          </p:cNvPicPr>
          <p:nvPr>
            <p:ph idx="1"/>
          </p:nvPr>
        </p:nvPicPr>
        <p:blipFill rotWithShape="1">
          <a:blip r:embed="rId2"/>
          <a:srcRect t="3262"/>
          <a:stretch/>
        </p:blipFill>
        <p:spPr>
          <a:xfrm>
            <a:off x="628650" y="933718"/>
            <a:ext cx="8029960" cy="2736155"/>
          </a:xfrm>
        </p:spPr>
      </p:pic>
      <p:sp>
        <p:nvSpPr>
          <p:cNvPr id="2" name="Title 1">
            <a:extLst>
              <a:ext uri="{FF2B5EF4-FFF2-40B4-BE49-F238E27FC236}">
                <a16:creationId xmlns:a16="http://schemas.microsoft.com/office/drawing/2014/main" id="{0FEAF1E2-ADAF-4C88-BA18-CB8913844E6F}"/>
              </a:ext>
            </a:extLst>
          </p:cNvPr>
          <p:cNvSpPr>
            <a:spLocks noGrp="1"/>
          </p:cNvSpPr>
          <p:nvPr>
            <p:ph type="title"/>
          </p:nvPr>
        </p:nvSpPr>
        <p:spPr/>
        <p:txBody>
          <a:bodyPr/>
          <a:lstStyle/>
          <a:p>
            <a:r>
              <a:rPr lang="en-AU" dirty="0"/>
              <a:t>R+ tree</a:t>
            </a:r>
          </a:p>
        </p:txBody>
      </p:sp>
      <p:sp>
        <p:nvSpPr>
          <p:cNvPr id="6" name="TextBox 5">
            <a:extLst>
              <a:ext uri="{FF2B5EF4-FFF2-40B4-BE49-F238E27FC236}">
                <a16:creationId xmlns:a16="http://schemas.microsoft.com/office/drawing/2014/main" id="{8D5D141A-5B38-4ED0-A8DC-151F83BC9775}"/>
              </a:ext>
            </a:extLst>
          </p:cNvPr>
          <p:cNvSpPr txBox="1"/>
          <p:nvPr/>
        </p:nvSpPr>
        <p:spPr>
          <a:xfrm>
            <a:off x="750194" y="4295104"/>
            <a:ext cx="7643611" cy="1569660"/>
          </a:xfrm>
          <a:prstGeom prst="rect">
            <a:avLst/>
          </a:prstGeom>
          <a:noFill/>
        </p:spPr>
        <p:txBody>
          <a:bodyPr wrap="square" rtlCol="0">
            <a:spAutoFit/>
          </a:bodyPr>
          <a:lstStyle/>
          <a:p>
            <a:r>
              <a:rPr lang="en-AU" sz="2400" dirty="0"/>
              <a:t>one polygon can exist in </a:t>
            </a:r>
            <a:r>
              <a:rPr lang="en-AU" sz="2400" b="1" dirty="0"/>
              <a:t>several MBRs</a:t>
            </a:r>
            <a:r>
              <a:rPr lang="en-AU" sz="2400" dirty="0"/>
              <a:t>, so it belongs to the </a:t>
            </a:r>
            <a:r>
              <a:rPr lang="en-AU" sz="2400" b="1" dirty="0"/>
              <a:t>multiple assignment</a:t>
            </a:r>
            <a:r>
              <a:rPr lang="en-AU" sz="2400" dirty="0"/>
              <a:t>. When we use the multiple assignment hash function, we only need to join once for each object to obtain the result. (single join)</a:t>
            </a:r>
          </a:p>
        </p:txBody>
      </p:sp>
    </p:spTree>
    <p:extLst>
      <p:ext uri="{BB962C8B-B14F-4D97-AF65-F5344CB8AC3E}">
        <p14:creationId xmlns:p14="http://schemas.microsoft.com/office/powerpoint/2010/main" val="124901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F7DD-B757-4A18-A980-89C8C936573D}"/>
              </a:ext>
            </a:extLst>
          </p:cNvPr>
          <p:cNvSpPr>
            <a:spLocks noGrp="1"/>
          </p:cNvSpPr>
          <p:nvPr>
            <p:ph type="title"/>
          </p:nvPr>
        </p:nvSpPr>
        <p:spPr/>
        <p:txBody>
          <a:bodyPr/>
          <a:lstStyle/>
          <a:p>
            <a:r>
              <a:rPr lang="en-AU" dirty="0"/>
              <a:t>Z-</a:t>
            </a:r>
            <a:r>
              <a:rPr lang="en-US" altLang="zh-CN" dirty="0"/>
              <a:t>order</a:t>
            </a:r>
            <a:endParaRPr lang="en-AU" dirty="0"/>
          </a:p>
        </p:txBody>
      </p:sp>
      <p:pic>
        <p:nvPicPr>
          <p:cNvPr id="5" name="Content Placeholder 4">
            <a:extLst>
              <a:ext uri="{FF2B5EF4-FFF2-40B4-BE49-F238E27FC236}">
                <a16:creationId xmlns:a16="http://schemas.microsoft.com/office/drawing/2014/main" id="{5CA87746-1011-426B-9A0B-77105AFAF5A4}"/>
              </a:ext>
            </a:extLst>
          </p:cNvPr>
          <p:cNvPicPr>
            <a:picLocks noGrp="1" noChangeAspect="1"/>
          </p:cNvPicPr>
          <p:nvPr>
            <p:ph idx="1"/>
          </p:nvPr>
        </p:nvPicPr>
        <p:blipFill>
          <a:blip r:embed="rId2"/>
          <a:stretch>
            <a:fillRect/>
          </a:stretch>
        </p:blipFill>
        <p:spPr>
          <a:xfrm>
            <a:off x="628649" y="1906845"/>
            <a:ext cx="8092447" cy="1980999"/>
          </a:xfrm>
        </p:spPr>
      </p:pic>
      <p:sp>
        <p:nvSpPr>
          <p:cNvPr id="6" name="TextBox 5">
            <a:extLst>
              <a:ext uri="{FF2B5EF4-FFF2-40B4-BE49-F238E27FC236}">
                <a16:creationId xmlns:a16="http://schemas.microsoft.com/office/drawing/2014/main" id="{900DDA26-CE20-4FCB-82BA-334B5181FC66}"/>
              </a:ext>
            </a:extLst>
          </p:cNvPr>
          <p:cNvSpPr txBox="1"/>
          <p:nvPr/>
        </p:nvSpPr>
        <p:spPr>
          <a:xfrm>
            <a:off x="628649" y="4204953"/>
            <a:ext cx="7643611" cy="1569660"/>
          </a:xfrm>
          <a:prstGeom prst="rect">
            <a:avLst/>
          </a:prstGeom>
          <a:noFill/>
        </p:spPr>
        <p:txBody>
          <a:bodyPr wrap="square" rtlCol="0">
            <a:spAutoFit/>
          </a:bodyPr>
          <a:lstStyle/>
          <a:p>
            <a:r>
              <a:rPr lang="en-AU" sz="2400" dirty="0"/>
              <a:t>For Z-order, one polygon can exist in </a:t>
            </a:r>
            <a:r>
              <a:rPr lang="en-AU" sz="2400" b="1" dirty="0"/>
              <a:t>several cells</a:t>
            </a:r>
            <a:r>
              <a:rPr lang="en-AU" sz="2400" dirty="0"/>
              <a:t>, so it belongs to the </a:t>
            </a:r>
            <a:r>
              <a:rPr lang="en-AU" sz="2400" b="1" dirty="0"/>
              <a:t>multiple assignment</a:t>
            </a:r>
            <a:r>
              <a:rPr lang="en-AU" sz="2400" dirty="0"/>
              <a:t>. When we use the multiple assignment hash function, one cell joins with one corresponding cell. (single join)</a:t>
            </a:r>
          </a:p>
        </p:txBody>
      </p:sp>
    </p:spTree>
    <p:extLst>
      <p:ext uri="{BB962C8B-B14F-4D97-AF65-F5344CB8AC3E}">
        <p14:creationId xmlns:p14="http://schemas.microsoft.com/office/powerpoint/2010/main" val="190919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5B-47EA-48A3-BD4C-9DEBC014C162}"/>
              </a:ext>
            </a:extLst>
          </p:cNvPr>
          <p:cNvSpPr>
            <a:spLocks noGrp="1"/>
          </p:cNvSpPr>
          <p:nvPr>
            <p:ph type="ctrTitle"/>
          </p:nvPr>
        </p:nvSpPr>
        <p:spPr/>
        <p:txBody>
          <a:bodyPr/>
          <a:lstStyle/>
          <a:p>
            <a:r>
              <a:rPr lang="en-AU" dirty="0"/>
              <a:t>Q3</a:t>
            </a:r>
          </a:p>
        </p:txBody>
      </p:sp>
      <p:sp>
        <p:nvSpPr>
          <p:cNvPr id="3" name="Subtitle 2">
            <a:extLst>
              <a:ext uri="{FF2B5EF4-FFF2-40B4-BE49-F238E27FC236}">
                <a16:creationId xmlns:a16="http://schemas.microsoft.com/office/drawing/2014/main" id="{7A29D771-8316-4910-AA85-1714C0A58412}"/>
              </a:ext>
            </a:extLst>
          </p:cNvPr>
          <p:cNvSpPr>
            <a:spLocks noGrp="1"/>
          </p:cNvSpPr>
          <p:nvPr>
            <p:ph type="subTitle" idx="1"/>
          </p:nvPr>
        </p:nvSpPr>
        <p:spPr>
          <a:xfrm>
            <a:off x="798491" y="3602037"/>
            <a:ext cx="7939824" cy="2740808"/>
          </a:xfrm>
        </p:spPr>
        <p:txBody>
          <a:bodyPr>
            <a:normAutofit/>
          </a:bodyPr>
          <a:lstStyle/>
          <a:p>
            <a:r>
              <a:rPr lang="en-AU" b="1" dirty="0"/>
              <a:t>R tree NN search</a:t>
            </a:r>
            <a:r>
              <a:rPr lang="en-AU" dirty="0"/>
              <a:t>: When using the R-tree to search for the nearest </a:t>
            </a:r>
            <a:r>
              <a:rPr lang="en-AU" dirty="0" err="1"/>
              <a:t>neighbor</a:t>
            </a:r>
            <a:r>
              <a:rPr lang="en-AU" dirty="0"/>
              <a:t>, we have two metrics to determine the search order: </a:t>
            </a:r>
            <a:r>
              <a:rPr lang="en-AU" b="1" dirty="0"/>
              <a:t>MINDIST</a:t>
            </a:r>
            <a:r>
              <a:rPr lang="en-AU" dirty="0"/>
              <a:t> and </a:t>
            </a:r>
            <a:r>
              <a:rPr lang="en-AU" b="1" dirty="0"/>
              <a:t>MINMAXDIST</a:t>
            </a:r>
            <a:r>
              <a:rPr lang="en-AU" dirty="0"/>
              <a:t>. The MINDIST is the optimistic choice, while the MINMAXDIST is the pessimistic one. Is the MINDIST always a better ordering than using the MINMAXDIST?</a:t>
            </a:r>
          </a:p>
        </p:txBody>
      </p:sp>
    </p:spTree>
    <p:extLst>
      <p:ext uri="{BB962C8B-B14F-4D97-AF65-F5344CB8AC3E}">
        <p14:creationId xmlns:p14="http://schemas.microsoft.com/office/powerpoint/2010/main" val="380002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DE19B1-21FA-4A1F-BA81-8CFD9BDC4F16}"/>
              </a:ext>
            </a:extLst>
          </p:cNvPr>
          <p:cNvPicPr>
            <a:picLocks noGrp="1" noChangeAspect="1"/>
          </p:cNvPicPr>
          <p:nvPr>
            <p:ph idx="1"/>
          </p:nvPr>
        </p:nvPicPr>
        <p:blipFill>
          <a:blip r:embed="rId2"/>
          <a:stretch>
            <a:fillRect/>
          </a:stretch>
        </p:blipFill>
        <p:spPr>
          <a:xfrm>
            <a:off x="157087" y="40566"/>
            <a:ext cx="8875080" cy="6513615"/>
          </a:xfrm>
        </p:spPr>
      </p:pic>
    </p:spTree>
    <p:extLst>
      <p:ext uri="{BB962C8B-B14F-4D97-AF65-F5344CB8AC3E}">
        <p14:creationId xmlns:p14="http://schemas.microsoft.com/office/powerpoint/2010/main" val="12733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6EB92C-0D12-4D4C-931A-E6F4371AE774}"/>
              </a:ext>
            </a:extLst>
          </p:cNvPr>
          <p:cNvPicPr>
            <a:picLocks noGrp="1" noChangeAspect="1"/>
          </p:cNvPicPr>
          <p:nvPr>
            <p:ph idx="1"/>
          </p:nvPr>
        </p:nvPicPr>
        <p:blipFill>
          <a:blip r:embed="rId2"/>
          <a:stretch>
            <a:fillRect/>
          </a:stretch>
        </p:blipFill>
        <p:spPr>
          <a:xfrm>
            <a:off x="168561" y="103030"/>
            <a:ext cx="8576193" cy="6506781"/>
          </a:xfrm>
        </p:spPr>
      </p:pic>
    </p:spTree>
    <p:extLst>
      <p:ext uri="{BB962C8B-B14F-4D97-AF65-F5344CB8AC3E}">
        <p14:creationId xmlns:p14="http://schemas.microsoft.com/office/powerpoint/2010/main" val="11077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8FD028-909D-416B-9AE3-5E2C70521439}"/>
              </a:ext>
            </a:extLst>
          </p:cNvPr>
          <p:cNvPicPr>
            <a:picLocks noGrp="1" noChangeAspect="1"/>
          </p:cNvPicPr>
          <p:nvPr>
            <p:ph idx="1"/>
          </p:nvPr>
        </p:nvPicPr>
        <p:blipFill>
          <a:blip r:embed="rId2"/>
          <a:stretch>
            <a:fillRect/>
          </a:stretch>
        </p:blipFill>
        <p:spPr>
          <a:xfrm>
            <a:off x="91132" y="244699"/>
            <a:ext cx="8925880" cy="6387921"/>
          </a:xfrm>
        </p:spPr>
      </p:pic>
    </p:spTree>
    <p:extLst>
      <p:ext uri="{BB962C8B-B14F-4D97-AF65-F5344CB8AC3E}">
        <p14:creationId xmlns:p14="http://schemas.microsoft.com/office/powerpoint/2010/main" val="3144667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D46ABF-EFFB-44C0-9DA0-FBC6BBF9AD96}"/>
              </a:ext>
            </a:extLst>
          </p:cNvPr>
          <p:cNvPicPr>
            <a:picLocks noGrp="1" noChangeAspect="1"/>
          </p:cNvPicPr>
          <p:nvPr>
            <p:ph idx="1"/>
          </p:nvPr>
        </p:nvPicPr>
        <p:blipFill>
          <a:blip r:embed="rId2"/>
          <a:stretch>
            <a:fillRect/>
          </a:stretch>
        </p:blipFill>
        <p:spPr>
          <a:xfrm>
            <a:off x="118487" y="135228"/>
            <a:ext cx="8738164" cy="6383984"/>
          </a:xfrm>
        </p:spPr>
      </p:pic>
    </p:spTree>
    <p:extLst>
      <p:ext uri="{BB962C8B-B14F-4D97-AF65-F5344CB8AC3E}">
        <p14:creationId xmlns:p14="http://schemas.microsoft.com/office/powerpoint/2010/main" val="870563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FD6587-D042-4C54-8DF4-8F5BBADBDC2C}"/>
              </a:ext>
            </a:extLst>
          </p:cNvPr>
          <p:cNvPicPr>
            <a:picLocks noGrp="1" noChangeAspect="1"/>
          </p:cNvPicPr>
          <p:nvPr>
            <p:ph idx="1"/>
          </p:nvPr>
        </p:nvPicPr>
        <p:blipFill>
          <a:blip r:embed="rId2"/>
          <a:stretch>
            <a:fillRect/>
          </a:stretch>
        </p:blipFill>
        <p:spPr>
          <a:xfrm>
            <a:off x="299304" y="180304"/>
            <a:ext cx="8741614" cy="5853448"/>
          </a:xfrm>
        </p:spPr>
      </p:pic>
    </p:spTree>
    <p:extLst>
      <p:ext uri="{BB962C8B-B14F-4D97-AF65-F5344CB8AC3E}">
        <p14:creationId xmlns:p14="http://schemas.microsoft.com/office/powerpoint/2010/main" val="4000607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5B-47EA-48A3-BD4C-9DEBC014C162}"/>
              </a:ext>
            </a:extLst>
          </p:cNvPr>
          <p:cNvSpPr>
            <a:spLocks noGrp="1"/>
          </p:cNvSpPr>
          <p:nvPr>
            <p:ph type="ctrTitle"/>
          </p:nvPr>
        </p:nvSpPr>
        <p:spPr/>
        <p:txBody>
          <a:bodyPr/>
          <a:lstStyle/>
          <a:p>
            <a:r>
              <a:rPr lang="en-AU" dirty="0"/>
              <a:t>Q4</a:t>
            </a:r>
          </a:p>
        </p:txBody>
      </p:sp>
      <p:sp>
        <p:nvSpPr>
          <p:cNvPr id="3" name="Subtitle 2">
            <a:extLst>
              <a:ext uri="{FF2B5EF4-FFF2-40B4-BE49-F238E27FC236}">
                <a16:creationId xmlns:a16="http://schemas.microsoft.com/office/drawing/2014/main" id="{7A29D771-8316-4910-AA85-1714C0A58412}"/>
              </a:ext>
            </a:extLst>
          </p:cNvPr>
          <p:cNvSpPr>
            <a:spLocks noGrp="1"/>
          </p:cNvSpPr>
          <p:nvPr>
            <p:ph type="subTitle" idx="1"/>
          </p:nvPr>
        </p:nvSpPr>
        <p:spPr>
          <a:xfrm>
            <a:off x="798491" y="3602037"/>
            <a:ext cx="7939824" cy="2740808"/>
          </a:xfrm>
        </p:spPr>
        <p:txBody>
          <a:bodyPr>
            <a:normAutofit/>
          </a:bodyPr>
          <a:lstStyle/>
          <a:p>
            <a:r>
              <a:rPr lang="en-AU" b="1" dirty="0"/>
              <a:t>KNN BF</a:t>
            </a:r>
            <a:r>
              <a:rPr lang="en-AU" dirty="0"/>
              <a:t>: How to extend the </a:t>
            </a:r>
            <a:r>
              <a:rPr lang="en-AU" b="1" dirty="0"/>
              <a:t>Best-First Nearest </a:t>
            </a:r>
            <a:r>
              <a:rPr lang="en-AU" b="1" dirty="0" err="1"/>
              <a:t>Neighbor</a:t>
            </a:r>
            <a:r>
              <a:rPr lang="en-AU" b="1" dirty="0"/>
              <a:t> </a:t>
            </a:r>
            <a:r>
              <a:rPr lang="en-AU" dirty="0"/>
              <a:t>algorithm to answer the </a:t>
            </a:r>
            <a:r>
              <a:rPr lang="en-AU" dirty="0" err="1"/>
              <a:t>kNN</a:t>
            </a:r>
            <a:r>
              <a:rPr lang="en-AU" dirty="0"/>
              <a:t> query?</a:t>
            </a:r>
          </a:p>
        </p:txBody>
      </p:sp>
    </p:spTree>
    <p:extLst>
      <p:ext uri="{BB962C8B-B14F-4D97-AF65-F5344CB8AC3E}">
        <p14:creationId xmlns:p14="http://schemas.microsoft.com/office/powerpoint/2010/main" val="788324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ADB-4682-4A43-B321-25D1DF329D8C}"/>
              </a:ext>
            </a:extLst>
          </p:cNvPr>
          <p:cNvSpPr>
            <a:spLocks noGrp="1"/>
          </p:cNvSpPr>
          <p:nvPr>
            <p:ph type="title"/>
          </p:nvPr>
        </p:nvSpPr>
        <p:spPr/>
        <p:txBody>
          <a:bodyPr/>
          <a:lstStyle/>
          <a:p>
            <a:r>
              <a:rPr lang="en-AU" dirty="0"/>
              <a:t>kNN Best First (BF)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E36C1-6259-44B5-870E-17B0F006952B}"/>
                  </a:ext>
                </a:extLst>
              </p:cNvPr>
              <p:cNvSpPr>
                <a:spLocks noGrp="1"/>
              </p:cNvSpPr>
              <p:nvPr>
                <p:ph idx="1"/>
              </p:nvPr>
            </p:nvSpPr>
            <p:spPr/>
            <p:txBody>
              <a:bodyPr/>
              <a:lstStyle/>
              <a:p>
                <a:pPr lvl="1"/>
                <a14:m>
                  <m:oMath xmlns:m="http://schemas.openxmlformats.org/officeDocument/2006/math">
                    <m:r>
                      <a:rPr lang="en-AU" i="1" dirty="0" smtClean="0">
                        <a:latin typeface="Cambria Math" panose="02040503050406030204" pitchFamily="18" charset="0"/>
                      </a:rPr>
                      <m:t>𝐻</m:t>
                    </m:r>
                  </m:oMath>
                </a14:m>
                <a:r>
                  <a:rPr lang="en-AU" dirty="0"/>
                  <a:t>: A sorted list with </a:t>
                </a:r>
                <a14:m>
                  <m:oMath xmlns:m="http://schemas.openxmlformats.org/officeDocument/2006/math">
                    <m:r>
                      <a:rPr lang="en-AU" b="0" i="1" smtClean="0">
                        <a:latin typeface="Cambria Math" panose="02040503050406030204" pitchFamily="18" charset="0"/>
                      </a:rPr>
                      <m:t>𝑀𝑖𝑛𝐷𝑖𝑠𝑡</m:t>
                    </m:r>
                  </m:oMath>
                </a14:m>
                <a:r>
                  <a:rPr lang="en-AU" dirty="0"/>
                  <a:t> as key</a:t>
                </a:r>
              </a:p>
              <a:p>
                <a:pPr lvl="2"/>
                <a:r>
                  <a:rPr lang="en-AU" dirty="0"/>
                  <a:t>Use a heap</a:t>
                </a:r>
              </a:p>
              <a:p>
                <a:pPr lvl="1"/>
                <a:endParaRPr lang="en-AU" dirty="0"/>
              </a:p>
              <a:p>
                <a:pPr lvl="2"/>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6</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7</m:t>
                        </m:r>
                      </m:sub>
                    </m:sSub>
                  </m:oMath>
                </a14:m>
                <a:endParaRPr lang="en-AU" dirty="0"/>
              </a:p>
              <a:p>
                <a:pPr lvl="2"/>
                <a14:m>
                  <m:oMath xmlns:m="http://schemas.openxmlformats.org/officeDocument/2006/math">
                    <m:r>
                      <a:rPr lang="en-AU" i="1">
                        <a:latin typeface="Cambria Math" panose="02040503050406030204" pitchFamily="18" charset="0"/>
                      </a:rPr>
                      <m:t>𝑀𝑖𝑛𝐷𝑖𝑠𝑡</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6</m:t>
                            </m:r>
                          </m:sub>
                        </m:sSub>
                      </m:e>
                    </m:d>
                    <m:r>
                      <a:rPr lang="en-AU" i="1">
                        <a:latin typeface="Cambria Math" panose="02040503050406030204" pitchFamily="18" charset="0"/>
                      </a:rPr>
                      <m:t>=0&lt;</m:t>
                    </m:r>
                    <m:r>
                      <a:rPr lang="en-AU" i="1">
                        <a:latin typeface="Cambria Math" panose="02040503050406030204" pitchFamily="18" charset="0"/>
                      </a:rPr>
                      <m:t>𝑀𝑖𝑛𝐷𝑖𝑠𝑡</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7</m:t>
                            </m:r>
                          </m:sub>
                        </m:sSub>
                      </m:e>
                    </m:d>
                    <m:r>
                      <a:rPr lang="en-AU" i="1">
                        <a:latin typeface="Cambria Math" panose="02040503050406030204" pitchFamily="18" charset="0"/>
                      </a:rPr>
                      <m:t>=1</m:t>
                    </m:r>
                  </m:oMath>
                </a14:m>
                <a:endParaRPr lang="en-AU" dirty="0"/>
              </a:p>
            </p:txBody>
          </p:sp>
        </mc:Choice>
        <mc:Fallback xmlns="">
          <p:sp>
            <p:nvSpPr>
              <p:cNvPr id="3" name="Content Placeholder 2">
                <a:extLst>
                  <a:ext uri="{FF2B5EF4-FFF2-40B4-BE49-F238E27FC236}">
                    <a16:creationId xmlns:a16="http://schemas.microsoft.com/office/drawing/2014/main" id="{4A0E36C1-6259-44B5-870E-17B0F006952B}"/>
                  </a:ext>
                </a:extLst>
              </p:cNvPr>
              <p:cNvSpPr>
                <a:spLocks noGrp="1" noRot="1" noChangeAspect="1" noMove="1" noResize="1" noEditPoints="1" noAdjustHandles="1" noChangeArrowheads="1" noChangeShapeType="1" noTextEdit="1"/>
              </p:cNvSpPr>
              <p:nvPr>
                <p:ph idx="1"/>
              </p:nvPr>
            </p:nvSpPr>
            <p:spPr>
              <a:blipFill>
                <a:blip r:embed="rId4"/>
                <a:stretch>
                  <a:fillRect t="-51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43CA4A9-718E-4DFF-8FB2-A96F718E6D0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6" name="Content Placeholder 6">
            <a:extLst>
              <a:ext uri="{FF2B5EF4-FFF2-40B4-BE49-F238E27FC236}">
                <a16:creationId xmlns:a16="http://schemas.microsoft.com/office/drawing/2014/main" id="{69C4C99E-A35E-4C9F-A8E2-94EDA0C92EB3}"/>
              </a:ext>
            </a:extLst>
          </p:cNvPr>
          <p:cNvPicPr>
            <a:picLocks noChangeAspect="1"/>
          </p:cNvPicPr>
          <p:nvPr/>
        </p:nvPicPr>
        <p:blipFill>
          <a:blip r:embed="rId5"/>
          <a:stretch>
            <a:fillRect/>
          </a:stretch>
        </p:blipFill>
        <p:spPr>
          <a:xfrm>
            <a:off x="679904" y="4017404"/>
            <a:ext cx="2901497" cy="2840596"/>
          </a:xfrm>
          <a:prstGeom prst="rect">
            <a:avLst/>
          </a:prstGeom>
        </p:spPr>
      </p:pic>
      <p:pic>
        <p:nvPicPr>
          <p:cNvPr id="7" name="Picture 6">
            <a:extLst>
              <a:ext uri="{FF2B5EF4-FFF2-40B4-BE49-F238E27FC236}">
                <a16:creationId xmlns:a16="http://schemas.microsoft.com/office/drawing/2014/main" id="{FB89946A-81E8-4D66-B45D-72A297FC9D04}"/>
              </a:ext>
            </a:extLst>
          </p:cNvPr>
          <p:cNvPicPr>
            <a:picLocks noChangeAspect="1"/>
          </p:cNvPicPr>
          <p:nvPr/>
        </p:nvPicPr>
        <p:blipFill>
          <a:blip r:embed="rId6"/>
          <a:stretch>
            <a:fillRect/>
          </a:stretch>
        </p:blipFill>
        <p:spPr>
          <a:xfrm>
            <a:off x="3907932" y="4461668"/>
            <a:ext cx="4951906" cy="1952068"/>
          </a:xfrm>
          <a:prstGeom prst="rect">
            <a:avLst/>
          </a:prstGeom>
        </p:spPr>
      </p:pic>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DC7EE520-CDC4-4E3E-B072-C90AA255B0A9}"/>
                  </a:ext>
                </a:extLst>
              </p:cNvPr>
              <p:cNvGraphicFramePr>
                <a:graphicFrameLocks noGrp="1"/>
              </p:cNvGraphicFramePr>
              <p:nvPr>
                <p:extLst>
                  <p:ext uri="{D42A27DB-BD31-4B8C-83A1-F6EECF244321}">
                    <p14:modId xmlns:p14="http://schemas.microsoft.com/office/powerpoint/2010/main" val="2020325729"/>
                  </p:ext>
                </p:extLst>
              </p:nvPr>
            </p:nvGraphicFramePr>
            <p:xfrm>
              <a:off x="6439437" y="2671218"/>
              <a:ext cx="543162" cy="741680"/>
            </p:xfrm>
            <a:graphic>
              <a:graphicData uri="http://schemas.openxmlformats.org/drawingml/2006/table">
                <a:tbl>
                  <a:tblPr firstRow="1" bandRow="1">
                    <a:tableStyleId>{5940675A-B579-460E-94D1-54222C63F5DA}</a:tableStyleId>
                  </a:tblPr>
                  <a:tblGrid>
                    <a:gridCol w="543162">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6</m:t>
                                    </m:r>
                                  </m:sub>
                                </m:sSub>
                                <m:r>
                                  <a:rPr lang="en-AU" b="0" i="1" smtClean="0">
                                    <a:latin typeface="Cambria Math" panose="02040503050406030204" pitchFamily="18" charset="0"/>
                                  </a:rPr>
                                  <m:t>,0</m:t>
                                </m:r>
                              </m:oMath>
                            </m:oMathPara>
                          </a14:m>
                          <a:endParaRPr lang="en-AU" dirty="0"/>
                        </a:p>
                      </a:txBody>
                      <a:tcPr/>
                    </a:tc>
                    <a:extLst>
                      <a:ext uri="{0D108BD9-81ED-4DB2-BD59-A6C34878D82A}">
                        <a16:rowId xmlns:a16="http://schemas.microsoft.com/office/drawing/2014/main" val="135014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7</m:t>
                                    </m:r>
                                  </m:sub>
                                </m:sSub>
                                <m:r>
                                  <a:rPr lang="en-AU"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1756127945"/>
                      </a:ext>
                    </a:extLst>
                  </a:tr>
                </a:tbl>
              </a:graphicData>
            </a:graphic>
          </p:graphicFrame>
        </mc:Choice>
        <mc:Fallback>
          <p:graphicFrame>
            <p:nvGraphicFramePr>
              <p:cNvPr id="8" name="Table 7">
                <a:extLst>
                  <a:ext uri="{FF2B5EF4-FFF2-40B4-BE49-F238E27FC236}">
                    <a16:creationId xmlns:a16="http://schemas.microsoft.com/office/drawing/2014/main" id="{DC7EE520-CDC4-4E3E-B072-C90AA255B0A9}"/>
                  </a:ext>
                </a:extLst>
              </p:cNvPr>
              <p:cNvGraphicFramePr>
                <a:graphicFrameLocks noGrp="1"/>
              </p:cNvGraphicFramePr>
              <p:nvPr>
                <p:extLst>
                  <p:ext uri="{D42A27DB-BD31-4B8C-83A1-F6EECF244321}">
                    <p14:modId xmlns:p14="http://schemas.microsoft.com/office/powerpoint/2010/main" val="2020325729"/>
                  </p:ext>
                </p:extLst>
              </p:nvPr>
            </p:nvGraphicFramePr>
            <p:xfrm>
              <a:off x="6439437" y="2671218"/>
              <a:ext cx="543162" cy="741680"/>
            </p:xfrm>
            <a:graphic>
              <a:graphicData uri="http://schemas.openxmlformats.org/drawingml/2006/table">
                <a:tbl>
                  <a:tblPr firstRow="1" bandRow="1">
                    <a:tableStyleId>{5940675A-B579-460E-94D1-54222C63F5DA}</a:tableStyleId>
                  </a:tblPr>
                  <a:tblGrid>
                    <a:gridCol w="543162">
                      <a:extLst>
                        <a:ext uri="{9D8B030D-6E8A-4147-A177-3AD203B41FA5}">
                          <a16:colId xmlns:a16="http://schemas.microsoft.com/office/drawing/2014/main" val="3349601307"/>
                        </a:ext>
                      </a:extLst>
                    </a:gridCol>
                  </a:tblGrid>
                  <a:tr h="370840">
                    <a:tc>
                      <a:txBody>
                        <a:bodyPr/>
                        <a:lstStyle/>
                        <a:p>
                          <a:endParaRPr lang="en-US"/>
                        </a:p>
                      </a:txBody>
                      <a:tcPr>
                        <a:blipFill>
                          <a:blip r:embed="rId7"/>
                          <a:stretch>
                            <a:fillRect l="-1111" t="-1639" r="-2222" b="-103279"/>
                          </a:stretch>
                        </a:blipFill>
                      </a:tcPr>
                    </a:tc>
                    <a:extLst>
                      <a:ext uri="{0D108BD9-81ED-4DB2-BD59-A6C34878D82A}">
                        <a16:rowId xmlns:a16="http://schemas.microsoft.com/office/drawing/2014/main" val="135014271"/>
                      </a:ext>
                    </a:extLst>
                  </a:tr>
                  <a:tr h="370840">
                    <a:tc>
                      <a:txBody>
                        <a:bodyPr/>
                        <a:lstStyle/>
                        <a:p>
                          <a:endParaRPr lang="en-US"/>
                        </a:p>
                      </a:txBody>
                      <a:tcPr>
                        <a:blipFill>
                          <a:blip r:embed="rId7"/>
                          <a:stretch>
                            <a:fillRect l="-1111" t="-101639" r="-2222" b="-3279"/>
                          </a:stretch>
                        </a:blipFill>
                      </a:tcPr>
                    </a:tc>
                    <a:extLst>
                      <a:ext uri="{0D108BD9-81ED-4DB2-BD59-A6C34878D82A}">
                        <a16:rowId xmlns:a16="http://schemas.microsoft.com/office/drawing/2014/main" val="1756127945"/>
                      </a:ext>
                    </a:extLst>
                  </a:tr>
                </a:tbl>
              </a:graphicData>
            </a:graphic>
          </p:graphicFrame>
        </mc:Fallback>
      </mc:AlternateContent>
    </p:spTree>
    <p:extLst>
      <p:ext uri="{BB962C8B-B14F-4D97-AF65-F5344CB8AC3E}">
        <p14:creationId xmlns:p14="http://schemas.microsoft.com/office/powerpoint/2010/main" val="22522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ADB-4682-4A43-B321-25D1DF329D8C}"/>
              </a:ext>
            </a:extLst>
          </p:cNvPr>
          <p:cNvSpPr>
            <a:spLocks noGrp="1"/>
          </p:cNvSpPr>
          <p:nvPr>
            <p:ph type="title"/>
          </p:nvPr>
        </p:nvSpPr>
        <p:spPr/>
        <p:txBody>
          <a:bodyPr/>
          <a:lstStyle/>
          <a:p>
            <a:r>
              <a:rPr lang="en-AU" dirty="0"/>
              <a:t>kNN Best First (BF)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E36C1-6259-44B5-870E-17B0F006952B}"/>
                  </a:ext>
                </a:extLst>
              </p:cNvPr>
              <p:cNvSpPr>
                <a:spLocks noGrp="1"/>
              </p:cNvSpPr>
              <p:nvPr>
                <p:ph idx="1"/>
              </p:nvPr>
            </p:nvSpPr>
            <p:spPr/>
            <p:txBody>
              <a:bodyPr/>
              <a:lstStyle/>
              <a:p>
                <a:pPr lvl="1"/>
                <a:r>
                  <a:rPr lang="en-AU" dirty="0"/>
                  <a:t>Visit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𝑢</m:t>
                        </m:r>
                      </m:e>
                      <m:sub>
                        <m:r>
                          <a:rPr lang="en-AU" b="0" i="1" smtClean="0">
                            <a:latin typeface="Cambria Math" panose="02040503050406030204" pitchFamily="18" charset="0"/>
                          </a:rPr>
                          <m:t>6</m:t>
                        </m:r>
                      </m:sub>
                    </m:sSub>
                  </m:oMath>
                </a14:m>
                <a:r>
                  <a:rPr lang="en-AU" dirty="0"/>
                  <a:t> </a:t>
                </a:r>
              </a:p>
              <a:p>
                <a:pPr lvl="2"/>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b="0" i="1" smtClean="0">
                            <a:latin typeface="Cambria Math" panose="02040503050406030204" pitchFamily="18" charset="0"/>
                          </a:rPr>
                          <m:t>2</m:t>
                        </m:r>
                      </m:sub>
                    </m:sSub>
                  </m:oMath>
                </a14:m>
                <a:endParaRPr lang="en-AU" dirty="0"/>
              </a:p>
              <a:p>
                <a:pPr lvl="3"/>
                <a14:m>
                  <m:oMath xmlns:m="http://schemas.openxmlformats.org/officeDocument/2006/math">
                    <m:r>
                      <a:rPr lang="en-AU" i="1">
                        <a:latin typeface="Cambria Math" panose="02040503050406030204" pitchFamily="18" charset="0"/>
                      </a:rPr>
                      <m:t>𝑀𝑖𝑛𝐷𝑖𝑠𝑡</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1</m:t>
                            </m:r>
                          </m:sub>
                        </m:sSub>
                      </m:e>
                    </m:d>
                    <m:r>
                      <a:rPr lang="en-AU" i="1">
                        <a:latin typeface="Cambria Math" panose="02040503050406030204" pitchFamily="18" charset="0"/>
                      </a:rPr>
                      <m:t>=2</m:t>
                    </m:r>
                  </m:oMath>
                </a14:m>
                <a:endParaRPr lang="en-AU" i="1" dirty="0">
                  <a:latin typeface="Cambria Math" panose="02040503050406030204" pitchFamily="18" charset="0"/>
                </a:endParaRPr>
              </a:p>
              <a:p>
                <a:pPr lvl="3"/>
                <a14:m>
                  <m:oMath xmlns:m="http://schemas.openxmlformats.org/officeDocument/2006/math">
                    <m:r>
                      <a:rPr lang="en-AU" i="1">
                        <a:latin typeface="Cambria Math" panose="02040503050406030204" pitchFamily="18" charset="0"/>
                      </a:rPr>
                      <m:t>𝑀𝑖𝑛𝐷𝑖𝑠𝑡</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b="0" i="1" smtClean="0">
                                <a:latin typeface="Cambria Math" panose="02040503050406030204" pitchFamily="18" charset="0"/>
                              </a:rPr>
                              <m:t>2</m:t>
                            </m:r>
                          </m:sub>
                        </m:sSub>
                      </m:e>
                    </m:d>
                    <m:r>
                      <a:rPr lang="en-AU" i="1">
                        <a:latin typeface="Cambria Math" panose="02040503050406030204" pitchFamily="18" charset="0"/>
                      </a:rPr>
                      <m:t>=4</m:t>
                    </m:r>
                  </m:oMath>
                </a14:m>
                <a:endParaRPr lang="en-AU" dirty="0"/>
              </a:p>
            </p:txBody>
          </p:sp>
        </mc:Choice>
        <mc:Fallback xmlns="">
          <p:sp>
            <p:nvSpPr>
              <p:cNvPr id="3" name="Content Placeholder 2">
                <a:extLst>
                  <a:ext uri="{FF2B5EF4-FFF2-40B4-BE49-F238E27FC236}">
                    <a16:creationId xmlns:a16="http://schemas.microsoft.com/office/drawing/2014/main" id="{4A0E36C1-6259-44B5-870E-17B0F006952B}"/>
                  </a:ext>
                </a:extLst>
              </p:cNvPr>
              <p:cNvSpPr>
                <a:spLocks noGrp="1" noRot="1" noChangeAspect="1" noMove="1" noResize="1" noEditPoints="1" noAdjustHandles="1" noChangeArrowheads="1" noChangeShapeType="1" noTextEdit="1"/>
              </p:cNvSpPr>
              <p:nvPr>
                <p:ph idx="1"/>
              </p:nvPr>
            </p:nvSpPr>
            <p:spPr>
              <a:blipFill>
                <a:blip r:embed="rId4"/>
                <a:stretch>
                  <a:fillRect t="-616"/>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F43CA4A9-718E-4DFF-8FB2-A96F718E6D0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6" name="Content Placeholder 6">
            <a:extLst>
              <a:ext uri="{FF2B5EF4-FFF2-40B4-BE49-F238E27FC236}">
                <a16:creationId xmlns:a16="http://schemas.microsoft.com/office/drawing/2014/main" id="{69C4C99E-A35E-4C9F-A8E2-94EDA0C92EB3}"/>
              </a:ext>
            </a:extLst>
          </p:cNvPr>
          <p:cNvPicPr>
            <a:picLocks noChangeAspect="1"/>
          </p:cNvPicPr>
          <p:nvPr/>
        </p:nvPicPr>
        <p:blipFill>
          <a:blip r:embed="rId5"/>
          <a:stretch>
            <a:fillRect/>
          </a:stretch>
        </p:blipFill>
        <p:spPr>
          <a:xfrm>
            <a:off x="679904" y="4017404"/>
            <a:ext cx="2901497" cy="2840596"/>
          </a:xfrm>
          <a:prstGeom prst="rect">
            <a:avLst/>
          </a:prstGeom>
        </p:spPr>
      </p:pic>
      <p:pic>
        <p:nvPicPr>
          <p:cNvPr id="7" name="Picture 6">
            <a:extLst>
              <a:ext uri="{FF2B5EF4-FFF2-40B4-BE49-F238E27FC236}">
                <a16:creationId xmlns:a16="http://schemas.microsoft.com/office/drawing/2014/main" id="{FB89946A-81E8-4D66-B45D-72A297FC9D04}"/>
              </a:ext>
            </a:extLst>
          </p:cNvPr>
          <p:cNvPicPr>
            <a:picLocks noChangeAspect="1"/>
          </p:cNvPicPr>
          <p:nvPr/>
        </p:nvPicPr>
        <p:blipFill>
          <a:blip r:embed="rId6"/>
          <a:stretch>
            <a:fillRect/>
          </a:stretch>
        </p:blipFill>
        <p:spPr>
          <a:xfrm>
            <a:off x="3907932" y="4461668"/>
            <a:ext cx="4951906" cy="1952068"/>
          </a:xfrm>
          <a:prstGeom prst="rect">
            <a:avLst/>
          </a:prstGeo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DC7EE520-CDC4-4E3E-B072-C90AA255B0A9}"/>
                  </a:ext>
                </a:extLst>
              </p:cNvPr>
              <p:cNvGraphicFramePr>
                <a:graphicFrameLocks noGrp="1"/>
              </p:cNvGraphicFramePr>
              <p:nvPr/>
            </p:nvGraphicFramePr>
            <p:xfrm>
              <a:off x="6383885" y="2671218"/>
              <a:ext cx="598714" cy="741680"/>
            </p:xfrm>
            <a:graphic>
              <a:graphicData uri="http://schemas.openxmlformats.org/drawingml/2006/table">
                <a:tbl>
                  <a:tblPr firstRow="1" bandRow="1">
                    <a:tableStyleId>{5940675A-B579-460E-94D1-54222C63F5DA}</a:tableStyleId>
                  </a:tblPr>
                  <a:tblGrid>
                    <a:gridCol w="598714">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6</m:t>
                                    </m:r>
                                  </m:sub>
                                </m:sSub>
                                <m:r>
                                  <a:rPr lang="en-AU" b="0" i="1" smtClean="0">
                                    <a:latin typeface="Cambria Math" panose="02040503050406030204" pitchFamily="18" charset="0"/>
                                  </a:rPr>
                                  <m:t>,0</m:t>
                                </m:r>
                              </m:oMath>
                            </m:oMathPara>
                          </a14:m>
                          <a:endParaRPr lang="en-AU" dirty="0"/>
                        </a:p>
                      </a:txBody>
                      <a:tcPr/>
                    </a:tc>
                    <a:extLst>
                      <a:ext uri="{0D108BD9-81ED-4DB2-BD59-A6C34878D82A}">
                        <a16:rowId xmlns:a16="http://schemas.microsoft.com/office/drawing/2014/main" val="135014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7</m:t>
                                    </m:r>
                                  </m:sub>
                                </m:sSub>
                                <m:r>
                                  <a:rPr lang="en-AU"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1756127945"/>
                      </a:ext>
                    </a:extLst>
                  </a:tr>
                </a:tbl>
              </a:graphicData>
            </a:graphic>
          </p:graphicFrame>
        </mc:Choice>
        <mc:Fallback xmlns="">
          <p:graphicFrame>
            <p:nvGraphicFramePr>
              <p:cNvPr id="8" name="Table 7">
                <a:extLst>
                  <a:ext uri="{FF2B5EF4-FFF2-40B4-BE49-F238E27FC236}">
                    <a16:creationId xmlns:a16="http://schemas.microsoft.com/office/drawing/2014/main" id="{DC7EE520-CDC4-4E3E-B072-C90AA255B0A9}"/>
                  </a:ext>
                </a:extLst>
              </p:cNvPr>
              <p:cNvGraphicFramePr>
                <a:graphicFrameLocks noGrp="1"/>
              </p:cNvGraphicFramePr>
              <p:nvPr>
                <p:extLst>
                  <p:ext uri="{D42A27DB-BD31-4B8C-83A1-F6EECF244321}">
                    <p14:modId xmlns:p14="http://schemas.microsoft.com/office/powerpoint/2010/main" val="4220053430"/>
                  </p:ext>
                </p:extLst>
              </p:nvPr>
            </p:nvGraphicFramePr>
            <p:xfrm>
              <a:off x="6383885" y="2671218"/>
              <a:ext cx="598714" cy="741680"/>
            </p:xfrm>
            <a:graphic>
              <a:graphicData uri="http://schemas.openxmlformats.org/drawingml/2006/table">
                <a:tbl>
                  <a:tblPr firstRow="1" bandRow="1">
                    <a:tableStyleId>{5940675A-B579-460E-94D1-54222C63F5DA}</a:tableStyleId>
                  </a:tblPr>
                  <a:tblGrid>
                    <a:gridCol w="598714">
                      <a:extLst>
                        <a:ext uri="{9D8B030D-6E8A-4147-A177-3AD203B41FA5}">
                          <a16:colId xmlns:a16="http://schemas.microsoft.com/office/drawing/2014/main" val="3349601307"/>
                        </a:ext>
                      </a:extLst>
                    </a:gridCol>
                  </a:tblGrid>
                  <a:tr h="370840">
                    <a:tc>
                      <a:txBody>
                        <a:bodyPr/>
                        <a:lstStyle/>
                        <a:p>
                          <a:endParaRPr lang="en-US"/>
                        </a:p>
                      </a:txBody>
                      <a:tcPr>
                        <a:blipFill>
                          <a:blip r:embed="rId7"/>
                          <a:stretch>
                            <a:fillRect l="-1010" t="-1639" r="-2020" b="-103279"/>
                          </a:stretch>
                        </a:blipFill>
                      </a:tcPr>
                    </a:tc>
                    <a:extLst>
                      <a:ext uri="{0D108BD9-81ED-4DB2-BD59-A6C34878D82A}">
                        <a16:rowId xmlns:a16="http://schemas.microsoft.com/office/drawing/2014/main" val="135014271"/>
                      </a:ext>
                    </a:extLst>
                  </a:tr>
                  <a:tr h="370840">
                    <a:tc>
                      <a:txBody>
                        <a:bodyPr/>
                        <a:lstStyle/>
                        <a:p>
                          <a:endParaRPr lang="en-US"/>
                        </a:p>
                      </a:txBody>
                      <a:tcPr>
                        <a:blipFill>
                          <a:blip r:embed="rId7"/>
                          <a:stretch>
                            <a:fillRect l="-1010" t="-101639" r="-2020" b="-3279"/>
                          </a:stretch>
                        </a:blipFill>
                      </a:tcPr>
                    </a:tc>
                    <a:extLst>
                      <a:ext uri="{0D108BD9-81ED-4DB2-BD59-A6C34878D82A}">
                        <a16:rowId xmlns:a16="http://schemas.microsoft.com/office/drawing/2014/main" val="1756127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3D1C0B9-AAE8-4B8F-97B3-0140BA1F4482}"/>
                  </a:ext>
                </a:extLst>
              </p:cNvPr>
              <p:cNvGraphicFramePr>
                <a:graphicFrameLocks noGrp="1"/>
              </p:cNvGraphicFramePr>
              <p:nvPr/>
            </p:nvGraphicFramePr>
            <p:xfrm>
              <a:off x="7456073" y="2675436"/>
              <a:ext cx="598714" cy="1112520"/>
            </p:xfrm>
            <a:graphic>
              <a:graphicData uri="http://schemas.openxmlformats.org/drawingml/2006/table">
                <a:tbl>
                  <a:tblPr firstRow="1" bandRow="1">
                    <a:tableStyleId>{5940675A-B579-460E-94D1-54222C63F5DA}</a:tableStyleId>
                  </a:tblPr>
                  <a:tblGrid>
                    <a:gridCol w="598714">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7</m:t>
                                    </m:r>
                                  </m:sub>
                                </m:sSub>
                                <m:r>
                                  <a:rPr lang="en-AU"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17561279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1</m:t>
                                    </m:r>
                                  </m:sub>
                                </m:sSub>
                                <m:r>
                                  <a:rPr lang="en-AU" b="0" i="1" smtClean="0">
                                    <a:latin typeface="Cambria Math" panose="02040503050406030204" pitchFamily="18" charset="0"/>
                                  </a:rPr>
                                  <m:t>,2</m:t>
                                </m:r>
                              </m:oMath>
                            </m:oMathPara>
                          </a14:m>
                          <a:endParaRPr lang="en-AU" dirty="0"/>
                        </a:p>
                      </a:txBody>
                      <a:tcPr/>
                    </a:tc>
                    <a:extLst>
                      <a:ext uri="{0D108BD9-81ED-4DB2-BD59-A6C34878D82A}">
                        <a16:rowId xmlns:a16="http://schemas.microsoft.com/office/drawing/2014/main" val="1823318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2</m:t>
                                    </m:r>
                                  </m:sub>
                                </m:sSub>
                                <m:r>
                                  <a:rPr lang="en-AU" b="0" i="1" smtClean="0">
                                    <a:latin typeface="Cambria Math" panose="02040503050406030204" pitchFamily="18" charset="0"/>
                                  </a:rPr>
                                  <m:t>,4</m:t>
                                </m:r>
                              </m:oMath>
                            </m:oMathPara>
                          </a14:m>
                          <a:endParaRPr lang="en-AU" dirty="0"/>
                        </a:p>
                      </a:txBody>
                      <a:tcPr/>
                    </a:tc>
                    <a:extLst>
                      <a:ext uri="{0D108BD9-81ED-4DB2-BD59-A6C34878D82A}">
                        <a16:rowId xmlns:a16="http://schemas.microsoft.com/office/drawing/2014/main" val="3896264044"/>
                      </a:ext>
                    </a:extLst>
                  </a:tr>
                </a:tbl>
              </a:graphicData>
            </a:graphic>
          </p:graphicFrame>
        </mc:Choice>
        <mc:Fallback xmlns="">
          <p:graphicFrame>
            <p:nvGraphicFramePr>
              <p:cNvPr id="9" name="Table 8">
                <a:extLst>
                  <a:ext uri="{FF2B5EF4-FFF2-40B4-BE49-F238E27FC236}">
                    <a16:creationId xmlns:a16="http://schemas.microsoft.com/office/drawing/2014/main" id="{13D1C0B9-AAE8-4B8F-97B3-0140BA1F4482}"/>
                  </a:ext>
                </a:extLst>
              </p:cNvPr>
              <p:cNvGraphicFramePr>
                <a:graphicFrameLocks noGrp="1"/>
              </p:cNvGraphicFramePr>
              <p:nvPr>
                <p:extLst>
                  <p:ext uri="{D42A27DB-BD31-4B8C-83A1-F6EECF244321}">
                    <p14:modId xmlns:p14="http://schemas.microsoft.com/office/powerpoint/2010/main" val="907372512"/>
                  </p:ext>
                </p:extLst>
              </p:nvPr>
            </p:nvGraphicFramePr>
            <p:xfrm>
              <a:off x="7456073" y="2675436"/>
              <a:ext cx="598714" cy="1112520"/>
            </p:xfrm>
            <a:graphic>
              <a:graphicData uri="http://schemas.openxmlformats.org/drawingml/2006/table">
                <a:tbl>
                  <a:tblPr firstRow="1" bandRow="1">
                    <a:tableStyleId>{5940675A-B579-460E-94D1-54222C63F5DA}</a:tableStyleId>
                  </a:tblPr>
                  <a:tblGrid>
                    <a:gridCol w="598714">
                      <a:extLst>
                        <a:ext uri="{9D8B030D-6E8A-4147-A177-3AD203B41FA5}">
                          <a16:colId xmlns:a16="http://schemas.microsoft.com/office/drawing/2014/main" val="3349601307"/>
                        </a:ext>
                      </a:extLst>
                    </a:gridCol>
                  </a:tblGrid>
                  <a:tr h="370840">
                    <a:tc>
                      <a:txBody>
                        <a:bodyPr/>
                        <a:lstStyle/>
                        <a:p>
                          <a:endParaRPr lang="en-US"/>
                        </a:p>
                      </a:txBody>
                      <a:tcPr>
                        <a:blipFill>
                          <a:blip r:embed="rId8"/>
                          <a:stretch>
                            <a:fillRect l="-1010" t="-1639" r="-2020" b="-204918"/>
                          </a:stretch>
                        </a:blipFill>
                      </a:tcPr>
                    </a:tc>
                    <a:extLst>
                      <a:ext uri="{0D108BD9-81ED-4DB2-BD59-A6C34878D82A}">
                        <a16:rowId xmlns:a16="http://schemas.microsoft.com/office/drawing/2014/main" val="1756127945"/>
                      </a:ext>
                    </a:extLst>
                  </a:tr>
                  <a:tr h="370840">
                    <a:tc>
                      <a:txBody>
                        <a:bodyPr/>
                        <a:lstStyle/>
                        <a:p>
                          <a:endParaRPr lang="en-US"/>
                        </a:p>
                      </a:txBody>
                      <a:tcPr>
                        <a:blipFill>
                          <a:blip r:embed="rId8"/>
                          <a:stretch>
                            <a:fillRect l="-1010" t="-100000" r="-2020" b="-101613"/>
                          </a:stretch>
                        </a:blipFill>
                      </a:tcPr>
                    </a:tc>
                    <a:extLst>
                      <a:ext uri="{0D108BD9-81ED-4DB2-BD59-A6C34878D82A}">
                        <a16:rowId xmlns:a16="http://schemas.microsoft.com/office/drawing/2014/main" val="1823318256"/>
                      </a:ext>
                    </a:extLst>
                  </a:tr>
                  <a:tr h="370840">
                    <a:tc>
                      <a:txBody>
                        <a:bodyPr/>
                        <a:lstStyle/>
                        <a:p>
                          <a:endParaRPr lang="en-US"/>
                        </a:p>
                      </a:txBody>
                      <a:tcPr>
                        <a:blipFill>
                          <a:blip r:embed="rId8"/>
                          <a:stretch>
                            <a:fillRect l="-1010" t="-203279" r="-2020" b="-3279"/>
                          </a:stretch>
                        </a:blipFill>
                      </a:tcPr>
                    </a:tc>
                    <a:extLst>
                      <a:ext uri="{0D108BD9-81ED-4DB2-BD59-A6C34878D82A}">
                        <a16:rowId xmlns:a16="http://schemas.microsoft.com/office/drawing/2014/main" val="3896264044"/>
                      </a:ext>
                    </a:extLst>
                  </a:tr>
                </a:tbl>
              </a:graphicData>
            </a:graphic>
          </p:graphicFrame>
        </mc:Fallback>
      </mc:AlternateContent>
    </p:spTree>
    <p:extLst>
      <p:ext uri="{BB962C8B-B14F-4D97-AF65-F5344CB8AC3E}">
        <p14:creationId xmlns:p14="http://schemas.microsoft.com/office/powerpoint/2010/main" val="238321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ADB-4682-4A43-B321-25D1DF329D8C}"/>
              </a:ext>
            </a:extLst>
          </p:cNvPr>
          <p:cNvSpPr>
            <a:spLocks noGrp="1"/>
          </p:cNvSpPr>
          <p:nvPr>
            <p:ph type="title"/>
          </p:nvPr>
        </p:nvSpPr>
        <p:spPr/>
        <p:txBody>
          <a:bodyPr/>
          <a:lstStyle/>
          <a:p>
            <a:r>
              <a:rPr lang="en-AU" dirty="0"/>
              <a:t>kNN Best First (BF)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E36C1-6259-44B5-870E-17B0F006952B}"/>
                  </a:ext>
                </a:extLst>
              </p:cNvPr>
              <p:cNvSpPr>
                <a:spLocks noGrp="1"/>
              </p:cNvSpPr>
              <p:nvPr>
                <p:ph idx="1"/>
              </p:nvPr>
            </p:nvSpPr>
            <p:spPr/>
            <p:txBody>
              <a:bodyPr/>
              <a:lstStyle/>
              <a:p>
                <a:pPr lvl="1"/>
                <a:r>
                  <a:rPr lang="en-AU" dirty="0"/>
                  <a:t>Visit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𝑢</m:t>
                        </m:r>
                      </m:e>
                      <m:sub>
                        <m:r>
                          <a:rPr lang="en-AU" b="0" i="1" smtClean="0">
                            <a:latin typeface="Cambria Math" panose="02040503050406030204" pitchFamily="18" charset="0"/>
                          </a:rPr>
                          <m:t>7</m:t>
                        </m:r>
                      </m:sub>
                    </m:sSub>
                  </m:oMath>
                </a14:m>
                <a:r>
                  <a:rPr lang="en-AU" dirty="0"/>
                  <a:t> </a:t>
                </a:r>
              </a:p>
              <a:p>
                <a:pPr lvl="2"/>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4</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b="0" i="1" smtClean="0">
                            <a:latin typeface="Cambria Math" panose="02040503050406030204" pitchFamily="18" charset="0"/>
                          </a:rPr>
                          <m:t>5</m:t>
                        </m:r>
                      </m:sub>
                    </m:sSub>
                  </m:oMath>
                </a14:m>
                <a:endParaRPr lang="en-AU" dirty="0"/>
              </a:p>
              <a:p>
                <a:pPr lvl="3"/>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3</m:t>
                            </m:r>
                          </m:sub>
                        </m:sSub>
                      </m:e>
                    </m:d>
                    <m:r>
                      <a:rPr lang="en-AU" i="1">
                        <a:latin typeface="Cambria Math" panose="02040503050406030204" pitchFamily="18" charset="0"/>
                      </a:rPr>
                      <m:t>=1</m:t>
                    </m:r>
                  </m:oMath>
                </a14:m>
                <a:endParaRPr lang="en-AU" dirty="0"/>
              </a:p>
              <a:p>
                <a:pPr lvl="3"/>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4</m:t>
                            </m:r>
                          </m:sub>
                        </m:sSub>
                      </m:e>
                    </m:d>
                    <m:r>
                      <a:rPr lang="en-AU" i="1">
                        <a:latin typeface="Cambria Math" panose="02040503050406030204" pitchFamily="18" charset="0"/>
                      </a:rPr>
                      <m:t>=5</m:t>
                    </m:r>
                  </m:oMath>
                </a14:m>
                <a:endParaRPr lang="en-AU" dirty="0"/>
              </a:p>
              <a:p>
                <a:pPr lvl="3"/>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5</m:t>
                            </m:r>
                          </m:sub>
                        </m:sSub>
                      </m:e>
                    </m:d>
                    <m:r>
                      <a:rPr lang="en-AU" i="1">
                        <a:latin typeface="Cambria Math" panose="02040503050406030204" pitchFamily="18" charset="0"/>
                      </a:rPr>
                      <m:t>=</m:t>
                    </m:r>
                  </m:oMath>
                </a14:m>
                <a:r>
                  <a:rPr lang="en-AU" dirty="0"/>
                  <a:t> </a:t>
                </a:r>
                <a14:m>
                  <m:oMath xmlns:m="http://schemas.openxmlformats.org/officeDocument/2006/math">
                    <m:rad>
                      <m:radPr>
                        <m:degHide m:val="on"/>
                        <m:ctrlPr>
                          <a:rPr lang="en-AU" i="1">
                            <a:latin typeface="Cambria Math" panose="02040503050406030204" pitchFamily="18" charset="0"/>
                          </a:rPr>
                        </m:ctrlPr>
                      </m:radPr>
                      <m:deg/>
                      <m:e>
                        <m:r>
                          <a:rPr lang="en-AU" b="0" i="1" smtClean="0">
                            <a:latin typeface="Cambria Math" panose="02040503050406030204" pitchFamily="18" charset="0"/>
                          </a:rPr>
                          <m:t>53</m:t>
                        </m:r>
                      </m:e>
                    </m:rad>
                  </m:oMath>
                </a14:m>
                <a:endParaRPr lang="en-AU" dirty="0"/>
              </a:p>
            </p:txBody>
          </p:sp>
        </mc:Choice>
        <mc:Fallback xmlns="">
          <p:sp>
            <p:nvSpPr>
              <p:cNvPr id="3" name="Content Placeholder 2">
                <a:extLst>
                  <a:ext uri="{FF2B5EF4-FFF2-40B4-BE49-F238E27FC236}">
                    <a16:creationId xmlns:a16="http://schemas.microsoft.com/office/drawing/2014/main" id="{4A0E36C1-6259-44B5-870E-17B0F006952B}"/>
                  </a:ext>
                </a:extLst>
              </p:cNvPr>
              <p:cNvSpPr>
                <a:spLocks noGrp="1" noRot="1" noChangeAspect="1" noMove="1" noResize="1" noEditPoints="1" noAdjustHandles="1" noChangeArrowheads="1" noChangeShapeType="1" noTextEdit="1"/>
              </p:cNvSpPr>
              <p:nvPr>
                <p:ph idx="1"/>
              </p:nvPr>
            </p:nvSpPr>
            <p:spPr>
              <a:blipFill>
                <a:blip r:embed="rId4"/>
                <a:stretch>
                  <a:fillRect t="-616"/>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F43CA4A9-718E-4DFF-8FB2-A96F718E6D0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6" name="Content Placeholder 6">
            <a:extLst>
              <a:ext uri="{FF2B5EF4-FFF2-40B4-BE49-F238E27FC236}">
                <a16:creationId xmlns:a16="http://schemas.microsoft.com/office/drawing/2014/main" id="{69C4C99E-A35E-4C9F-A8E2-94EDA0C92EB3}"/>
              </a:ext>
            </a:extLst>
          </p:cNvPr>
          <p:cNvPicPr>
            <a:picLocks noChangeAspect="1"/>
          </p:cNvPicPr>
          <p:nvPr/>
        </p:nvPicPr>
        <p:blipFill>
          <a:blip r:embed="rId5"/>
          <a:stretch>
            <a:fillRect/>
          </a:stretch>
        </p:blipFill>
        <p:spPr>
          <a:xfrm>
            <a:off x="679904" y="4017404"/>
            <a:ext cx="2901497" cy="2840596"/>
          </a:xfrm>
          <a:prstGeom prst="rect">
            <a:avLst/>
          </a:prstGeom>
        </p:spPr>
      </p:pic>
      <p:pic>
        <p:nvPicPr>
          <p:cNvPr id="7" name="Picture 6">
            <a:extLst>
              <a:ext uri="{FF2B5EF4-FFF2-40B4-BE49-F238E27FC236}">
                <a16:creationId xmlns:a16="http://schemas.microsoft.com/office/drawing/2014/main" id="{FB89946A-81E8-4D66-B45D-72A297FC9D04}"/>
              </a:ext>
            </a:extLst>
          </p:cNvPr>
          <p:cNvPicPr>
            <a:picLocks noChangeAspect="1"/>
          </p:cNvPicPr>
          <p:nvPr/>
        </p:nvPicPr>
        <p:blipFill>
          <a:blip r:embed="rId6"/>
          <a:stretch>
            <a:fillRect/>
          </a:stretch>
        </p:blipFill>
        <p:spPr>
          <a:xfrm>
            <a:off x="3907932" y="4461668"/>
            <a:ext cx="4951906" cy="1952068"/>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3D1C0B9-AAE8-4B8F-97B3-0140BA1F4482}"/>
                  </a:ext>
                </a:extLst>
              </p:cNvPr>
              <p:cNvGraphicFramePr>
                <a:graphicFrameLocks noGrp="1"/>
              </p:cNvGraphicFramePr>
              <p:nvPr/>
            </p:nvGraphicFramePr>
            <p:xfrm>
              <a:off x="7456072" y="2675436"/>
              <a:ext cx="849727" cy="1886966"/>
            </p:xfrm>
            <a:graphic>
              <a:graphicData uri="http://schemas.openxmlformats.org/drawingml/2006/table">
                <a:tbl>
                  <a:tblPr firstRow="1" bandRow="1">
                    <a:tableStyleId>{5940675A-B579-460E-94D1-54222C63F5DA}</a:tableStyleId>
                  </a:tblPr>
                  <a:tblGrid>
                    <a:gridCol w="849727">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3</m:t>
                                    </m:r>
                                  </m:sub>
                                </m:sSub>
                                <m:r>
                                  <a:rPr lang="en-AU"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17561279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1</m:t>
                                    </m:r>
                                  </m:sub>
                                </m:sSub>
                                <m:r>
                                  <a:rPr lang="en-AU" b="0" i="1" smtClean="0">
                                    <a:latin typeface="Cambria Math" panose="02040503050406030204" pitchFamily="18" charset="0"/>
                                  </a:rPr>
                                  <m:t>,2</m:t>
                                </m:r>
                              </m:oMath>
                            </m:oMathPara>
                          </a14:m>
                          <a:endParaRPr lang="en-AU" dirty="0"/>
                        </a:p>
                      </a:txBody>
                      <a:tcPr/>
                    </a:tc>
                    <a:extLst>
                      <a:ext uri="{0D108BD9-81ED-4DB2-BD59-A6C34878D82A}">
                        <a16:rowId xmlns:a16="http://schemas.microsoft.com/office/drawing/2014/main" val="1823318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2</m:t>
                                    </m:r>
                                  </m:sub>
                                </m:sSub>
                                <m:r>
                                  <a:rPr lang="en-AU" b="0" i="1" smtClean="0">
                                    <a:latin typeface="Cambria Math" panose="02040503050406030204" pitchFamily="18" charset="0"/>
                                  </a:rPr>
                                  <m:t>,4</m:t>
                                </m:r>
                              </m:oMath>
                            </m:oMathPara>
                          </a14:m>
                          <a:endParaRPr lang="en-AU" dirty="0"/>
                        </a:p>
                      </a:txBody>
                      <a:tcPr/>
                    </a:tc>
                    <a:extLst>
                      <a:ext uri="{0D108BD9-81ED-4DB2-BD59-A6C34878D82A}">
                        <a16:rowId xmlns:a16="http://schemas.microsoft.com/office/drawing/2014/main" val="3896264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4</m:t>
                                    </m:r>
                                  </m:sub>
                                </m:sSub>
                                <m:r>
                                  <a:rPr lang="en-AU" b="0" i="1" smtClean="0">
                                    <a:latin typeface="Cambria Math" panose="02040503050406030204" pitchFamily="18" charset="0"/>
                                  </a:rPr>
                                  <m:t>,5</m:t>
                                </m:r>
                              </m:oMath>
                            </m:oMathPara>
                          </a14:m>
                          <a:endParaRPr lang="en-AU" dirty="0"/>
                        </a:p>
                      </a:txBody>
                      <a:tcPr/>
                    </a:tc>
                    <a:extLst>
                      <a:ext uri="{0D108BD9-81ED-4DB2-BD59-A6C34878D82A}">
                        <a16:rowId xmlns:a16="http://schemas.microsoft.com/office/drawing/2014/main" val="1002004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5</m:t>
                                    </m:r>
                                  </m:sub>
                                </m:sSub>
                                <m:r>
                                  <a:rPr lang="en-AU" b="0" i="1" smtClean="0">
                                    <a:latin typeface="Cambria Math" panose="02040503050406030204" pitchFamily="18" charset="0"/>
                                  </a:rPr>
                                  <m:t>,</m:t>
                                </m:r>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53</m:t>
                                    </m:r>
                                  </m:e>
                                </m:rad>
                              </m:oMath>
                            </m:oMathPara>
                          </a14:m>
                          <a:endParaRPr lang="en-AU" dirty="0"/>
                        </a:p>
                      </a:txBody>
                      <a:tcPr/>
                    </a:tc>
                    <a:extLst>
                      <a:ext uri="{0D108BD9-81ED-4DB2-BD59-A6C34878D82A}">
                        <a16:rowId xmlns:a16="http://schemas.microsoft.com/office/drawing/2014/main" val="872114299"/>
                      </a:ext>
                    </a:extLst>
                  </a:tr>
                </a:tbl>
              </a:graphicData>
            </a:graphic>
          </p:graphicFrame>
        </mc:Choice>
        <mc:Fallback xmlns="">
          <p:graphicFrame>
            <p:nvGraphicFramePr>
              <p:cNvPr id="9" name="Table 8">
                <a:extLst>
                  <a:ext uri="{FF2B5EF4-FFF2-40B4-BE49-F238E27FC236}">
                    <a16:creationId xmlns:a16="http://schemas.microsoft.com/office/drawing/2014/main" id="{13D1C0B9-AAE8-4B8F-97B3-0140BA1F4482}"/>
                  </a:ext>
                </a:extLst>
              </p:cNvPr>
              <p:cNvGraphicFramePr>
                <a:graphicFrameLocks noGrp="1"/>
              </p:cNvGraphicFramePr>
              <p:nvPr>
                <p:extLst>
                  <p:ext uri="{D42A27DB-BD31-4B8C-83A1-F6EECF244321}">
                    <p14:modId xmlns:p14="http://schemas.microsoft.com/office/powerpoint/2010/main" val="1996134965"/>
                  </p:ext>
                </p:extLst>
              </p:nvPr>
            </p:nvGraphicFramePr>
            <p:xfrm>
              <a:off x="7456072" y="2675436"/>
              <a:ext cx="849727" cy="1886966"/>
            </p:xfrm>
            <a:graphic>
              <a:graphicData uri="http://schemas.openxmlformats.org/drawingml/2006/table">
                <a:tbl>
                  <a:tblPr firstRow="1" bandRow="1">
                    <a:tableStyleId>{5940675A-B579-460E-94D1-54222C63F5DA}</a:tableStyleId>
                  </a:tblPr>
                  <a:tblGrid>
                    <a:gridCol w="849727">
                      <a:extLst>
                        <a:ext uri="{9D8B030D-6E8A-4147-A177-3AD203B41FA5}">
                          <a16:colId xmlns:a16="http://schemas.microsoft.com/office/drawing/2014/main" val="3349601307"/>
                        </a:ext>
                      </a:extLst>
                    </a:gridCol>
                  </a:tblGrid>
                  <a:tr h="370840">
                    <a:tc>
                      <a:txBody>
                        <a:bodyPr/>
                        <a:lstStyle/>
                        <a:p>
                          <a:endParaRPr lang="en-US"/>
                        </a:p>
                      </a:txBody>
                      <a:tcPr>
                        <a:blipFill>
                          <a:blip r:embed="rId7"/>
                          <a:stretch>
                            <a:fillRect l="-714" t="-1639" r="-1429" b="-413115"/>
                          </a:stretch>
                        </a:blipFill>
                      </a:tcPr>
                    </a:tc>
                    <a:extLst>
                      <a:ext uri="{0D108BD9-81ED-4DB2-BD59-A6C34878D82A}">
                        <a16:rowId xmlns:a16="http://schemas.microsoft.com/office/drawing/2014/main" val="1756127945"/>
                      </a:ext>
                    </a:extLst>
                  </a:tr>
                  <a:tr h="370840">
                    <a:tc>
                      <a:txBody>
                        <a:bodyPr/>
                        <a:lstStyle/>
                        <a:p>
                          <a:endParaRPr lang="en-US"/>
                        </a:p>
                      </a:txBody>
                      <a:tcPr>
                        <a:blipFill>
                          <a:blip r:embed="rId7"/>
                          <a:stretch>
                            <a:fillRect l="-714" t="-101639" r="-1429" b="-313115"/>
                          </a:stretch>
                        </a:blipFill>
                      </a:tcPr>
                    </a:tc>
                    <a:extLst>
                      <a:ext uri="{0D108BD9-81ED-4DB2-BD59-A6C34878D82A}">
                        <a16:rowId xmlns:a16="http://schemas.microsoft.com/office/drawing/2014/main" val="1823318256"/>
                      </a:ext>
                    </a:extLst>
                  </a:tr>
                  <a:tr h="370840">
                    <a:tc>
                      <a:txBody>
                        <a:bodyPr/>
                        <a:lstStyle/>
                        <a:p>
                          <a:endParaRPr lang="en-US"/>
                        </a:p>
                      </a:txBody>
                      <a:tcPr>
                        <a:blipFill>
                          <a:blip r:embed="rId7"/>
                          <a:stretch>
                            <a:fillRect l="-714" t="-201639" r="-1429" b="-213115"/>
                          </a:stretch>
                        </a:blipFill>
                      </a:tcPr>
                    </a:tc>
                    <a:extLst>
                      <a:ext uri="{0D108BD9-81ED-4DB2-BD59-A6C34878D82A}">
                        <a16:rowId xmlns:a16="http://schemas.microsoft.com/office/drawing/2014/main" val="3896264044"/>
                      </a:ext>
                    </a:extLst>
                  </a:tr>
                  <a:tr h="370840">
                    <a:tc>
                      <a:txBody>
                        <a:bodyPr/>
                        <a:lstStyle/>
                        <a:p>
                          <a:endParaRPr lang="en-US"/>
                        </a:p>
                      </a:txBody>
                      <a:tcPr>
                        <a:blipFill>
                          <a:blip r:embed="rId7"/>
                          <a:stretch>
                            <a:fillRect l="-714" t="-301639" r="-1429" b="-113115"/>
                          </a:stretch>
                        </a:blipFill>
                      </a:tcPr>
                    </a:tc>
                    <a:extLst>
                      <a:ext uri="{0D108BD9-81ED-4DB2-BD59-A6C34878D82A}">
                        <a16:rowId xmlns:a16="http://schemas.microsoft.com/office/drawing/2014/main" val="1002004093"/>
                      </a:ext>
                    </a:extLst>
                  </a:tr>
                  <a:tr h="403606">
                    <a:tc>
                      <a:txBody>
                        <a:bodyPr/>
                        <a:lstStyle/>
                        <a:p>
                          <a:endParaRPr lang="en-US"/>
                        </a:p>
                      </a:txBody>
                      <a:tcPr>
                        <a:blipFill>
                          <a:blip r:embed="rId7"/>
                          <a:stretch>
                            <a:fillRect l="-714" t="-365672" r="-1429" b="-2985"/>
                          </a:stretch>
                        </a:blipFill>
                      </a:tcPr>
                    </a:tc>
                    <a:extLst>
                      <a:ext uri="{0D108BD9-81ED-4DB2-BD59-A6C34878D82A}">
                        <a16:rowId xmlns:a16="http://schemas.microsoft.com/office/drawing/2014/main" val="87211429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CD3E4A1B-A61D-4581-AC49-590D700219C2}"/>
                  </a:ext>
                </a:extLst>
              </p:cNvPr>
              <p:cNvGraphicFramePr>
                <a:graphicFrameLocks noGrp="1"/>
              </p:cNvGraphicFramePr>
              <p:nvPr/>
            </p:nvGraphicFramePr>
            <p:xfrm>
              <a:off x="6383885" y="2675436"/>
              <a:ext cx="598714" cy="1112520"/>
            </p:xfrm>
            <a:graphic>
              <a:graphicData uri="http://schemas.openxmlformats.org/drawingml/2006/table">
                <a:tbl>
                  <a:tblPr firstRow="1" bandRow="1">
                    <a:tableStyleId>{5940675A-B579-460E-94D1-54222C63F5DA}</a:tableStyleId>
                  </a:tblPr>
                  <a:tblGrid>
                    <a:gridCol w="598714">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7</m:t>
                                    </m:r>
                                  </m:sub>
                                </m:sSub>
                                <m:r>
                                  <a:rPr lang="en-AU"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17561279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1</m:t>
                                    </m:r>
                                  </m:sub>
                                </m:sSub>
                                <m:r>
                                  <a:rPr lang="en-AU" b="0" i="1" smtClean="0">
                                    <a:latin typeface="Cambria Math" panose="02040503050406030204" pitchFamily="18" charset="0"/>
                                  </a:rPr>
                                  <m:t>,2</m:t>
                                </m:r>
                              </m:oMath>
                            </m:oMathPara>
                          </a14:m>
                          <a:endParaRPr lang="en-AU" dirty="0"/>
                        </a:p>
                      </a:txBody>
                      <a:tcPr/>
                    </a:tc>
                    <a:extLst>
                      <a:ext uri="{0D108BD9-81ED-4DB2-BD59-A6C34878D82A}">
                        <a16:rowId xmlns:a16="http://schemas.microsoft.com/office/drawing/2014/main" val="1823318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2</m:t>
                                    </m:r>
                                  </m:sub>
                                </m:sSub>
                                <m:r>
                                  <a:rPr lang="en-AU" b="0" i="1" smtClean="0">
                                    <a:latin typeface="Cambria Math" panose="02040503050406030204" pitchFamily="18" charset="0"/>
                                  </a:rPr>
                                  <m:t>,4</m:t>
                                </m:r>
                              </m:oMath>
                            </m:oMathPara>
                          </a14:m>
                          <a:endParaRPr lang="en-AU" dirty="0"/>
                        </a:p>
                      </a:txBody>
                      <a:tcPr/>
                    </a:tc>
                    <a:extLst>
                      <a:ext uri="{0D108BD9-81ED-4DB2-BD59-A6C34878D82A}">
                        <a16:rowId xmlns:a16="http://schemas.microsoft.com/office/drawing/2014/main" val="3896264044"/>
                      </a:ext>
                    </a:extLst>
                  </a:tr>
                </a:tbl>
              </a:graphicData>
            </a:graphic>
          </p:graphicFrame>
        </mc:Choice>
        <mc:Fallback xmlns="">
          <p:graphicFrame>
            <p:nvGraphicFramePr>
              <p:cNvPr id="10" name="Table 9">
                <a:extLst>
                  <a:ext uri="{FF2B5EF4-FFF2-40B4-BE49-F238E27FC236}">
                    <a16:creationId xmlns:a16="http://schemas.microsoft.com/office/drawing/2014/main" id="{CD3E4A1B-A61D-4581-AC49-590D700219C2}"/>
                  </a:ext>
                </a:extLst>
              </p:cNvPr>
              <p:cNvGraphicFramePr>
                <a:graphicFrameLocks noGrp="1"/>
              </p:cNvGraphicFramePr>
              <p:nvPr/>
            </p:nvGraphicFramePr>
            <p:xfrm>
              <a:off x="6383885" y="2675436"/>
              <a:ext cx="598714" cy="1112520"/>
            </p:xfrm>
            <a:graphic>
              <a:graphicData uri="http://schemas.openxmlformats.org/drawingml/2006/table">
                <a:tbl>
                  <a:tblPr firstRow="1" bandRow="1">
                    <a:tableStyleId>{5940675A-B579-460E-94D1-54222C63F5DA}</a:tableStyleId>
                  </a:tblPr>
                  <a:tblGrid>
                    <a:gridCol w="598714">
                      <a:extLst>
                        <a:ext uri="{9D8B030D-6E8A-4147-A177-3AD203B41FA5}">
                          <a16:colId xmlns:a16="http://schemas.microsoft.com/office/drawing/2014/main" val="3349601307"/>
                        </a:ext>
                      </a:extLst>
                    </a:gridCol>
                  </a:tblGrid>
                  <a:tr h="370840">
                    <a:tc>
                      <a:txBody>
                        <a:bodyPr/>
                        <a:lstStyle/>
                        <a:p>
                          <a:endParaRPr lang="en-US"/>
                        </a:p>
                      </a:txBody>
                      <a:tcPr>
                        <a:blipFill>
                          <a:blip r:embed="rId8"/>
                          <a:stretch>
                            <a:fillRect l="-1010" t="-1639" r="-2020" b="-204918"/>
                          </a:stretch>
                        </a:blipFill>
                      </a:tcPr>
                    </a:tc>
                    <a:extLst>
                      <a:ext uri="{0D108BD9-81ED-4DB2-BD59-A6C34878D82A}">
                        <a16:rowId xmlns:a16="http://schemas.microsoft.com/office/drawing/2014/main" val="1756127945"/>
                      </a:ext>
                    </a:extLst>
                  </a:tr>
                  <a:tr h="370840">
                    <a:tc>
                      <a:txBody>
                        <a:bodyPr/>
                        <a:lstStyle/>
                        <a:p>
                          <a:endParaRPr lang="en-US"/>
                        </a:p>
                      </a:txBody>
                      <a:tcPr>
                        <a:blipFill>
                          <a:blip r:embed="rId8"/>
                          <a:stretch>
                            <a:fillRect l="-1010" t="-100000" r="-2020" b="-101613"/>
                          </a:stretch>
                        </a:blipFill>
                      </a:tcPr>
                    </a:tc>
                    <a:extLst>
                      <a:ext uri="{0D108BD9-81ED-4DB2-BD59-A6C34878D82A}">
                        <a16:rowId xmlns:a16="http://schemas.microsoft.com/office/drawing/2014/main" val="1823318256"/>
                      </a:ext>
                    </a:extLst>
                  </a:tr>
                  <a:tr h="370840">
                    <a:tc>
                      <a:txBody>
                        <a:bodyPr/>
                        <a:lstStyle/>
                        <a:p>
                          <a:endParaRPr lang="en-US"/>
                        </a:p>
                      </a:txBody>
                      <a:tcPr>
                        <a:blipFill>
                          <a:blip r:embed="rId8"/>
                          <a:stretch>
                            <a:fillRect l="-1010" t="-203279" r="-2020" b="-3279"/>
                          </a:stretch>
                        </a:blipFill>
                      </a:tcPr>
                    </a:tc>
                    <a:extLst>
                      <a:ext uri="{0D108BD9-81ED-4DB2-BD59-A6C34878D82A}">
                        <a16:rowId xmlns:a16="http://schemas.microsoft.com/office/drawing/2014/main" val="3896264044"/>
                      </a:ext>
                    </a:extLst>
                  </a:tr>
                </a:tbl>
              </a:graphicData>
            </a:graphic>
          </p:graphicFrame>
        </mc:Fallback>
      </mc:AlternateContent>
    </p:spTree>
    <p:extLst>
      <p:ext uri="{BB962C8B-B14F-4D97-AF65-F5344CB8AC3E}">
        <p14:creationId xmlns:p14="http://schemas.microsoft.com/office/powerpoint/2010/main" val="1753197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ADB-4682-4A43-B321-25D1DF329D8C}"/>
              </a:ext>
            </a:extLst>
          </p:cNvPr>
          <p:cNvSpPr>
            <a:spLocks noGrp="1"/>
          </p:cNvSpPr>
          <p:nvPr>
            <p:ph type="title"/>
          </p:nvPr>
        </p:nvSpPr>
        <p:spPr/>
        <p:txBody>
          <a:bodyPr/>
          <a:lstStyle/>
          <a:p>
            <a:r>
              <a:rPr lang="en-AU" dirty="0"/>
              <a:t>kNN Best First (BF)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E36C1-6259-44B5-870E-17B0F006952B}"/>
                  </a:ext>
                </a:extLst>
              </p:cNvPr>
              <p:cNvSpPr>
                <a:spLocks noGrp="1"/>
              </p:cNvSpPr>
              <p:nvPr>
                <p:ph idx="1"/>
              </p:nvPr>
            </p:nvSpPr>
            <p:spPr/>
            <p:txBody>
              <a:bodyPr/>
              <a:lstStyle/>
              <a:p>
                <a:pPr lvl="1"/>
                <a:r>
                  <a:rPr lang="en-AU" dirty="0"/>
                  <a:t>Visit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𝑢</m:t>
                        </m:r>
                      </m:e>
                      <m:sub>
                        <m:r>
                          <a:rPr lang="en-AU" b="0" i="1" smtClean="0">
                            <a:latin typeface="Cambria Math" panose="02040503050406030204" pitchFamily="18" charset="0"/>
                          </a:rPr>
                          <m:t>3</m:t>
                        </m:r>
                      </m:sub>
                    </m:sSub>
                  </m:oMath>
                </a14:m>
                <a:r>
                  <a:rPr lang="en-AU" dirty="0"/>
                  <a:t> </a:t>
                </a:r>
              </a:p>
              <a:p>
                <a:pPr lvl="2"/>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7</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8</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9</m:t>
                        </m:r>
                      </m:sub>
                    </m:sSub>
                  </m:oMath>
                </a14:m>
                <a:endParaRPr lang="en-AU" dirty="0"/>
              </a:p>
              <a:p>
                <a:pPr lvl="3"/>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7</m:t>
                            </m:r>
                          </m:sub>
                        </m:sSub>
                        <m:r>
                          <a:rPr lang="en-AU" i="1" smtClean="0">
                            <a:latin typeface="Cambria Math" panose="02040503050406030204" pitchFamily="18" charset="0"/>
                          </a:rPr>
                          <m:t> </m:t>
                        </m:r>
                      </m:e>
                    </m:d>
                    <m:r>
                      <a:rPr lang="en-AU" i="1">
                        <a:latin typeface="Cambria Math" panose="02040503050406030204" pitchFamily="18" charset="0"/>
                      </a:rPr>
                      <m:t>=1</m:t>
                    </m:r>
                  </m:oMath>
                </a14:m>
                <a:endParaRPr lang="en-AU" dirty="0"/>
              </a:p>
              <a:p>
                <a:pPr lvl="3"/>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8</m:t>
                            </m:r>
                          </m:sub>
                        </m:sSub>
                      </m:e>
                    </m:d>
                    <m:r>
                      <a:rPr lang="en-AU" i="1">
                        <a:latin typeface="Cambria Math" panose="02040503050406030204" pitchFamily="18" charset="0"/>
                      </a:rPr>
                      <m:t>=</m:t>
                    </m:r>
                    <m:rad>
                      <m:radPr>
                        <m:degHide m:val="on"/>
                        <m:ctrlPr>
                          <a:rPr lang="en-AU" i="1" smtClean="0">
                            <a:latin typeface="Cambria Math" panose="02040503050406030204" pitchFamily="18" charset="0"/>
                          </a:rPr>
                        </m:ctrlPr>
                      </m:radPr>
                      <m:deg/>
                      <m:e>
                        <m:r>
                          <a:rPr lang="en-US" altLang="zh-CN" b="0" i="1" smtClean="0">
                            <a:latin typeface="Cambria Math" panose="02040503050406030204" pitchFamily="18" charset="0"/>
                          </a:rPr>
                          <m:t>13</m:t>
                        </m:r>
                      </m:e>
                    </m:rad>
                  </m:oMath>
                </a14:m>
                <a:endParaRPr lang="en-AU" dirty="0"/>
              </a:p>
              <a:p>
                <a:pPr lvl="3"/>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𝑞</m:t>
                        </m:r>
                        <m:r>
                          <a:rPr lang="en-AU" i="1">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9</m:t>
                            </m:r>
                          </m:sub>
                        </m:sSub>
                      </m:e>
                    </m:d>
                    <m:r>
                      <a:rPr lang="en-AU" i="1">
                        <a:latin typeface="Cambria Math" panose="02040503050406030204" pitchFamily="18" charset="0"/>
                      </a:rPr>
                      <m:t>=</m:t>
                    </m:r>
                  </m:oMath>
                </a14:m>
                <a:r>
                  <a:rPr lang="en-AU" dirty="0"/>
                  <a:t> </a:t>
                </a:r>
                <a14:m>
                  <m:oMath xmlns:m="http://schemas.openxmlformats.org/officeDocument/2006/math">
                    <m:r>
                      <a:rPr lang="en-US" altLang="zh-CN" i="1" smtClean="0">
                        <a:latin typeface="Cambria Math" panose="02040503050406030204" pitchFamily="18" charset="0"/>
                      </a:rPr>
                      <m:t>5</m:t>
                    </m:r>
                  </m:oMath>
                </a14:m>
                <a:endParaRPr lang="en-AU" dirty="0"/>
              </a:p>
              <a:p>
                <a:pPr lvl="2"/>
                <a:r>
                  <a:rPr lang="en-AU" dirty="0"/>
                  <a:t>1&lt;2,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𝑝</m:t>
                        </m:r>
                      </m:e>
                      <m:sub>
                        <m:r>
                          <a:rPr lang="en-AU" i="1">
                            <a:latin typeface="Cambria Math" panose="02040503050406030204" pitchFamily="18" charset="0"/>
                          </a:rPr>
                          <m:t>7</m:t>
                        </m:r>
                      </m:sub>
                    </m:sSub>
                  </m:oMath>
                </a14:m>
                <a:r>
                  <a:rPr lang="en-AU" dirty="0"/>
                  <a:t> is the nearest neighbour</a:t>
                </a:r>
              </a:p>
            </p:txBody>
          </p:sp>
        </mc:Choice>
        <mc:Fallback xmlns="">
          <p:sp>
            <p:nvSpPr>
              <p:cNvPr id="3" name="Content Placeholder 2">
                <a:extLst>
                  <a:ext uri="{FF2B5EF4-FFF2-40B4-BE49-F238E27FC236}">
                    <a16:creationId xmlns:a16="http://schemas.microsoft.com/office/drawing/2014/main" id="{4A0E36C1-6259-44B5-870E-17B0F006952B}"/>
                  </a:ext>
                </a:extLst>
              </p:cNvPr>
              <p:cNvSpPr>
                <a:spLocks noGrp="1" noRot="1" noChangeAspect="1" noMove="1" noResize="1" noEditPoints="1" noAdjustHandles="1" noChangeArrowheads="1" noChangeShapeType="1" noTextEdit="1"/>
              </p:cNvSpPr>
              <p:nvPr>
                <p:ph idx="1"/>
              </p:nvPr>
            </p:nvSpPr>
            <p:spPr>
              <a:blipFill>
                <a:blip r:embed="rId4"/>
                <a:stretch>
                  <a:fillRect t="-51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43CA4A9-718E-4DFF-8FB2-A96F718E6D0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6" name="Content Placeholder 6">
            <a:extLst>
              <a:ext uri="{FF2B5EF4-FFF2-40B4-BE49-F238E27FC236}">
                <a16:creationId xmlns:a16="http://schemas.microsoft.com/office/drawing/2014/main" id="{69C4C99E-A35E-4C9F-A8E2-94EDA0C92EB3}"/>
              </a:ext>
            </a:extLst>
          </p:cNvPr>
          <p:cNvPicPr>
            <a:picLocks noChangeAspect="1"/>
          </p:cNvPicPr>
          <p:nvPr/>
        </p:nvPicPr>
        <p:blipFill>
          <a:blip r:embed="rId5"/>
          <a:stretch>
            <a:fillRect/>
          </a:stretch>
        </p:blipFill>
        <p:spPr>
          <a:xfrm>
            <a:off x="679904" y="4017404"/>
            <a:ext cx="2901497" cy="2840596"/>
          </a:xfrm>
          <a:prstGeom prst="rect">
            <a:avLst/>
          </a:prstGeom>
        </p:spPr>
      </p:pic>
      <p:pic>
        <p:nvPicPr>
          <p:cNvPr id="7" name="Picture 6">
            <a:extLst>
              <a:ext uri="{FF2B5EF4-FFF2-40B4-BE49-F238E27FC236}">
                <a16:creationId xmlns:a16="http://schemas.microsoft.com/office/drawing/2014/main" id="{FB89946A-81E8-4D66-B45D-72A297FC9D04}"/>
              </a:ext>
            </a:extLst>
          </p:cNvPr>
          <p:cNvPicPr>
            <a:picLocks noChangeAspect="1"/>
          </p:cNvPicPr>
          <p:nvPr/>
        </p:nvPicPr>
        <p:blipFill>
          <a:blip r:embed="rId6"/>
          <a:stretch>
            <a:fillRect/>
          </a:stretch>
        </p:blipFill>
        <p:spPr>
          <a:xfrm>
            <a:off x="3907932" y="4461668"/>
            <a:ext cx="4951906" cy="1952068"/>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3D1C0B9-AAE8-4B8F-97B3-0140BA1F4482}"/>
                  </a:ext>
                </a:extLst>
              </p:cNvPr>
              <p:cNvGraphicFramePr>
                <a:graphicFrameLocks noGrp="1"/>
              </p:cNvGraphicFramePr>
              <p:nvPr/>
            </p:nvGraphicFramePr>
            <p:xfrm>
              <a:off x="7456072" y="2675436"/>
              <a:ext cx="849727" cy="1516126"/>
            </p:xfrm>
            <a:graphic>
              <a:graphicData uri="http://schemas.openxmlformats.org/drawingml/2006/table">
                <a:tbl>
                  <a:tblPr firstRow="1" bandRow="1">
                    <a:tableStyleId>{5940675A-B579-460E-94D1-54222C63F5DA}</a:tableStyleId>
                  </a:tblPr>
                  <a:tblGrid>
                    <a:gridCol w="849727">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1</m:t>
                                    </m:r>
                                  </m:sub>
                                </m:sSub>
                                <m:r>
                                  <a:rPr lang="en-AU" b="0" i="1" smtClean="0">
                                    <a:latin typeface="Cambria Math" panose="02040503050406030204" pitchFamily="18" charset="0"/>
                                  </a:rPr>
                                  <m:t>,2</m:t>
                                </m:r>
                              </m:oMath>
                            </m:oMathPara>
                          </a14:m>
                          <a:endParaRPr lang="en-AU" dirty="0"/>
                        </a:p>
                      </a:txBody>
                      <a:tcPr/>
                    </a:tc>
                    <a:extLst>
                      <a:ext uri="{0D108BD9-81ED-4DB2-BD59-A6C34878D82A}">
                        <a16:rowId xmlns:a16="http://schemas.microsoft.com/office/drawing/2014/main" val="1823318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2</m:t>
                                    </m:r>
                                  </m:sub>
                                </m:sSub>
                                <m:r>
                                  <a:rPr lang="en-AU" b="0" i="1" smtClean="0">
                                    <a:latin typeface="Cambria Math" panose="02040503050406030204" pitchFamily="18" charset="0"/>
                                  </a:rPr>
                                  <m:t>,4</m:t>
                                </m:r>
                              </m:oMath>
                            </m:oMathPara>
                          </a14:m>
                          <a:endParaRPr lang="en-AU" dirty="0"/>
                        </a:p>
                      </a:txBody>
                      <a:tcPr/>
                    </a:tc>
                    <a:extLst>
                      <a:ext uri="{0D108BD9-81ED-4DB2-BD59-A6C34878D82A}">
                        <a16:rowId xmlns:a16="http://schemas.microsoft.com/office/drawing/2014/main" val="3896264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4</m:t>
                                    </m:r>
                                  </m:sub>
                                </m:sSub>
                                <m:r>
                                  <a:rPr lang="en-AU" b="0" i="1" smtClean="0">
                                    <a:latin typeface="Cambria Math" panose="02040503050406030204" pitchFamily="18" charset="0"/>
                                  </a:rPr>
                                  <m:t>,5</m:t>
                                </m:r>
                              </m:oMath>
                            </m:oMathPara>
                          </a14:m>
                          <a:endParaRPr lang="en-AU" dirty="0"/>
                        </a:p>
                      </a:txBody>
                      <a:tcPr/>
                    </a:tc>
                    <a:extLst>
                      <a:ext uri="{0D108BD9-81ED-4DB2-BD59-A6C34878D82A}">
                        <a16:rowId xmlns:a16="http://schemas.microsoft.com/office/drawing/2014/main" val="1002004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5</m:t>
                                    </m:r>
                                  </m:sub>
                                </m:sSub>
                                <m:r>
                                  <a:rPr lang="en-AU" b="0" i="1" smtClean="0">
                                    <a:latin typeface="Cambria Math" panose="02040503050406030204" pitchFamily="18" charset="0"/>
                                  </a:rPr>
                                  <m:t>,</m:t>
                                </m:r>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53</m:t>
                                    </m:r>
                                  </m:e>
                                </m:rad>
                              </m:oMath>
                            </m:oMathPara>
                          </a14:m>
                          <a:endParaRPr lang="en-AU" dirty="0"/>
                        </a:p>
                      </a:txBody>
                      <a:tcPr/>
                    </a:tc>
                    <a:extLst>
                      <a:ext uri="{0D108BD9-81ED-4DB2-BD59-A6C34878D82A}">
                        <a16:rowId xmlns:a16="http://schemas.microsoft.com/office/drawing/2014/main" val="872114299"/>
                      </a:ext>
                    </a:extLst>
                  </a:tr>
                </a:tbl>
              </a:graphicData>
            </a:graphic>
          </p:graphicFrame>
        </mc:Choice>
        <mc:Fallback xmlns="">
          <p:graphicFrame>
            <p:nvGraphicFramePr>
              <p:cNvPr id="9" name="Table 8">
                <a:extLst>
                  <a:ext uri="{FF2B5EF4-FFF2-40B4-BE49-F238E27FC236}">
                    <a16:creationId xmlns:a16="http://schemas.microsoft.com/office/drawing/2014/main" id="{13D1C0B9-AAE8-4B8F-97B3-0140BA1F4482}"/>
                  </a:ext>
                </a:extLst>
              </p:cNvPr>
              <p:cNvGraphicFramePr>
                <a:graphicFrameLocks noGrp="1"/>
              </p:cNvGraphicFramePr>
              <p:nvPr>
                <p:extLst>
                  <p:ext uri="{D42A27DB-BD31-4B8C-83A1-F6EECF244321}">
                    <p14:modId xmlns:p14="http://schemas.microsoft.com/office/powerpoint/2010/main" val="3515244244"/>
                  </p:ext>
                </p:extLst>
              </p:nvPr>
            </p:nvGraphicFramePr>
            <p:xfrm>
              <a:off x="7456072" y="2675436"/>
              <a:ext cx="849727" cy="1516126"/>
            </p:xfrm>
            <a:graphic>
              <a:graphicData uri="http://schemas.openxmlformats.org/drawingml/2006/table">
                <a:tbl>
                  <a:tblPr firstRow="1" bandRow="1">
                    <a:tableStyleId>{5940675A-B579-460E-94D1-54222C63F5DA}</a:tableStyleId>
                  </a:tblPr>
                  <a:tblGrid>
                    <a:gridCol w="849727">
                      <a:extLst>
                        <a:ext uri="{9D8B030D-6E8A-4147-A177-3AD203B41FA5}">
                          <a16:colId xmlns:a16="http://schemas.microsoft.com/office/drawing/2014/main" val="3349601307"/>
                        </a:ext>
                      </a:extLst>
                    </a:gridCol>
                  </a:tblGrid>
                  <a:tr h="370840">
                    <a:tc>
                      <a:txBody>
                        <a:bodyPr/>
                        <a:lstStyle/>
                        <a:p>
                          <a:endParaRPr lang="en-US"/>
                        </a:p>
                      </a:txBody>
                      <a:tcPr>
                        <a:blipFill>
                          <a:blip r:embed="rId7"/>
                          <a:stretch>
                            <a:fillRect l="-714" t="-1639" r="-1429" b="-313115"/>
                          </a:stretch>
                        </a:blipFill>
                      </a:tcPr>
                    </a:tc>
                    <a:extLst>
                      <a:ext uri="{0D108BD9-81ED-4DB2-BD59-A6C34878D82A}">
                        <a16:rowId xmlns:a16="http://schemas.microsoft.com/office/drawing/2014/main" val="1823318256"/>
                      </a:ext>
                    </a:extLst>
                  </a:tr>
                  <a:tr h="370840">
                    <a:tc>
                      <a:txBody>
                        <a:bodyPr/>
                        <a:lstStyle/>
                        <a:p>
                          <a:endParaRPr lang="en-US"/>
                        </a:p>
                      </a:txBody>
                      <a:tcPr>
                        <a:blipFill>
                          <a:blip r:embed="rId7"/>
                          <a:stretch>
                            <a:fillRect l="-714" t="-101639" r="-1429" b="-213115"/>
                          </a:stretch>
                        </a:blipFill>
                      </a:tcPr>
                    </a:tc>
                    <a:extLst>
                      <a:ext uri="{0D108BD9-81ED-4DB2-BD59-A6C34878D82A}">
                        <a16:rowId xmlns:a16="http://schemas.microsoft.com/office/drawing/2014/main" val="3896264044"/>
                      </a:ext>
                    </a:extLst>
                  </a:tr>
                  <a:tr h="370840">
                    <a:tc>
                      <a:txBody>
                        <a:bodyPr/>
                        <a:lstStyle/>
                        <a:p>
                          <a:endParaRPr lang="en-US"/>
                        </a:p>
                      </a:txBody>
                      <a:tcPr>
                        <a:blipFill>
                          <a:blip r:embed="rId7"/>
                          <a:stretch>
                            <a:fillRect l="-714" t="-201639" r="-1429" b="-113115"/>
                          </a:stretch>
                        </a:blipFill>
                      </a:tcPr>
                    </a:tc>
                    <a:extLst>
                      <a:ext uri="{0D108BD9-81ED-4DB2-BD59-A6C34878D82A}">
                        <a16:rowId xmlns:a16="http://schemas.microsoft.com/office/drawing/2014/main" val="1002004093"/>
                      </a:ext>
                    </a:extLst>
                  </a:tr>
                  <a:tr h="403606">
                    <a:tc>
                      <a:txBody>
                        <a:bodyPr/>
                        <a:lstStyle/>
                        <a:p>
                          <a:endParaRPr lang="en-US"/>
                        </a:p>
                      </a:txBody>
                      <a:tcPr>
                        <a:blipFill>
                          <a:blip r:embed="rId7"/>
                          <a:stretch>
                            <a:fillRect l="-714" t="-274627" r="-1429" b="-2985"/>
                          </a:stretch>
                        </a:blipFill>
                      </a:tcPr>
                    </a:tc>
                    <a:extLst>
                      <a:ext uri="{0D108BD9-81ED-4DB2-BD59-A6C34878D82A}">
                        <a16:rowId xmlns:a16="http://schemas.microsoft.com/office/drawing/2014/main" val="87211429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3F4AA1F4-711C-4D51-9DDA-354D89407C43}"/>
                  </a:ext>
                </a:extLst>
              </p:cNvPr>
              <p:cNvGraphicFramePr>
                <a:graphicFrameLocks noGrp="1"/>
              </p:cNvGraphicFramePr>
              <p:nvPr/>
            </p:nvGraphicFramePr>
            <p:xfrm>
              <a:off x="6383885" y="2675436"/>
              <a:ext cx="849727" cy="1886966"/>
            </p:xfrm>
            <a:graphic>
              <a:graphicData uri="http://schemas.openxmlformats.org/drawingml/2006/table">
                <a:tbl>
                  <a:tblPr firstRow="1" bandRow="1">
                    <a:tableStyleId>{5940675A-B579-460E-94D1-54222C63F5DA}</a:tableStyleId>
                  </a:tblPr>
                  <a:tblGrid>
                    <a:gridCol w="849727">
                      <a:extLst>
                        <a:ext uri="{9D8B030D-6E8A-4147-A177-3AD203B41FA5}">
                          <a16:colId xmlns:a16="http://schemas.microsoft.com/office/drawing/2014/main" val="33496013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3</m:t>
                                    </m:r>
                                  </m:sub>
                                </m:sSub>
                                <m:r>
                                  <a:rPr lang="en-AU"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17561279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1</m:t>
                                    </m:r>
                                  </m:sub>
                                </m:sSub>
                                <m:r>
                                  <a:rPr lang="en-AU" b="0" i="1" smtClean="0">
                                    <a:latin typeface="Cambria Math" panose="02040503050406030204" pitchFamily="18" charset="0"/>
                                  </a:rPr>
                                  <m:t>,2</m:t>
                                </m:r>
                              </m:oMath>
                            </m:oMathPara>
                          </a14:m>
                          <a:endParaRPr lang="en-AU" dirty="0"/>
                        </a:p>
                      </a:txBody>
                      <a:tcPr/>
                    </a:tc>
                    <a:extLst>
                      <a:ext uri="{0D108BD9-81ED-4DB2-BD59-A6C34878D82A}">
                        <a16:rowId xmlns:a16="http://schemas.microsoft.com/office/drawing/2014/main" val="1823318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2</m:t>
                                    </m:r>
                                  </m:sub>
                                </m:sSub>
                                <m:r>
                                  <a:rPr lang="en-AU" b="0" i="1" smtClean="0">
                                    <a:latin typeface="Cambria Math" panose="02040503050406030204" pitchFamily="18" charset="0"/>
                                  </a:rPr>
                                  <m:t>,4</m:t>
                                </m:r>
                              </m:oMath>
                            </m:oMathPara>
                          </a14:m>
                          <a:endParaRPr lang="en-AU" dirty="0"/>
                        </a:p>
                      </a:txBody>
                      <a:tcPr/>
                    </a:tc>
                    <a:extLst>
                      <a:ext uri="{0D108BD9-81ED-4DB2-BD59-A6C34878D82A}">
                        <a16:rowId xmlns:a16="http://schemas.microsoft.com/office/drawing/2014/main" val="3896264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4</m:t>
                                    </m:r>
                                  </m:sub>
                                </m:sSub>
                                <m:r>
                                  <a:rPr lang="en-AU" b="0" i="1" smtClean="0">
                                    <a:latin typeface="Cambria Math" panose="02040503050406030204" pitchFamily="18" charset="0"/>
                                  </a:rPr>
                                  <m:t>,5</m:t>
                                </m:r>
                              </m:oMath>
                            </m:oMathPara>
                          </a14:m>
                          <a:endParaRPr lang="en-AU" dirty="0"/>
                        </a:p>
                      </a:txBody>
                      <a:tcPr/>
                    </a:tc>
                    <a:extLst>
                      <a:ext uri="{0D108BD9-81ED-4DB2-BD59-A6C34878D82A}">
                        <a16:rowId xmlns:a16="http://schemas.microsoft.com/office/drawing/2014/main" val="1002004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r>
                                      <a:rPr lang="en-AU" b="0" i="1" smtClean="0">
                                        <a:latin typeface="Cambria Math" panose="02040503050406030204" pitchFamily="18" charset="0"/>
                                      </a:rPr>
                                      <m:t>5</m:t>
                                    </m:r>
                                  </m:sub>
                                </m:sSub>
                                <m:r>
                                  <a:rPr lang="en-AU" b="0" i="1" smtClean="0">
                                    <a:latin typeface="Cambria Math" panose="02040503050406030204" pitchFamily="18" charset="0"/>
                                  </a:rPr>
                                  <m:t>,</m:t>
                                </m:r>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53</m:t>
                                    </m:r>
                                  </m:e>
                                </m:rad>
                              </m:oMath>
                            </m:oMathPara>
                          </a14:m>
                          <a:endParaRPr lang="en-AU" dirty="0"/>
                        </a:p>
                      </a:txBody>
                      <a:tcPr/>
                    </a:tc>
                    <a:extLst>
                      <a:ext uri="{0D108BD9-81ED-4DB2-BD59-A6C34878D82A}">
                        <a16:rowId xmlns:a16="http://schemas.microsoft.com/office/drawing/2014/main" val="872114299"/>
                      </a:ext>
                    </a:extLst>
                  </a:tr>
                </a:tbl>
              </a:graphicData>
            </a:graphic>
          </p:graphicFrame>
        </mc:Choice>
        <mc:Fallback xmlns="">
          <p:graphicFrame>
            <p:nvGraphicFramePr>
              <p:cNvPr id="12" name="Table 11">
                <a:extLst>
                  <a:ext uri="{FF2B5EF4-FFF2-40B4-BE49-F238E27FC236}">
                    <a16:creationId xmlns:a16="http://schemas.microsoft.com/office/drawing/2014/main" id="{3F4AA1F4-711C-4D51-9DDA-354D89407C43}"/>
                  </a:ext>
                </a:extLst>
              </p:cNvPr>
              <p:cNvGraphicFramePr>
                <a:graphicFrameLocks noGrp="1"/>
              </p:cNvGraphicFramePr>
              <p:nvPr>
                <p:extLst>
                  <p:ext uri="{D42A27DB-BD31-4B8C-83A1-F6EECF244321}">
                    <p14:modId xmlns:p14="http://schemas.microsoft.com/office/powerpoint/2010/main" val="773127000"/>
                  </p:ext>
                </p:extLst>
              </p:nvPr>
            </p:nvGraphicFramePr>
            <p:xfrm>
              <a:off x="6383885" y="2675436"/>
              <a:ext cx="849727" cy="1886966"/>
            </p:xfrm>
            <a:graphic>
              <a:graphicData uri="http://schemas.openxmlformats.org/drawingml/2006/table">
                <a:tbl>
                  <a:tblPr firstRow="1" bandRow="1">
                    <a:tableStyleId>{5940675A-B579-460E-94D1-54222C63F5DA}</a:tableStyleId>
                  </a:tblPr>
                  <a:tblGrid>
                    <a:gridCol w="849727">
                      <a:extLst>
                        <a:ext uri="{9D8B030D-6E8A-4147-A177-3AD203B41FA5}">
                          <a16:colId xmlns:a16="http://schemas.microsoft.com/office/drawing/2014/main" val="3349601307"/>
                        </a:ext>
                      </a:extLst>
                    </a:gridCol>
                  </a:tblGrid>
                  <a:tr h="370840">
                    <a:tc>
                      <a:txBody>
                        <a:bodyPr/>
                        <a:lstStyle/>
                        <a:p>
                          <a:endParaRPr lang="en-US"/>
                        </a:p>
                      </a:txBody>
                      <a:tcPr>
                        <a:blipFill>
                          <a:blip r:embed="rId8"/>
                          <a:stretch>
                            <a:fillRect l="-714" t="-1639" r="-1429" b="-413115"/>
                          </a:stretch>
                        </a:blipFill>
                      </a:tcPr>
                    </a:tc>
                    <a:extLst>
                      <a:ext uri="{0D108BD9-81ED-4DB2-BD59-A6C34878D82A}">
                        <a16:rowId xmlns:a16="http://schemas.microsoft.com/office/drawing/2014/main" val="1756127945"/>
                      </a:ext>
                    </a:extLst>
                  </a:tr>
                  <a:tr h="370840">
                    <a:tc>
                      <a:txBody>
                        <a:bodyPr/>
                        <a:lstStyle/>
                        <a:p>
                          <a:endParaRPr lang="en-US"/>
                        </a:p>
                      </a:txBody>
                      <a:tcPr>
                        <a:blipFill>
                          <a:blip r:embed="rId8"/>
                          <a:stretch>
                            <a:fillRect l="-714" t="-101639" r="-1429" b="-313115"/>
                          </a:stretch>
                        </a:blipFill>
                      </a:tcPr>
                    </a:tc>
                    <a:extLst>
                      <a:ext uri="{0D108BD9-81ED-4DB2-BD59-A6C34878D82A}">
                        <a16:rowId xmlns:a16="http://schemas.microsoft.com/office/drawing/2014/main" val="1823318256"/>
                      </a:ext>
                    </a:extLst>
                  </a:tr>
                  <a:tr h="370840">
                    <a:tc>
                      <a:txBody>
                        <a:bodyPr/>
                        <a:lstStyle/>
                        <a:p>
                          <a:endParaRPr lang="en-US"/>
                        </a:p>
                      </a:txBody>
                      <a:tcPr>
                        <a:blipFill>
                          <a:blip r:embed="rId8"/>
                          <a:stretch>
                            <a:fillRect l="-714" t="-201639" r="-1429" b="-213115"/>
                          </a:stretch>
                        </a:blipFill>
                      </a:tcPr>
                    </a:tc>
                    <a:extLst>
                      <a:ext uri="{0D108BD9-81ED-4DB2-BD59-A6C34878D82A}">
                        <a16:rowId xmlns:a16="http://schemas.microsoft.com/office/drawing/2014/main" val="3896264044"/>
                      </a:ext>
                    </a:extLst>
                  </a:tr>
                  <a:tr h="370840">
                    <a:tc>
                      <a:txBody>
                        <a:bodyPr/>
                        <a:lstStyle/>
                        <a:p>
                          <a:endParaRPr lang="en-US"/>
                        </a:p>
                      </a:txBody>
                      <a:tcPr>
                        <a:blipFill>
                          <a:blip r:embed="rId8"/>
                          <a:stretch>
                            <a:fillRect l="-714" t="-301639" r="-1429" b="-113115"/>
                          </a:stretch>
                        </a:blipFill>
                      </a:tcPr>
                    </a:tc>
                    <a:extLst>
                      <a:ext uri="{0D108BD9-81ED-4DB2-BD59-A6C34878D82A}">
                        <a16:rowId xmlns:a16="http://schemas.microsoft.com/office/drawing/2014/main" val="1002004093"/>
                      </a:ext>
                    </a:extLst>
                  </a:tr>
                  <a:tr h="403606">
                    <a:tc>
                      <a:txBody>
                        <a:bodyPr/>
                        <a:lstStyle/>
                        <a:p>
                          <a:endParaRPr lang="en-US"/>
                        </a:p>
                      </a:txBody>
                      <a:tcPr>
                        <a:blipFill>
                          <a:blip r:embed="rId8"/>
                          <a:stretch>
                            <a:fillRect l="-714" t="-365672" r="-1429" b="-2985"/>
                          </a:stretch>
                        </a:blipFill>
                      </a:tcPr>
                    </a:tc>
                    <a:extLst>
                      <a:ext uri="{0D108BD9-81ED-4DB2-BD59-A6C34878D82A}">
                        <a16:rowId xmlns:a16="http://schemas.microsoft.com/office/drawing/2014/main" val="872114299"/>
                      </a:ext>
                    </a:extLst>
                  </a:tr>
                </a:tbl>
              </a:graphicData>
            </a:graphic>
          </p:graphicFrame>
        </mc:Fallback>
      </mc:AlternateContent>
    </p:spTree>
    <p:extLst>
      <p:ext uri="{BB962C8B-B14F-4D97-AF65-F5344CB8AC3E}">
        <p14:creationId xmlns:p14="http://schemas.microsoft.com/office/powerpoint/2010/main" val="370909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K-NN search</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p:txBody>
              <a:bodyPr/>
              <a:lstStyle/>
              <a:p>
                <a:r>
                  <a:rPr lang="en-US" dirty="0"/>
                  <a:t>Just a simple extension</a:t>
                </a:r>
              </a:p>
              <a:p>
                <a:pPr lvl="1"/>
                <a:r>
                  <a:rPr lang="en-US" dirty="0"/>
                  <a:t>Keep the sorted buffer of at most </a:t>
                </a:r>
                <a14:m>
                  <m:oMath xmlns:m="http://schemas.openxmlformats.org/officeDocument/2006/math">
                    <m:r>
                      <a:rPr lang="en-US" i="1" dirty="0" smtClean="0">
                        <a:latin typeface="Cambria Math" panose="02040503050406030204" pitchFamily="18" charset="0"/>
                      </a:rPr>
                      <m:t>𝑘</m:t>
                    </m:r>
                  </m:oMath>
                </a14:m>
                <a:r>
                  <a:rPr lang="en-US" dirty="0"/>
                  <a:t> current nearest neighbors</a:t>
                </a:r>
              </a:p>
              <a:p>
                <a:pPr lvl="1"/>
                <a:r>
                  <a:rPr lang="en-US" dirty="0"/>
                  <a:t>Pruning is done using the </a:t>
                </a:r>
                <a14:m>
                  <m:oMath xmlns:m="http://schemas.openxmlformats.org/officeDocument/2006/math">
                    <m:r>
                      <a:rPr lang="en-US" i="1" dirty="0" smtClean="0">
                        <a:latin typeface="Cambria Math" panose="02040503050406030204" pitchFamily="18" charset="0"/>
                      </a:rPr>
                      <m:t>𝑘</m:t>
                    </m:r>
                  </m:oMath>
                </a14:m>
                <a:r>
                  <a:rPr lang="en-US" dirty="0"/>
                  <a:t>-</a:t>
                </a:r>
                <a:r>
                  <a:rPr lang="en-US" dirty="0" err="1"/>
                  <a:t>th</a:t>
                </a:r>
                <a:r>
                  <a:rPr lang="en-US" dirty="0"/>
                  <a:t> distance</a:t>
                </a: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blipFill>
                <a:blip r:embed="rId5"/>
                <a:stretch>
                  <a:fillRect l="-336" t="-1023" r="-1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3BEFB1C-A087-0D49-86C5-EF4129A49ECF}" type="slidenum">
              <a:rPr kumimoji="0" lang="en-US"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spTree>
    <p:extLst>
      <p:ext uri="{BB962C8B-B14F-4D97-AF65-F5344CB8AC3E}">
        <p14:creationId xmlns:p14="http://schemas.microsoft.com/office/powerpoint/2010/main" val="292594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8495"/>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657842"/>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21B527D1-7011-4522-9EB3-93142649A9A8}"/>
              </a:ext>
            </a:extLst>
          </p:cNvPr>
          <p:cNvSpPr/>
          <p:nvPr/>
        </p:nvSpPr>
        <p:spPr>
          <a:xfrm>
            <a:off x="2816659" y="678673"/>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E9B57F78-E4A8-49C8-ABE0-1C173D8B44E5}"/>
              </a:ext>
            </a:extLst>
          </p:cNvPr>
          <p:cNvSpPr txBox="1"/>
          <p:nvPr/>
        </p:nvSpPr>
        <p:spPr>
          <a:xfrm>
            <a:off x="782832" y="4261166"/>
            <a:ext cx="7420454" cy="2308324"/>
          </a:xfrm>
          <a:prstGeom prst="rect">
            <a:avLst/>
          </a:prstGeom>
          <a:noFill/>
        </p:spPr>
        <p:txBody>
          <a:bodyPr wrap="square" rtlCol="0">
            <a:spAutoFit/>
          </a:bodyPr>
          <a:lstStyle/>
          <a:p>
            <a:r>
              <a:rPr lang="en-AU" sz="2400" b="1" dirty="0"/>
              <a:t>Step 1: </a:t>
            </a:r>
          </a:p>
          <a:p>
            <a:r>
              <a:rPr lang="en-AU" sz="2400" dirty="0"/>
              <a:t>Take 113 and 130, because 13 and 30 do not intersect, we skip this pair. </a:t>
            </a:r>
          </a:p>
          <a:p>
            <a:r>
              <a:rPr lang="en-AU" sz="2400" dirty="0"/>
              <a:t>Because 113 is smaller than 130, and 130 is at a higher level, we visit the next value in r.</a:t>
            </a:r>
          </a:p>
          <a:p>
            <a:r>
              <a:rPr lang="en-AU" sz="2400" dirty="0">
                <a:solidFill>
                  <a:srgbClr val="FF0000"/>
                </a:solidFill>
              </a:rPr>
              <a:t>C = {}</a:t>
            </a:r>
          </a:p>
        </p:txBody>
      </p:sp>
    </p:spTree>
    <p:extLst>
      <p:ext uri="{BB962C8B-B14F-4D97-AF65-F5344CB8AC3E}">
        <p14:creationId xmlns:p14="http://schemas.microsoft.com/office/powerpoint/2010/main" val="1928633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5B-47EA-48A3-BD4C-9DEBC014C162}"/>
              </a:ext>
            </a:extLst>
          </p:cNvPr>
          <p:cNvSpPr>
            <a:spLocks noGrp="1"/>
          </p:cNvSpPr>
          <p:nvPr>
            <p:ph type="ctrTitle"/>
          </p:nvPr>
        </p:nvSpPr>
        <p:spPr/>
        <p:txBody>
          <a:bodyPr/>
          <a:lstStyle/>
          <a:p>
            <a:r>
              <a:rPr lang="en-AU" dirty="0"/>
              <a:t>Q5</a:t>
            </a:r>
          </a:p>
        </p:txBody>
      </p:sp>
      <p:sp>
        <p:nvSpPr>
          <p:cNvPr id="3" name="Subtitle 2">
            <a:extLst>
              <a:ext uri="{FF2B5EF4-FFF2-40B4-BE49-F238E27FC236}">
                <a16:creationId xmlns:a16="http://schemas.microsoft.com/office/drawing/2014/main" id="{7A29D771-8316-4910-AA85-1714C0A58412}"/>
              </a:ext>
            </a:extLst>
          </p:cNvPr>
          <p:cNvSpPr>
            <a:spLocks noGrp="1"/>
          </p:cNvSpPr>
          <p:nvPr>
            <p:ph type="subTitle" idx="1"/>
          </p:nvPr>
        </p:nvSpPr>
        <p:spPr>
          <a:xfrm>
            <a:off x="798491" y="3602037"/>
            <a:ext cx="7939824" cy="2740808"/>
          </a:xfrm>
        </p:spPr>
        <p:txBody>
          <a:bodyPr>
            <a:normAutofit/>
          </a:bodyPr>
          <a:lstStyle/>
          <a:p>
            <a:r>
              <a:rPr lang="en-AU" b="1" dirty="0"/>
              <a:t>Skyline</a:t>
            </a:r>
            <a:r>
              <a:rPr lang="en-AU" dirty="0"/>
              <a:t>: Why the skyline result will appear in all monotonically increasing function-based NN results?</a:t>
            </a:r>
          </a:p>
        </p:txBody>
      </p:sp>
    </p:spTree>
    <p:extLst>
      <p:ext uri="{BB962C8B-B14F-4D97-AF65-F5344CB8AC3E}">
        <p14:creationId xmlns:p14="http://schemas.microsoft.com/office/powerpoint/2010/main" val="624278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p:txBody>
          <a:bodyPr/>
          <a:lstStyle/>
          <a:p>
            <a:r>
              <a:rPr lang="en-AU" dirty="0"/>
              <a:t>Monotonically Increasing Functions</a:t>
            </a:r>
            <a:endParaRPr lang="en-US" dirty="0"/>
          </a:p>
        </p:txBody>
      </p:sp>
      <p:sp>
        <p:nvSpPr>
          <p:cNvPr id="31748"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36FC89-CFF3-BD42-A503-D3205C7E88FC}" type="slidenum">
              <a:rPr kumimoji="0" lang="en-US" altLang="zh-CN" sz="1400" b="0" i="0" u="none" strike="noStrike" kern="1200" cap="none" spc="0" normalizeH="0" baseline="0" noProof="0" smtClean="0">
                <a:ln>
                  <a:noFill/>
                </a:ln>
                <a:solidFill>
                  <a:prstClr val="white"/>
                </a:solidFill>
                <a:effectLst/>
                <a:uLnTx/>
                <a:uFillTx/>
                <a:latin typeface="Times New Roman" pitchFamily="-106" charset="0"/>
                <a:ea typeface="黑体" panose="02010609060101010101"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1400" b="0" i="0" u="none" strike="noStrike" kern="1200" cap="none" spc="0" normalizeH="0" baseline="0" noProof="0">
              <a:ln>
                <a:noFill/>
              </a:ln>
              <a:solidFill>
                <a:prstClr val="white"/>
              </a:solidFill>
              <a:effectLst/>
              <a:uLnTx/>
              <a:uFillTx/>
              <a:latin typeface="Times New Roman" pitchFamily="-106"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32FF0310-21BB-8D41-AB37-88733924D4B2}"/>
                  </a:ext>
                </a:extLst>
              </p:cNvPr>
              <p:cNvSpPr txBox="1">
                <a:spLocks noChangeArrowheads="1"/>
              </p:cNvSpPr>
              <p:nvPr/>
            </p:nvSpPr>
            <p:spPr>
              <a:xfrm>
                <a:off x="498474" y="1295400"/>
                <a:ext cx="7556313" cy="49530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400" kern="1200">
                    <a:solidFill>
                      <a:schemeClr val="tx1">
                        <a:lumMod val="95000"/>
                        <a:lumOff val="5000"/>
                      </a:schemeClr>
                    </a:solidFill>
                    <a:latin typeface="Arial"/>
                    <a:ea typeface="+mn-ea"/>
                    <a:cs typeface="Arial"/>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2000" kern="1200">
                    <a:solidFill>
                      <a:schemeClr val="tx1">
                        <a:lumMod val="95000"/>
                        <a:lumOff val="5000"/>
                      </a:schemeClr>
                    </a:solidFill>
                    <a:latin typeface="Arial"/>
                    <a:ea typeface="+mn-ea"/>
                    <a:cs typeface="Arial"/>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95000"/>
                        <a:lumOff val="5000"/>
                      </a:schemeClr>
                    </a:solidFill>
                    <a:latin typeface="Arial"/>
                    <a:ea typeface="+mn-ea"/>
                    <a:cs typeface="Arial"/>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95000"/>
                        <a:lumOff val="5000"/>
                      </a:schemeClr>
                    </a:solidFill>
                    <a:latin typeface="Arial"/>
                    <a:ea typeface="+mn-ea"/>
                    <a:cs typeface="Arial"/>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95000"/>
                        <a:lumOff val="5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2000"/>
                  </a:spcBef>
                  <a:spcAft>
                    <a:spcPts val="0"/>
                  </a:spcAft>
                  <a:buClr>
                    <a:srgbClr val="990000"/>
                  </a:buClr>
                  <a:buSzPct val="75000"/>
                  <a:buFont typeface="Wingdings" pitchFamily="2" charset="2"/>
                  <a:buChar char="n"/>
                  <a:tabLst/>
                  <a:defRPr/>
                </a:pPr>
                <a:r>
                  <a:rPr kumimoji="0" lang="en-AU" sz="2400" b="0" i="0" u="none" strike="noStrike" kern="1200" cap="none" spc="0" normalizeH="0" baseline="0" noProof="0" dirty="0">
                    <a:ln>
                      <a:noFill/>
                    </a:ln>
                    <a:solidFill>
                      <a:prstClr val="black">
                        <a:lumMod val="95000"/>
                        <a:lumOff val="5000"/>
                      </a:prstClr>
                    </a:solidFill>
                    <a:effectLst/>
                    <a:uLnTx/>
                    <a:uFillTx/>
                    <a:latin typeface="Arial"/>
                    <a:ea typeface="+mn-ea"/>
                    <a:cs typeface="Arial"/>
                  </a:rPr>
                  <a:t>Monotonically Increasing Functions</a:t>
                </a:r>
              </a:p>
              <a:p>
                <a:pPr marL="457200" marR="0" lvl="1" indent="-228600" algn="l" defTabSz="914400" rtl="0" eaLnBrk="1" fontAlgn="auto" latinLnBrk="0" hangingPunct="1">
                  <a:lnSpc>
                    <a:spcPct val="100000"/>
                  </a:lnSpc>
                  <a:spcBef>
                    <a:spcPts val="600"/>
                  </a:spcBef>
                  <a:spcAft>
                    <a:spcPts val="0"/>
                  </a:spcAft>
                  <a:buClr>
                    <a:srgbClr val="990000">
                      <a:lumMod val="60000"/>
                      <a:lumOff val="40000"/>
                    </a:srgbClr>
                  </a:buClr>
                  <a:buSzPct val="75000"/>
                  <a:buFont typeface="Wingdings" pitchFamily="2" charset="2"/>
                  <a:buChar char="n"/>
                  <a:tabLst/>
                  <a:defRPr/>
                </a:pPr>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Let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𝑝</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be a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𝑑</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-dimensional point in </a:t>
                </a:r>
                <a14:m>
                  <m:oMath xmlns:m="http://schemas.openxmlformats.org/officeDocument/2006/math">
                    <m:sSup>
                      <m:sSupPr>
                        <m:ctrlPr>
                          <a:rPr kumimoji="0" lang="en-US" sz="20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ctrlPr>
                      </m:sSupPr>
                      <m:e>
                        <m:r>
                          <a:rPr kumimoji="0" lang="en-AU" sz="20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ℝ</m:t>
                        </m:r>
                      </m:e>
                      <m:sup>
                        <m:r>
                          <a:rPr kumimoji="0" lang="en-US" sz="20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𝑑</m:t>
                        </m:r>
                      </m:sup>
                    </m:sSup>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a:t>
                </a:r>
              </a:p>
              <a:p>
                <a:pPr marL="457200" marR="0" lvl="1" indent="-228600" algn="l" defTabSz="914400" rtl="0" eaLnBrk="1" fontAlgn="auto" latinLnBrk="0" hangingPunct="1">
                  <a:lnSpc>
                    <a:spcPct val="100000"/>
                  </a:lnSpc>
                  <a:spcBef>
                    <a:spcPts val="600"/>
                  </a:spcBef>
                  <a:spcAft>
                    <a:spcPts val="0"/>
                  </a:spcAft>
                  <a:buClr>
                    <a:srgbClr val="990000">
                      <a:lumMod val="60000"/>
                      <a:lumOff val="40000"/>
                    </a:srgbClr>
                  </a:buClr>
                  <a:buSzPct val="75000"/>
                  <a:buFont typeface="Wingdings" pitchFamily="2" charset="2"/>
                  <a:buChar char="n"/>
                  <a:tabLst/>
                  <a:defRPr/>
                </a:pPr>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Let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𝑓</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 </a:t>
                </a:r>
                <a14:m>
                  <m:oMath xmlns:m="http://schemas.openxmlformats.org/officeDocument/2006/math">
                    <m:sSup>
                      <m:sSupPr>
                        <m:ctrlPr>
                          <a:rPr kumimoji="0" lang="en-US" sz="2000" b="0"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ctrlPr>
                      </m:sSupPr>
                      <m:e>
                        <m:r>
                          <a:rPr kumimoji="0" lang="en-AU" sz="2000" b="0"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ℝ</m:t>
                        </m:r>
                      </m:e>
                      <m:sup>
                        <m:r>
                          <a:rPr kumimoji="0" lang="en-US" sz="2000" b="0" i="1" u="none" strike="noStrike" kern="1200" cap="none" spc="0" normalizeH="0" baseline="0" noProof="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𝑑</m:t>
                        </m:r>
                      </m:sup>
                    </m:sSup>
                    <m:r>
                      <a:rPr kumimoji="0" lang="en-US" sz="20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m:t>
                    </m:r>
                    <m:r>
                      <a:rPr kumimoji="0" lang="en-US" sz="2000" b="0" i="1" u="none" strike="noStrike" kern="1200" cap="none" spc="0" normalizeH="0" baseline="0" noProof="0" smtClean="0">
                        <a:ln>
                          <a:noFill/>
                        </a:ln>
                        <a:solidFill>
                          <a:prstClr val="black">
                            <a:lumMod val="95000"/>
                            <a:lumOff val="5000"/>
                          </a:prstClr>
                        </a:solidFill>
                        <a:effectLst/>
                        <a:uLnTx/>
                        <a:uFillTx/>
                        <a:latin typeface="Cambria Math" panose="02040503050406030204" pitchFamily="18" charset="0"/>
                        <a:ea typeface="Cambria Math" panose="02040503050406030204" pitchFamily="18" charset="0"/>
                      </a:rPr>
                      <m:t>𝑅</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a function that calculates a score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𝑓</m:t>
                    </m:r>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m:t>
                    </m:r>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𝑝</m:t>
                    </m:r>
                    <m:r>
                      <a:rPr kumimoji="0" lang="en-US"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for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𝑝</m:t>
                    </m:r>
                  </m:oMath>
                </a14:m>
                <a:endPar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endParaRPr>
              </a:p>
              <a:p>
                <a:pPr marL="457200" marR="0" lvl="1" indent="-228600" algn="l" defTabSz="914400" rtl="0" eaLnBrk="1" fontAlgn="auto" latinLnBrk="0" hangingPunct="1">
                  <a:lnSpc>
                    <a:spcPct val="100000"/>
                  </a:lnSpc>
                  <a:spcBef>
                    <a:spcPts val="600"/>
                  </a:spcBef>
                  <a:spcAft>
                    <a:spcPts val="0"/>
                  </a:spcAft>
                  <a:buClr>
                    <a:srgbClr val="990000">
                      <a:lumMod val="60000"/>
                      <a:lumOff val="40000"/>
                    </a:srgbClr>
                  </a:buClr>
                  <a:buSzPct val="75000"/>
                  <a:buFont typeface="Wingdings" pitchFamily="2" charset="2"/>
                  <a:buChar char="n"/>
                  <a:tabLst/>
                  <a:defRPr/>
                </a:pPr>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We say that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𝑓</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is monotonically increasing if the score increases when any coordinate of </a:t>
                </a:r>
                <a14:m>
                  <m:oMath xmlns:m="http://schemas.openxmlformats.org/officeDocument/2006/math">
                    <m:r>
                      <a:rPr kumimoji="0" lang="en-AU" sz="2000" b="0" i="1" u="none" strike="noStrike" kern="1200" cap="none" spc="0" normalizeH="0" baseline="0" noProof="0" dirty="0" smtClean="0">
                        <a:ln>
                          <a:noFill/>
                        </a:ln>
                        <a:solidFill>
                          <a:prstClr val="black">
                            <a:lumMod val="95000"/>
                            <a:lumOff val="5000"/>
                          </a:prstClr>
                        </a:solidFill>
                        <a:effectLst/>
                        <a:uLnTx/>
                        <a:uFillTx/>
                        <a:latin typeface="Cambria Math" panose="02040503050406030204" pitchFamily="18" charset="0"/>
                        <a:ea typeface="+mn-ea"/>
                      </a:rPr>
                      <m:t>𝑝</m:t>
                    </m:r>
                  </m:oMath>
                </a14:m>
                <a:r>
                  <a:rPr kumimoji="0" lang="en-AU" sz="2000" b="0" i="0" u="none" strike="noStrike" kern="1200" cap="none" spc="0" normalizeH="0" baseline="0" noProof="0" dirty="0">
                    <a:ln>
                      <a:noFill/>
                    </a:ln>
                    <a:solidFill>
                      <a:prstClr val="black">
                        <a:lumMod val="95000"/>
                        <a:lumOff val="5000"/>
                      </a:prstClr>
                    </a:solidFill>
                    <a:effectLst/>
                    <a:uLnTx/>
                    <a:uFillTx/>
                    <a:latin typeface="Arial"/>
                    <a:ea typeface="+mn-ea"/>
                    <a:cs typeface="Arial"/>
                  </a:rPr>
                  <a:t> increases.</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Arial"/>
                  <a:ea typeface="宋体" pitchFamily="-110" charset="-122"/>
                  <a:cs typeface="宋体" pitchFamily="-110" charset="-122"/>
                </a:endParaRPr>
              </a:p>
            </p:txBody>
          </p:sp>
        </mc:Choice>
        <mc:Fallback xmlns="">
          <p:sp>
            <p:nvSpPr>
              <p:cNvPr id="6" name="Rectangle 3">
                <a:extLst>
                  <a:ext uri="{FF2B5EF4-FFF2-40B4-BE49-F238E27FC236}">
                    <a16:creationId xmlns:a16="http://schemas.microsoft.com/office/drawing/2014/main" id="{32FF0310-21BB-8D41-AB37-88733924D4B2}"/>
                  </a:ext>
                </a:extLst>
              </p:cNvPr>
              <p:cNvSpPr txBox="1">
                <a:spLocks noRot="1" noChangeAspect="1" noMove="1" noResize="1" noEditPoints="1" noAdjustHandles="1" noChangeArrowheads="1" noChangeShapeType="1" noTextEdit="1"/>
              </p:cNvSpPr>
              <p:nvPr/>
            </p:nvSpPr>
            <p:spPr>
              <a:xfrm>
                <a:off x="498474" y="1295400"/>
                <a:ext cx="7556313" cy="4953000"/>
              </a:xfrm>
              <a:prstGeom prst="rect">
                <a:avLst/>
              </a:prstGeom>
              <a:blipFill>
                <a:blip r:embed="rId5"/>
                <a:stretch>
                  <a:fillRect l="-336" t="-1023"/>
                </a:stretch>
              </a:blipFill>
            </p:spPr>
            <p:txBody>
              <a:bodyPr/>
              <a:lstStyle/>
              <a:p>
                <a:r>
                  <a:rPr lang="en-US">
                    <a:noFill/>
                  </a:rPr>
                  <a:t> </a:t>
                </a:r>
              </a:p>
            </p:txBody>
          </p:sp>
        </mc:Fallback>
      </mc:AlternateContent>
    </p:spTree>
    <p:extLst>
      <p:ext uri="{BB962C8B-B14F-4D97-AF65-F5344CB8AC3E}">
        <p14:creationId xmlns:p14="http://schemas.microsoft.com/office/powerpoint/2010/main" val="450245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Formal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8474" y="1295400"/>
                <a:ext cx="7807326" cy="4953000"/>
              </a:xfrm>
            </p:spPr>
            <p:txBody>
              <a:bodyPr>
                <a:normAutofit fontScale="92500"/>
              </a:bodyPr>
              <a:lstStyle/>
              <a:p>
                <a:r>
                  <a:rPr lang="en-US" dirty="0"/>
                  <a:t>Assume the preference is smaller (e.g., closer to beach, cheaper hotel etc) – other semantics can be supported too</a:t>
                </a:r>
              </a:p>
              <a:p>
                <a:r>
                  <a:rPr lang="en-US" dirty="0"/>
                  <a:t>For two </a:t>
                </a:r>
                <a14:m>
                  <m:oMath xmlns:m="http://schemas.openxmlformats.org/officeDocument/2006/math">
                    <m:r>
                      <a:rPr lang="en-US" i="1" dirty="0" smtClean="0">
                        <a:latin typeface="Cambria Math" panose="02040503050406030204" pitchFamily="18" charset="0"/>
                      </a:rPr>
                      <m:t>𝑑</m:t>
                    </m:r>
                  </m:oMath>
                </a14:m>
                <a:r>
                  <a:rPr lang="en-US" dirty="0"/>
                  <a:t>-dimensional points </a:t>
                </a:r>
                <a14:m>
                  <m:oMath xmlns:m="http://schemas.openxmlformats.org/officeDocument/2006/math">
                    <m:r>
                      <a:rPr lang="en-US" i="1" dirty="0" smtClean="0">
                        <a:latin typeface="Cambria Math" panose="02040503050406030204" pitchFamily="18" charset="0"/>
                      </a:rPr>
                      <m:t>𝑝</m:t>
                    </m:r>
                  </m:oMath>
                </a14:m>
                <a:r>
                  <a:rPr lang="en-US" dirty="0"/>
                  <a:t> and </a:t>
                </a:r>
                <a14:m>
                  <m:oMath xmlns:m="http://schemas.openxmlformats.org/officeDocument/2006/math">
                    <m:r>
                      <a:rPr lang="en-US" i="1" dirty="0" smtClean="0">
                        <a:latin typeface="Cambria Math" panose="02040503050406030204" pitchFamily="18" charset="0"/>
                      </a:rPr>
                      <m:t>𝑞</m:t>
                    </m:r>
                    <m:r>
                      <a:rPr lang="en-US" i="1" dirty="0">
                        <a:latin typeface="Cambria Math" panose="02040503050406030204" pitchFamily="18" charset="0"/>
                      </a:rPr>
                      <m:t>, </m:t>
                    </m:r>
                    <m:r>
                      <a:rPr lang="en-US" i="1" dirty="0" err="1">
                        <a:latin typeface="Cambria Math" panose="02040503050406030204" pitchFamily="18" charset="0"/>
                      </a:rPr>
                      <m:t>𝑝</m:t>
                    </m:r>
                    <m:r>
                      <a:rPr lang="en-US" i="1" dirty="0">
                        <a:latin typeface="Cambria Math" panose="02040503050406030204" pitchFamily="18" charset="0"/>
                      </a:rPr>
                      <m:t> </m:t>
                    </m:r>
                  </m:oMath>
                </a14:m>
                <a:r>
                  <a:rPr lang="en-US" dirty="0">
                    <a:solidFill>
                      <a:srgbClr val="000090"/>
                    </a:solidFill>
                  </a:rPr>
                  <a:t>dominates </a:t>
                </a:r>
                <a14:m>
                  <m:oMath xmlns:m="http://schemas.openxmlformats.org/officeDocument/2006/math">
                    <m:r>
                      <a:rPr lang="en-US" i="1" dirty="0" smtClean="0">
                        <a:latin typeface="Cambria Math" panose="02040503050406030204" pitchFamily="18" charset="0"/>
                      </a:rPr>
                      <m:t>𝑞</m:t>
                    </m:r>
                  </m:oMath>
                </a14:m>
                <a:r>
                  <a:rPr lang="en-US" dirty="0"/>
                  <a:t> </a:t>
                </a:r>
                <a:r>
                  <a:rPr lang="en-US" dirty="0" err="1"/>
                  <a:t>iff</a:t>
                </a:r>
                <a:endParaRPr lang="en-US" dirty="0"/>
              </a:p>
              <a:p>
                <a:pPr lvl="1"/>
                <a:r>
                  <a:rPr lang="en-US" dirty="0"/>
                  <a:t>(1) </a:t>
                </a:r>
                <a14:m>
                  <m:oMath xmlns:m="http://schemas.openxmlformats.org/officeDocument/2006/math">
                    <m:r>
                      <a:rPr lang="en-US" b="0" i="1" dirty="0" smtClean="0">
                        <a:latin typeface="Cambria Math" panose="02040503050406030204" pitchFamily="18" charset="0"/>
                      </a:rPr>
                      <m:t>∀</m:t>
                    </m:r>
                    <m:r>
                      <a:rPr lang="en-US" i="1" dirty="0" smtClean="0">
                        <a:latin typeface="Cambria Math" panose="02040503050406030204" pitchFamily="18" charset="0"/>
                      </a:rPr>
                      <m:t>1 ≤ </m:t>
                    </m:r>
                    <m:r>
                      <a:rPr lang="en-US" i="1" dirty="0" err="1">
                        <a:latin typeface="Cambria Math" panose="02040503050406030204" pitchFamily="18" charset="0"/>
                      </a:rPr>
                      <m:t>𝑖</m:t>
                    </m:r>
                    <m:r>
                      <a:rPr lang="en-US" i="1" dirty="0">
                        <a:latin typeface="Cambria Math" panose="02040503050406030204" pitchFamily="18" charset="0"/>
                      </a:rPr>
                      <m:t> ≤ </m:t>
                    </m:r>
                    <m:r>
                      <a:rPr lang="en-US" i="1" dirty="0" err="1">
                        <a:latin typeface="Cambria Math" panose="02040503050406030204" pitchFamily="18" charset="0"/>
                      </a:rPr>
                      <m:t>𝑑</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𝑖</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𝑞</m:t>
                        </m:r>
                      </m:e>
                      <m:sub>
                        <m:r>
                          <a:rPr lang="en-US" b="0" i="1" dirty="0" smtClean="0">
                            <a:latin typeface="Cambria Math" panose="02040503050406030204" pitchFamily="18" charset="0"/>
                          </a:rPr>
                          <m:t>𝑖</m:t>
                        </m:r>
                      </m:sub>
                    </m:sSub>
                  </m:oMath>
                </a14:m>
                <a:r>
                  <a:rPr lang="en-US" dirty="0"/>
                  <a:t> and</a:t>
                </a:r>
              </a:p>
              <a:p>
                <a:pPr lvl="1"/>
                <a:r>
                  <a:rPr lang="en-US" dirty="0"/>
                  <a:t>(2) </a:t>
                </a:r>
                <a14:m>
                  <m:oMath xmlns:m="http://schemas.openxmlformats.org/officeDocument/2006/math">
                    <m:r>
                      <a:rPr lang="en-US" i="1" dirty="0" smtClean="0">
                        <a:latin typeface="Cambria Math" panose="02040503050406030204" pitchFamily="18" charset="0"/>
                      </a:rPr>
                      <m:t>∃1 ≤ </m:t>
                    </m:r>
                    <m:r>
                      <a:rPr lang="en-US" i="1" dirty="0" err="1">
                        <a:latin typeface="Cambria Math" panose="02040503050406030204" pitchFamily="18" charset="0"/>
                      </a:rPr>
                      <m:t>𝑖</m:t>
                    </m:r>
                    <m:r>
                      <a:rPr lang="en-US" i="1" dirty="0">
                        <a:latin typeface="Cambria Math" panose="02040503050406030204" pitchFamily="18" charset="0"/>
                      </a:rPr>
                      <m:t> ≤ </m:t>
                    </m:r>
                    <m:r>
                      <a:rPr lang="en-US" i="1" dirty="0" err="1">
                        <a:latin typeface="Cambria Math" panose="02040503050406030204" pitchFamily="18" charset="0"/>
                      </a:rPr>
                      <m:t>𝑑</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𝑖</m:t>
                        </m:r>
                      </m:sub>
                    </m:sSub>
                    <m:r>
                      <a:rPr lang="en-US" i="1" dirty="0">
                        <a:latin typeface="Cambria Math" panose="02040503050406030204" pitchFamily="18" charset="0"/>
                      </a:rPr>
                      <m:t> &lt;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𝑞</m:t>
                        </m:r>
                      </m:e>
                      <m:sub>
                        <m:r>
                          <a:rPr lang="en-US" b="0" i="1" dirty="0" smtClean="0">
                            <a:latin typeface="Cambria Math" panose="02040503050406030204" pitchFamily="18" charset="0"/>
                          </a:rPr>
                          <m:t>𝑖</m:t>
                        </m:r>
                      </m:sub>
                    </m:sSub>
                    <m:r>
                      <a:rPr lang="en-US" i="1" dirty="0">
                        <a:latin typeface="Cambria Math" panose="02040503050406030204" pitchFamily="18" charset="0"/>
                      </a:rPr>
                      <m:t> </m:t>
                    </m:r>
                  </m:oMath>
                </a14:m>
                <a:endParaRPr lang="en-US" dirty="0"/>
              </a:p>
              <a:p>
                <a:r>
                  <a:rPr lang="en-US" dirty="0"/>
                  <a:t>Informally, a point dominates another point if it is as good or better in all dimensions and better in at least one dimension</a:t>
                </a:r>
              </a:p>
              <a:p>
                <a:pPr lvl="1"/>
                <a:r>
                  <a:rPr lang="en-US" dirty="0"/>
                  <a:t>Dominance is transitive</a:t>
                </a:r>
              </a:p>
              <a:p>
                <a:r>
                  <a:rPr lang="en-US" dirty="0"/>
                  <a:t>A </a:t>
                </a:r>
                <a:r>
                  <a:rPr lang="en-US" b="1" dirty="0"/>
                  <a:t>skyline query </a:t>
                </a:r>
                <a:r>
                  <a:rPr lang="en-US" dirty="0"/>
                  <a:t>is to find all points from a dataset which are not dominated by any other points in the dataset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8474" y="1295400"/>
                <a:ext cx="7807326" cy="4953000"/>
              </a:xfrm>
              <a:blipFill>
                <a:blip r:embed="rId4"/>
                <a:stretch>
                  <a:fillRect l="-162" t="-767" r="-17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3BEFB1C-A087-0D49-86C5-EF4129A49ECF}" type="slidenum">
              <a:rPr kumimoji="0" lang="en-US"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sp>
        <p:nvSpPr>
          <p:cNvPr id="5" name="TextBox 4"/>
          <p:cNvSpPr txBox="1"/>
          <p:nvPr/>
        </p:nvSpPr>
        <p:spPr>
          <a:xfrm>
            <a:off x="6511636" y="6278502"/>
            <a:ext cx="243840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C00000"/>
                </a:solidFill>
                <a:effectLst/>
                <a:uLnTx/>
                <a:uFillTx/>
                <a:latin typeface="Times New Roman" pitchFamily="-106" charset="0"/>
                <a:ea typeface="+mn-ea"/>
                <a:cs typeface="+mn-cs"/>
              </a:rPr>
              <a:t>…Pareto dominance</a:t>
            </a:r>
          </a:p>
        </p:txBody>
      </p:sp>
    </p:spTree>
    <p:extLst>
      <p:ext uri="{BB962C8B-B14F-4D97-AF65-F5344CB8AC3E}">
        <p14:creationId xmlns:p14="http://schemas.microsoft.com/office/powerpoint/2010/main" val="89930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2"/>
          <p:cNvSpPr>
            <a:spLocks noGrp="1" noChangeArrowheads="1"/>
          </p:cNvSpPr>
          <p:nvPr>
            <p:ph type="title"/>
          </p:nvPr>
        </p:nvSpPr>
        <p:spPr/>
        <p:txBody>
          <a:bodyPr/>
          <a:lstStyle/>
          <a:p>
            <a:r>
              <a:rPr lang="en-US" dirty="0"/>
              <a:t>Finding a Hotel…</a:t>
            </a:r>
            <a:endParaRPr lang="en-US" altLang="zh-CN" dirty="0"/>
          </a:p>
        </p:txBody>
      </p:sp>
      <p:sp>
        <p:nvSpPr>
          <p:cNvPr id="33795"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FCFF11B-D738-D14B-92E1-B98419CD3389}" type="slidenum">
              <a:rPr kumimoji="0" lang="zh-CN" altLang="en-US" sz="1400" b="0" i="0" u="none" strike="noStrike" kern="1200" cap="none" spc="0" normalizeH="0" baseline="0" noProof="0" smtClean="0">
                <a:ln>
                  <a:noFill/>
                </a:ln>
                <a:solidFill>
                  <a:prstClr val="white"/>
                </a:solidFill>
                <a:effectLst/>
                <a:uLnTx/>
                <a:uFillTx/>
                <a:latin typeface="Times New Roman" pitchFamily="-106" charset="0"/>
                <a:ea typeface="黑体" panose="02010609060101010101"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altLang="zh-CN" sz="1400" b="0" i="0" u="none" strike="noStrike" kern="1200" cap="none" spc="0" normalizeH="0" baseline="0" noProof="0">
              <a:ln>
                <a:noFill/>
              </a:ln>
              <a:solidFill>
                <a:prstClr val="white"/>
              </a:solidFill>
              <a:effectLst/>
              <a:uLnTx/>
              <a:uFillTx/>
              <a:latin typeface="Times New Roman" pitchFamily="-106" charset="0"/>
              <a:ea typeface="黑体" panose="02010609060101010101" pitchFamily="49" charset="-122"/>
              <a:cs typeface="+mn-cs"/>
            </a:endParaRPr>
          </a:p>
        </p:txBody>
      </p:sp>
      <p:sp>
        <p:nvSpPr>
          <p:cNvPr id="199685" name="Rectangle 3"/>
          <p:cNvSpPr>
            <a:spLocks noChangeArrowheads="1"/>
          </p:cNvSpPr>
          <p:nvPr/>
        </p:nvSpPr>
        <p:spPr bwMode="auto">
          <a:xfrm>
            <a:off x="0" y="2714625"/>
            <a:ext cx="9144000" cy="0"/>
          </a:xfrm>
          <a:prstGeom prst="rect">
            <a:avLst/>
          </a:prstGeom>
          <a:noFill/>
          <a:ln w="9525">
            <a:noFill/>
            <a:miter lim="800000"/>
            <a:headEnd/>
            <a:tailEnd/>
          </a:ln>
        </p:spPr>
        <p:txBody>
          <a:bodyPr wrap="none" anchor="ct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宋体" pitchFamily="-106" charset="-122"/>
              <a:cs typeface="宋体" pitchFamily="-106" charset="-122"/>
            </a:endParaRPr>
          </a:p>
        </p:txBody>
      </p:sp>
      <p:grpSp>
        <p:nvGrpSpPr>
          <p:cNvPr id="8" name="Group 7"/>
          <p:cNvGrpSpPr/>
          <p:nvPr/>
        </p:nvGrpSpPr>
        <p:grpSpPr>
          <a:xfrm>
            <a:off x="2209800" y="2286000"/>
            <a:ext cx="4048027" cy="3050977"/>
            <a:chOff x="4189511" y="3095625"/>
            <a:chExt cx="4048027" cy="3050977"/>
          </a:xfrm>
        </p:grpSpPr>
        <p:sp>
          <p:nvSpPr>
            <p:cNvPr id="9" name="Text Box 45"/>
            <p:cNvSpPr txBox="1">
              <a:spLocks noChangeArrowheads="1"/>
            </p:cNvSpPr>
            <p:nvPr/>
          </p:nvSpPr>
          <p:spPr bwMode="auto">
            <a:xfrm>
              <a:off x="4724400" y="5838825"/>
              <a:ext cx="2743200" cy="307777"/>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400" b="1" i="1" u="none" strike="noStrike" kern="1200" cap="none" spc="0" normalizeH="0" baseline="0" noProof="0" dirty="0">
                  <a:ln>
                    <a:noFill/>
                  </a:ln>
                  <a:solidFill>
                    <a:prstClr val="black"/>
                  </a:solidFill>
                  <a:effectLst/>
                  <a:uLnTx/>
                  <a:uFillTx/>
                  <a:latin typeface="Times New Roman" pitchFamily="-110" charset="0"/>
                  <a:ea typeface="宋体" pitchFamily="-110" charset="-122"/>
                  <a:cs typeface="宋体" pitchFamily="-110" charset="-122"/>
                </a:rPr>
                <a:t>1     2     3     4     5     6    7     8     9</a:t>
              </a:r>
            </a:p>
          </p:txBody>
        </p:sp>
        <p:grpSp>
          <p:nvGrpSpPr>
            <p:cNvPr id="11" name="Group 73"/>
            <p:cNvGrpSpPr/>
            <p:nvPr/>
          </p:nvGrpSpPr>
          <p:grpSpPr>
            <a:xfrm>
              <a:off x="4189511" y="3095625"/>
              <a:ext cx="4048027" cy="2743200"/>
              <a:chOff x="4189511" y="3095625"/>
              <a:chExt cx="4048027" cy="2743200"/>
            </a:xfrm>
          </p:grpSpPr>
          <p:sp>
            <p:nvSpPr>
              <p:cNvPr id="12" name="Freeform 7"/>
              <p:cNvSpPr>
                <a:spLocks/>
              </p:cNvSpPr>
              <p:nvPr/>
            </p:nvSpPr>
            <p:spPr bwMode="auto">
              <a:xfrm>
                <a:off x="4876800" y="3324225"/>
                <a:ext cx="2590800" cy="2133600"/>
              </a:xfrm>
              <a:custGeom>
                <a:avLst/>
                <a:gdLst/>
                <a:ahLst/>
                <a:cxnLst>
                  <a:cxn ang="0">
                    <a:pos x="0" y="0"/>
                  </a:cxn>
                  <a:cxn ang="0">
                    <a:pos x="0" y="768"/>
                  </a:cxn>
                  <a:cxn ang="0">
                    <a:pos x="192" y="768"/>
                  </a:cxn>
                  <a:cxn ang="0">
                    <a:pos x="192" y="960"/>
                  </a:cxn>
                  <a:cxn ang="0">
                    <a:pos x="384" y="960"/>
                  </a:cxn>
                  <a:cxn ang="0">
                    <a:pos x="384" y="1152"/>
                  </a:cxn>
                  <a:cxn ang="0">
                    <a:pos x="960" y="1152"/>
                  </a:cxn>
                  <a:cxn ang="0">
                    <a:pos x="960" y="1344"/>
                  </a:cxn>
                  <a:cxn ang="0">
                    <a:pos x="1632" y="1344"/>
                  </a:cxn>
                </a:cxnLst>
                <a:rect l="0" t="0" r="r" b="b"/>
                <a:pathLst>
                  <a:path w="1632" h="1344">
                    <a:moveTo>
                      <a:pt x="0" y="0"/>
                    </a:moveTo>
                    <a:lnTo>
                      <a:pt x="0" y="768"/>
                    </a:lnTo>
                    <a:lnTo>
                      <a:pt x="192" y="768"/>
                    </a:lnTo>
                    <a:lnTo>
                      <a:pt x="192" y="960"/>
                    </a:lnTo>
                    <a:lnTo>
                      <a:pt x="384" y="960"/>
                    </a:lnTo>
                    <a:lnTo>
                      <a:pt x="384" y="1152"/>
                    </a:lnTo>
                    <a:lnTo>
                      <a:pt x="960" y="1152"/>
                    </a:lnTo>
                    <a:lnTo>
                      <a:pt x="960" y="1344"/>
                    </a:lnTo>
                    <a:lnTo>
                      <a:pt x="1632" y="1344"/>
                    </a:lnTo>
                  </a:path>
                </a:pathLst>
              </a:custGeom>
              <a:noFill/>
              <a:ln w="9525" cap="flat">
                <a:solidFill>
                  <a:schemeClr val="tx1"/>
                </a:solidFill>
                <a:prstDash val="dash"/>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3" name="Freeform 27"/>
              <p:cNvSpPr>
                <a:spLocks/>
              </p:cNvSpPr>
              <p:nvPr/>
            </p:nvSpPr>
            <p:spPr bwMode="auto">
              <a:xfrm>
                <a:off x="4572000" y="3095625"/>
                <a:ext cx="3200400" cy="2667000"/>
              </a:xfrm>
              <a:custGeom>
                <a:avLst/>
                <a:gdLst/>
                <a:ahLst/>
                <a:cxnLst>
                  <a:cxn ang="0">
                    <a:pos x="0" y="0"/>
                  </a:cxn>
                  <a:cxn ang="0">
                    <a:pos x="0" y="1536"/>
                  </a:cxn>
                  <a:cxn ang="0">
                    <a:pos x="2016" y="1536"/>
                  </a:cxn>
                </a:cxnLst>
                <a:rect l="0" t="0" r="r" b="b"/>
                <a:pathLst>
                  <a:path w="2016" h="1536">
                    <a:moveTo>
                      <a:pt x="0" y="0"/>
                    </a:moveTo>
                    <a:lnTo>
                      <a:pt x="0" y="1536"/>
                    </a:lnTo>
                    <a:lnTo>
                      <a:pt x="2016" y="1536"/>
                    </a:lnTo>
                  </a:path>
                </a:pathLst>
              </a:custGeom>
              <a:noFill/>
              <a:ln w="19050">
                <a:solidFill>
                  <a:schemeClr val="tx1"/>
                </a:solidFill>
                <a:round/>
                <a:headEnd type="triangle" w="lg" len="lg"/>
                <a:tailEnd type="triangle" w="lg" len="lg"/>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4" name="Line 28"/>
              <p:cNvSpPr>
                <a:spLocks noChangeShapeType="1"/>
              </p:cNvSpPr>
              <p:nvPr/>
            </p:nvSpPr>
            <p:spPr bwMode="auto">
              <a:xfrm>
                <a:off x="48768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5" name="Line 29"/>
              <p:cNvSpPr>
                <a:spLocks noChangeShapeType="1"/>
              </p:cNvSpPr>
              <p:nvPr/>
            </p:nvSpPr>
            <p:spPr bwMode="auto">
              <a:xfrm>
                <a:off x="51816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6" name="Line 30"/>
              <p:cNvSpPr>
                <a:spLocks noChangeShapeType="1"/>
              </p:cNvSpPr>
              <p:nvPr/>
            </p:nvSpPr>
            <p:spPr bwMode="auto">
              <a:xfrm>
                <a:off x="54864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7" name="Line 31"/>
              <p:cNvSpPr>
                <a:spLocks noChangeShapeType="1"/>
              </p:cNvSpPr>
              <p:nvPr/>
            </p:nvSpPr>
            <p:spPr bwMode="auto">
              <a:xfrm>
                <a:off x="57912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8" name="Line 32"/>
              <p:cNvSpPr>
                <a:spLocks noChangeShapeType="1"/>
              </p:cNvSpPr>
              <p:nvPr/>
            </p:nvSpPr>
            <p:spPr bwMode="auto">
              <a:xfrm>
                <a:off x="67056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19" name="Line 33"/>
              <p:cNvSpPr>
                <a:spLocks noChangeShapeType="1"/>
              </p:cNvSpPr>
              <p:nvPr/>
            </p:nvSpPr>
            <p:spPr bwMode="auto">
              <a:xfrm>
                <a:off x="60960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0" name="Line 34"/>
              <p:cNvSpPr>
                <a:spLocks noChangeShapeType="1"/>
              </p:cNvSpPr>
              <p:nvPr/>
            </p:nvSpPr>
            <p:spPr bwMode="auto">
              <a:xfrm>
                <a:off x="64008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1" name="Line 35"/>
              <p:cNvSpPr>
                <a:spLocks noChangeShapeType="1"/>
              </p:cNvSpPr>
              <p:nvPr/>
            </p:nvSpPr>
            <p:spPr bwMode="auto">
              <a:xfrm>
                <a:off x="70104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2" name="Line 36"/>
              <p:cNvSpPr>
                <a:spLocks noChangeShapeType="1"/>
              </p:cNvSpPr>
              <p:nvPr/>
            </p:nvSpPr>
            <p:spPr bwMode="auto">
              <a:xfrm>
                <a:off x="7315200" y="5686425"/>
                <a:ext cx="0" cy="15240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3" name="Line 37"/>
              <p:cNvSpPr>
                <a:spLocks noChangeShapeType="1"/>
              </p:cNvSpPr>
              <p:nvPr/>
            </p:nvSpPr>
            <p:spPr bwMode="auto">
              <a:xfrm flipH="1">
                <a:off x="4495800" y="54578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4" name="Line 38"/>
              <p:cNvSpPr>
                <a:spLocks noChangeShapeType="1"/>
              </p:cNvSpPr>
              <p:nvPr/>
            </p:nvSpPr>
            <p:spPr bwMode="auto">
              <a:xfrm flipH="1">
                <a:off x="4495800" y="51530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5" name="Line 39"/>
              <p:cNvSpPr>
                <a:spLocks noChangeShapeType="1"/>
              </p:cNvSpPr>
              <p:nvPr/>
            </p:nvSpPr>
            <p:spPr bwMode="auto">
              <a:xfrm flipH="1">
                <a:off x="4495800" y="48482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6" name="Line 40"/>
              <p:cNvSpPr>
                <a:spLocks noChangeShapeType="1"/>
              </p:cNvSpPr>
              <p:nvPr/>
            </p:nvSpPr>
            <p:spPr bwMode="auto">
              <a:xfrm flipH="1">
                <a:off x="4495800" y="45434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7" name="Line 41"/>
              <p:cNvSpPr>
                <a:spLocks noChangeShapeType="1"/>
              </p:cNvSpPr>
              <p:nvPr/>
            </p:nvSpPr>
            <p:spPr bwMode="auto">
              <a:xfrm flipH="1">
                <a:off x="4495800" y="42386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8" name="Line 42"/>
              <p:cNvSpPr>
                <a:spLocks noChangeShapeType="1"/>
              </p:cNvSpPr>
              <p:nvPr/>
            </p:nvSpPr>
            <p:spPr bwMode="auto">
              <a:xfrm flipH="1">
                <a:off x="4495800" y="39338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29" name="Line 43"/>
              <p:cNvSpPr>
                <a:spLocks noChangeShapeType="1"/>
              </p:cNvSpPr>
              <p:nvPr/>
            </p:nvSpPr>
            <p:spPr bwMode="auto">
              <a:xfrm flipH="1">
                <a:off x="4495800" y="36290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0" name="Line 44"/>
              <p:cNvSpPr>
                <a:spLocks noChangeShapeType="1"/>
              </p:cNvSpPr>
              <p:nvPr/>
            </p:nvSpPr>
            <p:spPr bwMode="auto">
              <a:xfrm flipH="1">
                <a:off x="4495800" y="3324225"/>
                <a:ext cx="152400" cy="0"/>
              </a:xfrm>
              <a:prstGeom prst="line">
                <a:avLst/>
              </a:prstGeom>
              <a:noFill/>
              <a:ln w="19050">
                <a:solidFill>
                  <a:schemeClr val="tx1"/>
                </a:solidFill>
                <a:round/>
                <a:headEnd/>
                <a:tailEn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1" name="Text Box 46"/>
              <p:cNvSpPr txBox="1">
                <a:spLocks noChangeArrowheads="1"/>
              </p:cNvSpPr>
              <p:nvPr/>
            </p:nvSpPr>
            <p:spPr bwMode="auto">
              <a:xfrm rot="16200000">
                <a:off x="3124993" y="4236343"/>
                <a:ext cx="2436813" cy="307777"/>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1     2     3     4     5     6    7     8</a:t>
                </a:r>
              </a:p>
            </p:txBody>
          </p:sp>
          <p:sp>
            <p:nvSpPr>
              <p:cNvPr id="32" name="Oval 47"/>
              <p:cNvSpPr>
                <a:spLocks noChangeArrowheads="1"/>
              </p:cNvSpPr>
              <p:nvPr/>
            </p:nvSpPr>
            <p:spPr bwMode="auto">
              <a:xfrm>
                <a:off x="5715000" y="38576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3" name="Oval 48"/>
              <p:cNvSpPr>
                <a:spLocks noChangeArrowheads="1"/>
              </p:cNvSpPr>
              <p:nvPr/>
            </p:nvSpPr>
            <p:spPr bwMode="auto">
              <a:xfrm>
                <a:off x="5715000" y="35528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4" name="Oval 49"/>
              <p:cNvSpPr>
                <a:spLocks noChangeArrowheads="1"/>
              </p:cNvSpPr>
              <p:nvPr/>
            </p:nvSpPr>
            <p:spPr bwMode="auto">
              <a:xfrm>
                <a:off x="7162800" y="41624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5" name="Oval 50"/>
              <p:cNvSpPr>
                <a:spLocks noChangeArrowheads="1"/>
              </p:cNvSpPr>
              <p:nvPr/>
            </p:nvSpPr>
            <p:spPr bwMode="auto">
              <a:xfrm>
                <a:off x="5410200" y="50768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6" name="Oval 51"/>
              <p:cNvSpPr>
                <a:spLocks noChangeArrowheads="1"/>
              </p:cNvSpPr>
              <p:nvPr/>
            </p:nvSpPr>
            <p:spPr bwMode="auto">
              <a:xfrm>
                <a:off x="5105400" y="47720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7" name="Oval 52"/>
              <p:cNvSpPr>
                <a:spLocks noChangeArrowheads="1"/>
              </p:cNvSpPr>
              <p:nvPr/>
            </p:nvSpPr>
            <p:spPr bwMode="auto">
              <a:xfrm>
                <a:off x="6324600" y="53816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8" name="Oval 53"/>
              <p:cNvSpPr>
                <a:spLocks noChangeArrowheads="1"/>
              </p:cNvSpPr>
              <p:nvPr/>
            </p:nvSpPr>
            <p:spPr bwMode="auto">
              <a:xfrm>
                <a:off x="4800600" y="4467225"/>
                <a:ext cx="152400" cy="152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06" charset="0"/>
                  <a:ea typeface="+mn-ea"/>
                  <a:cs typeface="+mn-cs"/>
                </a:endParaRPr>
              </a:p>
            </p:txBody>
          </p:sp>
          <p:sp>
            <p:nvSpPr>
              <p:cNvPr id="39" name="Text Box 54"/>
              <p:cNvSpPr txBox="1">
                <a:spLocks noChangeArrowheads="1"/>
              </p:cNvSpPr>
              <p:nvPr/>
            </p:nvSpPr>
            <p:spPr bwMode="auto">
              <a:xfrm>
                <a:off x="5181600" y="44672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5</a:t>
                </a:r>
              </a:p>
            </p:txBody>
          </p:sp>
          <p:sp>
            <p:nvSpPr>
              <p:cNvPr id="40" name="Text Box 55"/>
              <p:cNvSpPr txBox="1">
                <a:spLocks noChangeArrowheads="1"/>
              </p:cNvSpPr>
              <p:nvPr/>
            </p:nvSpPr>
            <p:spPr bwMode="auto">
              <a:xfrm>
                <a:off x="6400800" y="50768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6</a:t>
                </a:r>
              </a:p>
            </p:txBody>
          </p:sp>
          <p:sp>
            <p:nvSpPr>
              <p:cNvPr id="41" name="Text Box 56"/>
              <p:cNvSpPr txBox="1">
                <a:spLocks noChangeArrowheads="1"/>
              </p:cNvSpPr>
              <p:nvPr/>
            </p:nvSpPr>
            <p:spPr bwMode="auto">
              <a:xfrm>
                <a:off x="4876800" y="41624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7</a:t>
                </a:r>
              </a:p>
            </p:txBody>
          </p:sp>
          <p:sp>
            <p:nvSpPr>
              <p:cNvPr id="42" name="Text Box 57"/>
              <p:cNvSpPr txBox="1">
                <a:spLocks noChangeArrowheads="1"/>
              </p:cNvSpPr>
              <p:nvPr/>
            </p:nvSpPr>
            <p:spPr bwMode="auto">
              <a:xfrm>
                <a:off x="5486400" y="47720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dirty="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dirty="0">
                    <a:ln>
                      <a:noFill/>
                    </a:ln>
                    <a:solidFill>
                      <a:prstClr val="black"/>
                    </a:solidFill>
                    <a:effectLst/>
                    <a:uLnTx/>
                    <a:uFillTx/>
                    <a:latin typeface="Times New Roman" pitchFamily="-110" charset="0"/>
                    <a:ea typeface="宋体" pitchFamily="-110" charset="-122"/>
                    <a:cs typeface="宋体" pitchFamily="-110" charset="-122"/>
                  </a:rPr>
                  <a:t>1</a:t>
                </a:r>
              </a:p>
            </p:txBody>
          </p:sp>
          <p:sp>
            <p:nvSpPr>
              <p:cNvPr id="43" name="Text Box 58"/>
              <p:cNvSpPr txBox="1">
                <a:spLocks noChangeArrowheads="1"/>
              </p:cNvSpPr>
              <p:nvPr/>
            </p:nvSpPr>
            <p:spPr bwMode="auto">
              <a:xfrm>
                <a:off x="5867400" y="37814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4</a:t>
                </a:r>
              </a:p>
            </p:txBody>
          </p:sp>
          <p:sp>
            <p:nvSpPr>
              <p:cNvPr id="44" name="Text Box 59"/>
              <p:cNvSpPr txBox="1">
                <a:spLocks noChangeArrowheads="1"/>
              </p:cNvSpPr>
              <p:nvPr/>
            </p:nvSpPr>
            <p:spPr bwMode="auto">
              <a:xfrm>
                <a:off x="5867400" y="33242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2</a:t>
                </a:r>
              </a:p>
            </p:txBody>
          </p:sp>
          <p:sp>
            <p:nvSpPr>
              <p:cNvPr id="45" name="Text Box 60"/>
              <p:cNvSpPr txBox="1">
                <a:spLocks noChangeArrowheads="1"/>
              </p:cNvSpPr>
              <p:nvPr/>
            </p:nvSpPr>
            <p:spPr bwMode="auto">
              <a:xfrm>
                <a:off x="7239000" y="3857625"/>
                <a:ext cx="328613" cy="338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600" b="1"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3</a:t>
                </a:r>
              </a:p>
            </p:txBody>
          </p:sp>
          <p:sp>
            <p:nvSpPr>
              <p:cNvPr id="47" name="Text Box 63"/>
              <p:cNvSpPr txBox="1">
                <a:spLocks noChangeArrowheads="1"/>
              </p:cNvSpPr>
              <p:nvPr/>
            </p:nvSpPr>
            <p:spPr bwMode="auto">
              <a:xfrm>
                <a:off x="6502400" y="3160713"/>
                <a:ext cx="1735138" cy="646331"/>
              </a:xfrm>
              <a:prstGeom prst="rect">
                <a:avLst/>
              </a:prstGeom>
              <a:noFill/>
              <a:ln w="9525">
                <a:solidFill>
                  <a:schemeClr val="tx1"/>
                </a:solid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800" b="0"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2</a:t>
                </a:r>
                <a:r>
                  <a:rPr kumimoji="0" lang="en-US" altLang="zh-CN" sz="1800" b="0" i="0" u="none" strike="noStrike" kern="1200" cap="none" spc="0" normalizeH="0" baseline="0" noProof="0">
                    <a:ln>
                      <a:noFill/>
                    </a:ln>
                    <a:solidFill>
                      <a:prstClr val="black"/>
                    </a:solidFill>
                    <a:effectLst/>
                    <a:uLnTx/>
                    <a:uFillTx/>
                    <a:latin typeface="Times New Roman" pitchFamily="-106" charset="0"/>
                    <a:ea typeface="宋体" pitchFamily="-110" charset="-122"/>
                    <a:cs typeface="宋体" pitchFamily="-110" charset="-122"/>
                  </a:rPr>
                  <a:t>, </a:t>
                </a:r>
                <a:r>
                  <a:rPr kumimoji="0" lang="en-US" altLang="zh-CN" sz="1800" b="0"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800" b="0"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3</a:t>
                </a:r>
                <a:r>
                  <a:rPr kumimoji="0" lang="en-US" altLang="zh-CN" sz="1800" b="0" i="0" u="none" strike="noStrike" kern="1200" cap="none" spc="0" normalizeH="0" baseline="0" noProof="0">
                    <a:ln>
                      <a:noFill/>
                    </a:ln>
                    <a:solidFill>
                      <a:prstClr val="black"/>
                    </a:solidFill>
                    <a:effectLst/>
                    <a:uLnTx/>
                    <a:uFillTx/>
                    <a:latin typeface="Times New Roman" pitchFamily="-106" charset="0"/>
                    <a:ea typeface="宋体" pitchFamily="-110" charset="-122"/>
                    <a:cs typeface="宋体" pitchFamily="-110" charset="-122"/>
                  </a:rPr>
                  <a:t> and </a:t>
                </a:r>
                <a:r>
                  <a:rPr kumimoji="0" lang="en-US" altLang="zh-CN" sz="1800" b="0" i="1" u="none" strike="noStrike" kern="1200" cap="none" spc="0" normalizeH="0" baseline="0" noProof="0">
                    <a:ln>
                      <a:noFill/>
                    </a:ln>
                    <a:solidFill>
                      <a:prstClr val="black"/>
                    </a:solidFill>
                    <a:effectLst/>
                    <a:uLnTx/>
                    <a:uFillTx/>
                    <a:latin typeface="Times New Roman" pitchFamily="-110" charset="0"/>
                    <a:ea typeface="宋体" pitchFamily="-110" charset="-122"/>
                    <a:cs typeface="宋体" pitchFamily="-110" charset="-122"/>
                  </a:rPr>
                  <a:t>t</a:t>
                </a:r>
                <a:r>
                  <a:rPr kumimoji="0" lang="en-US" altLang="zh-CN" sz="1800" b="0" i="1" u="none" strike="noStrike" kern="1200" cap="none" spc="0" normalizeH="0" baseline="-25000" noProof="0">
                    <a:ln>
                      <a:noFill/>
                    </a:ln>
                    <a:solidFill>
                      <a:prstClr val="black"/>
                    </a:solidFill>
                    <a:effectLst/>
                    <a:uLnTx/>
                    <a:uFillTx/>
                    <a:latin typeface="Times New Roman" pitchFamily="-110" charset="0"/>
                    <a:ea typeface="宋体" pitchFamily="-110" charset="-122"/>
                    <a:cs typeface="宋体" pitchFamily="-110" charset="-122"/>
                  </a:rPr>
                  <a:t>4</a:t>
                </a:r>
                <a:r>
                  <a:rPr kumimoji="0" lang="en-US" altLang="zh-CN" sz="1800" b="0" i="0" u="none" strike="noStrike" kern="1200" cap="none" spc="0" normalizeH="0" baseline="0" noProof="0">
                    <a:ln>
                      <a:noFill/>
                    </a:ln>
                    <a:solidFill>
                      <a:prstClr val="black"/>
                    </a:solidFill>
                    <a:effectLst/>
                    <a:uLnTx/>
                    <a:uFillTx/>
                    <a:latin typeface="Times New Roman" pitchFamily="-106" charset="0"/>
                    <a:ea typeface="宋体" pitchFamily="-110" charset="-122"/>
                    <a:cs typeface="宋体" pitchFamily="-110" charset="-122"/>
                  </a:rPr>
                  <a:t> are </a:t>
                </a:r>
                <a:r>
                  <a:rPr kumimoji="0" lang="en-US" altLang="zh-CN" sz="1800" b="1" i="0" u="none" strike="noStrike" kern="1200" cap="none" spc="0" normalizeH="0" baseline="0" noProof="0">
                    <a:ln>
                      <a:noFill/>
                    </a:ln>
                    <a:solidFill>
                      <a:prstClr val="black"/>
                    </a:solidFill>
                    <a:effectLst/>
                    <a:uLnTx/>
                    <a:uFillTx/>
                    <a:latin typeface="Times New Roman" pitchFamily="-106" charset="0"/>
                    <a:ea typeface="宋体" pitchFamily="-110" charset="-122"/>
                    <a:cs typeface="宋体" pitchFamily="-110" charset="-122"/>
                  </a:rPr>
                  <a:t>dominated</a:t>
                </a:r>
                <a:r>
                  <a:rPr kumimoji="0" lang="en-US" altLang="zh-CN" sz="1800" b="0" i="0" u="none" strike="noStrike" kern="1200" cap="none" spc="0" normalizeH="0" baseline="0" noProof="0">
                    <a:ln>
                      <a:noFill/>
                    </a:ln>
                    <a:solidFill>
                      <a:prstClr val="black"/>
                    </a:solidFill>
                    <a:effectLst/>
                    <a:uLnTx/>
                    <a:uFillTx/>
                    <a:latin typeface="Times New Roman" pitchFamily="-106" charset="0"/>
                    <a:ea typeface="宋体" pitchFamily="-110" charset="-122"/>
                    <a:cs typeface="宋体" pitchFamily="-110" charset="-122"/>
                  </a:rPr>
                  <a:t>.</a:t>
                </a:r>
              </a:p>
            </p:txBody>
          </p:sp>
        </p:grpSp>
      </p:grpSp>
      <p:sp>
        <p:nvSpPr>
          <p:cNvPr id="49" name="TextBox 48"/>
          <p:cNvSpPr txBox="1"/>
          <p:nvPr/>
        </p:nvSpPr>
        <p:spPr>
          <a:xfrm>
            <a:off x="5792689" y="4953000"/>
            <a:ext cx="64528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06" charset="0"/>
                <a:ea typeface="+mn-ea"/>
                <a:cs typeface="+mn-cs"/>
              </a:rPr>
              <a:t>price</a:t>
            </a:r>
          </a:p>
        </p:txBody>
      </p:sp>
      <p:sp>
        <p:nvSpPr>
          <p:cNvPr id="50" name="TextBox 49"/>
          <p:cNvSpPr txBox="1"/>
          <p:nvPr/>
        </p:nvSpPr>
        <p:spPr>
          <a:xfrm>
            <a:off x="2058889" y="1905000"/>
            <a:ext cx="990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06" charset="0"/>
                <a:ea typeface="+mn-ea"/>
                <a:cs typeface="+mn-cs"/>
              </a:rPr>
              <a:t>distance</a:t>
            </a:r>
          </a:p>
        </p:txBody>
      </p:sp>
      <p:sp>
        <p:nvSpPr>
          <p:cNvPr id="52" name="TextBox 51"/>
          <p:cNvSpPr txBox="1"/>
          <p:nvPr/>
        </p:nvSpPr>
        <p:spPr>
          <a:xfrm>
            <a:off x="1143000" y="5715000"/>
            <a:ext cx="73914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06" charset="0"/>
                <a:ea typeface="+mn-ea"/>
                <a:cs typeface="+mn-cs"/>
              </a:rPr>
              <a:t>Skyline query: retrieve all points that are not dominated</a:t>
            </a:r>
          </a:p>
        </p:txBody>
      </p:sp>
    </p:spTree>
    <p:extLst>
      <p:ext uri="{BB962C8B-B14F-4D97-AF65-F5344CB8AC3E}">
        <p14:creationId xmlns:p14="http://schemas.microsoft.com/office/powerpoint/2010/main" val="1180958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3F31-54FE-4852-994F-4269FD20B63F}"/>
              </a:ext>
            </a:extLst>
          </p:cNvPr>
          <p:cNvSpPr>
            <a:spLocks noGrp="1"/>
          </p:cNvSpPr>
          <p:nvPr>
            <p:ph type="title"/>
          </p:nvPr>
        </p:nvSpPr>
        <p:spPr/>
        <p:txBody>
          <a:bodyPr/>
          <a:lstStyle/>
          <a:p>
            <a:r>
              <a:rPr lang="en-AU" dirty="0"/>
              <a:t>Skyline with 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4A69C3-3498-48B8-AEDB-434556BA96BF}"/>
                  </a:ext>
                </a:extLst>
              </p:cNvPr>
              <p:cNvSpPr>
                <a:spLocks noGrp="1"/>
              </p:cNvSpPr>
              <p:nvPr>
                <p:ph idx="1"/>
              </p:nvPr>
            </p:nvSpPr>
            <p:spPr>
              <a:xfrm>
                <a:off x="498473" y="1295400"/>
                <a:ext cx="8147051" cy="4953000"/>
              </a:xfrm>
            </p:spPr>
            <p:txBody>
              <a:bodyPr>
                <a:normAutofit/>
              </a:bodyPr>
              <a:lstStyle/>
              <a:p>
                <a:r>
                  <a:rPr lang="en-AU" dirty="0"/>
                  <a:t>Let </a:t>
                </a:r>
                <a14:m>
                  <m:oMath xmlns:m="http://schemas.openxmlformats.org/officeDocument/2006/math">
                    <m:r>
                      <a:rPr lang="en-AU" i="1" dirty="0" smtClean="0">
                        <a:latin typeface="Cambria Math" panose="02040503050406030204" pitchFamily="18" charset="0"/>
                      </a:rPr>
                      <m:t>𝑝</m:t>
                    </m:r>
                  </m:oMath>
                </a14:m>
                <a:r>
                  <a:rPr lang="en-AU" dirty="0"/>
                  <a:t> be the (Euclidean) NN of the origin of the data space, among all the points in the dataset </a:t>
                </a:r>
                <a14:m>
                  <m:oMath xmlns:m="http://schemas.openxmlformats.org/officeDocument/2006/math">
                    <m:r>
                      <a:rPr lang="en-AU" i="1" dirty="0" smtClean="0">
                        <a:latin typeface="Cambria Math" panose="02040503050406030204" pitchFamily="18" charset="0"/>
                      </a:rPr>
                      <m:t>𝑃</m:t>
                    </m:r>
                  </m:oMath>
                </a14:m>
                <a:r>
                  <a:rPr lang="en-AU" dirty="0"/>
                  <a:t>. Then, </a:t>
                </a:r>
                <a14:m>
                  <m:oMath xmlns:m="http://schemas.openxmlformats.org/officeDocument/2006/math">
                    <m:r>
                      <a:rPr lang="en-AU" i="1" dirty="0" smtClean="0">
                        <a:latin typeface="Cambria Math" panose="02040503050406030204" pitchFamily="18" charset="0"/>
                      </a:rPr>
                      <m:t>𝑝</m:t>
                    </m:r>
                  </m:oMath>
                </a14:m>
                <a:r>
                  <a:rPr lang="en-AU" dirty="0"/>
                  <a:t> must be in the skyline of </a:t>
                </a:r>
                <a14:m>
                  <m:oMath xmlns:m="http://schemas.openxmlformats.org/officeDocument/2006/math">
                    <m:r>
                      <a:rPr lang="en-AU" i="1" dirty="0" smtClean="0">
                        <a:latin typeface="Cambria Math" panose="02040503050406030204" pitchFamily="18" charset="0"/>
                      </a:rPr>
                      <m:t>𝑃</m:t>
                    </m:r>
                  </m:oMath>
                </a14:m>
                <a:endParaRPr lang="en-AU" dirty="0"/>
              </a:p>
              <a:p>
                <a:pPr lvl="1"/>
                <a:r>
                  <a:rPr lang="en-AU" dirty="0"/>
                  <a:t>Proof</a:t>
                </a:r>
              </a:p>
              <a:p>
                <a:pPr lvl="2"/>
                <a:r>
                  <a:rPr lang="en-AU" dirty="0"/>
                  <a:t>Suppose it is not true, then </a:t>
                </a:r>
                <a14:m>
                  <m:oMath xmlns:m="http://schemas.openxmlformats.org/officeDocument/2006/math">
                    <m:r>
                      <a:rPr lang="en-AU" b="0" i="1" smtClean="0">
                        <a:latin typeface="Cambria Math" panose="02040503050406030204" pitchFamily="18" charset="0"/>
                      </a:rPr>
                      <m:t>𝑝</m:t>
                    </m:r>
                  </m:oMath>
                </a14:m>
                <a:r>
                  <a:rPr lang="en-AU" dirty="0"/>
                  <a:t> is dominated by at least another point </a:t>
                </a:r>
                <a14:m>
                  <m:oMath xmlns:m="http://schemas.openxmlformats.org/officeDocument/2006/math">
                    <m:r>
                      <a:rPr lang="en-AU" b="0" i="1" smtClean="0">
                        <a:latin typeface="Cambria Math" panose="02040503050406030204" pitchFamily="18" charset="0"/>
                      </a:rPr>
                      <m:t>𝑝</m:t>
                    </m:r>
                    <m:r>
                      <a:rPr lang="en-AU" b="0" i="1" smtClean="0">
                        <a:latin typeface="Cambria Math" panose="02040503050406030204" pitchFamily="18" charset="0"/>
                      </a:rPr>
                      <m:t>′</m:t>
                    </m:r>
                  </m:oMath>
                </a14:m>
                <a:endParaRPr lang="en-AU" dirty="0"/>
              </a:p>
              <a:p>
                <a:pPr lvl="2"/>
                <a:r>
                  <a:rPr lang="en-AU" dirty="0"/>
                  <a:t>This, however, means that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𝑝</m:t>
                        </m:r>
                      </m:e>
                      <m:sup>
                        <m:r>
                          <a:rPr lang="en-AU" b="0" i="1" smtClean="0">
                            <a:latin typeface="Cambria Math" panose="02040503050406030204" pitchFamily="18" charset="0"/>
                          </a:rPr>
                          <m:t>′</m:t>
                        </m:r>
                      </m:sup>
                    </m:sSup>
                  </m:oMath>
                </a14:m>
                <a:r>
                  <a:rPr lang="en-AU" dirty="0"/>
                  <a:t>must be closer to the origin than </a:t>
                </a:r>
                <a14:m>
                  <m:oMath xmlns:m="http://schemas.openxmlformats.org/officeDocument/2006/math">
                    <m:r>
                      <a:rPr lang="en-AU" b="0" i="1" smtClean="0">
                        <a:latin typeface="Cambria Math" panose="02040503050406030204" pitchFamily="18" charset="0"/>
                      </a:rPr>
                      <m:t>𝑝</m:t>
                    </m:r>
                  </m:oMath>
                </a14:m>
                <a:endParaRPr lang="en-AU" dirty="0"/>
              </a:p>
              <a:p>
                <a:pPr lvl="2"/>
                <a:r>
                  <a:rPr lang="en-US" altLang="zh-CN" dirty="0"/>
                  <a:t>Contradict</a:t>
                </a:r>
              </a:p>
              <a:p>
                <a:pPr marL="457200" lvl="2" indent="0">
                  <a:buNone/>
                </a:pPr>
                <a:endParaRPr lang="en-US" altLang="zh-CN" dirty="0"/>
              </a:p>
              <a:p>
                <a:pPr lvl="1"/>
                <a:r>
                  <a:rPr lang="en-US" dirty="0"/>
                  <a:t>Use NN as a Black Box</a:t>
                </a:r>
              </a:p>
              <a:p>
                <a:pPr lvl="2"/>
                <a:r>
                  <a:rPr lang="en-US" dirty="0"/>
                  <a:t>Repeat the following operations until R-tree is empty</a:t>
                </a:r>
              </a:p>
              <a:p>
                <a:pPr marL="800100" lvl="2" indent="-342900">
                  <a:buFont typeface="+mj-lt"/>
                  <a:buAutoNum type="arabicPeriod"/>
                </a:pPr>
                <a:r>
                  <a:rPr lang="en-AU" dirty="0"/>
                  <a:t>Find the NN </a:t>
                </a:r>
                <a14:m>
                  <m:oMath xmlns:m="http://schemas.openxmlformats.org/officeDocument/2006/math">
                    <m:r>
                      <a:rPr lang="en-AU" i="1" dirty="0" smtClean="0">
                        <a:latin typeface="Cambria Math" panose="02040503050406030204" pitchFamily="18" charset="0"/>
                      </a:rPr>
                      <m:t>𝑝</m:t>
                    </m:r>
                  </m:oMath>
                </a14:m>
                <a:r>
                  <a:rPr lang="en-AU" dirty="0"/>
                  <a:t> of the origin of the data space. Include </a:t>
                </a:r>
                <a14:m>
                  <m:oMath xmlns:m="http://schemas.openxmlformats.org/officeDocument/2006/math">
                    <m:r>
                      <a:rPr lang="en-AU" i="1" dirty="0" smtClean="0">
                        <a:latin typeface="Cambria Math" panose="02040503050406030204" pitchFamily="18" charset="0"/>
                      </a:rPr>
                      <m:t>𝑝</m:t>
                    </m:r>
                  </m:oMath>
                </a14:m>
                <a:r>
                  <a:rPr lang="en-AU" dirty="0"/>
                  <a:t> into the skyline</a:t>
                </a:r>
              </a:p>
              <a:p>
                <a:pPr marL="800100" lvl="2" indent="-342900">
                  <a:buFont typeface="+mj-lt"/>
                  <a:buAutoNum type="arabicPeriod"/>
                </a:pPr>
                <a:r>
                  <a:rPr lang="en-AU" dirty="0"/>
                  <a:t>Delete </a:t>
                </a:r>
                <a14:m>
                  <m:oMath xmlns:m="http://schemas.openxmlformats.org/officeDocument/2006/math">
                    <m:r>
                      <a:rPr lang="en-AU" i="1" dirty="0" smtClean="0">
                        <a:latin typeface="Cambria Math" panose="02040503050406030204" pitchFamily="18" charset="0"/>
                      </a:rPr>
                      <m:t>𝑝</m:t>
                    </m:r>
                  </m:oMath>
                </a14:m>
                <a:r>
                  <a:rPr lang="en-AU" dirty="0"/>
                  <a:t> from the tree, as well as all the points that are dominated by </a:t>
                </a:r>
                <a14:m>
                  <m:oMath xmlns:m="http://schemas.openxmlformats.org/officeDocument/2006/math">
                    <m:r>
                      <a:rPr lang="en-AU" i="1" dirty="0" smtClean="0">
                        <a:latin typeface="Cambria Math" panose="02040503050406030204" pitchFamily="18" charset="0"/>
                      </a:rPr>
                      <m:t>𝑝</m:t>
                    </m:r>
                  </m:oMath>
                </a14:m>
                <a:endParaRPr lang="en-AU" dirty="0"/>
              </a:p>
            </p:txBody>
          </p:sp>
        </mc:Choice>
        <mc:Fallback xmlns="">
          <p:sp>
            <p:nvSpPr>
              <p:cNvPr id="3" name="Content Placeholder 2">
                <a:extLst>
                  <a:ext uri="{FF2B5EF4-FFF2-40B4-BE49-F238E27FC236}">
                    <a16:creationId xmlns:a16="http://schemas.microsoft.com/office/drawing/2014/main" id="{E54A69C3-3498-48B8-AEDB-434556BA96BF}"/>
                  </a:ext>
                </a:extLst>
              </p:cNvPr>
              <p:cNvSpPr>
                <a:spLocks noGrp="1" noRot="1" noChangeAspect="1" noMove="1" noResize="1" noEditPoints="1" noAdjustHandles="1" noChangeArrowheads="1" noChangeShapeType="1" noTextEdit="1"/>
              </p:cNvSpPr>
              <p:nvPr>
                <p:ph idx="1"/>
              </p:nvPr>
            </p:nvSpPr>
            <p:spPr>
              <a:xfrm>
                <a:off x="498473" y="1295400"/>
                <a:ext cx="8147051" cy="4953000"/>
              </a:xfrm>
              <a:blipFill>
                <a:blip r:embed="rId4"/>
                <a:stretch>
                  <a:fillRect l="-524" t="-862" r="-75"/>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728C7532-3B0B-4C08-BE70-92CC7251F73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spTree>
    <p:extLst>
      <p:ext uri="{BB962C8B-B14F-4D97-AF65-F5344CB8AC3E}">
        <p14:creationId xmlns:p14="http://schemas.microsoft.com/office/powerpoint/2010/main" val="187309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3F31-54FE-4852-994F-4269FD20B63F}"/>
              </a:ext>
            </a:extLst>
          </p:cNvPr>
          <p:cNvSpPr>
            <a:spLocks noGrp="1"/>
          </p:cNvSpPr>
          <p:nvPr>
            <p:ph type="title"/>
          </p:nvPr>
        </p:nvSpPr>
        <p:spPr/>
        <p:txBody>
          <a:bodyPr/>
          <a:lstStyle/>
          <a:p>
            <a:r>
              <a:rPr lang="en-AU" dirty="0"/>
              <a:t>Skyline with NN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4A69C3-3498-48B8-AEDB-434556BA96BF}"/>
                  </a:ext>
                </a:extLst>
              </p:cNvPr>
              <p:cNvSpPr>
                <a:spLocks noGrp="1"/>
              </p:cNvSpPr>
              <p:nvPr>
                <p:ph idx="1"/>
              </p:nvPr>
            </p:nvSpPr>
            <p:spPr>
              <a:xfrm>
                <a:off x="498473" y="1295400"/>
                <a:ext cx="8147051" cy="4953000"/>
              </a:xfrm>
            </p:spPr>
            <p:txBody>
              <a:bodyPr>
                <a:normAutofit/>
              </a:bodyPr>
              <a:lstStyle/>
              <a:p>
                <a:r>
                  <a:rPr lang="en-AU" dirty="0"/>
                  <a:t>The first NN query finds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8</m:t>
                        </m:r>
                      </m:sub>
                    </m:sSub>
                  </m:oMath>
                </a14:m>
                <a:endParaRPr lang="en-AU" dirty="0"/>
              </a:p>
              <a:p>
                <a:r>
                  <a:rPr lang="en-AU" dirty="0"/>
                  <a:t>The figure on the right shows the dataset after the corresponding deletions</a:t>
                </a:r>
              </a:p>
            </p:txBody>
          </p:sp>
        </mc:Choice>
        <mc:Fallback xmlns="">
          <p:sp>
            <p:nvSpPr>
              <p:cNvPr id="3" name="Content Placeholder 2">
                <a:extLst>
                  <a:ext uri="{FF2B5EF4-FFF2-40B4-BE49-F238E27FC236}">
                    <a16:creationId xmlns:a16="http://schemas.microsoft.com/office/drawing/2014/main" id="{E54A69C3-3498-48B8-AEDB-434556BA96BF}"/>
                  </a:ext>
                </a:extLst>
              </p:cNvPr>
              <p:cNvSpPr>
                <a:spLocks noGrp="1" noRot="1" noChangeAspect="1" noMove="1" noResize="1" noEditPoints="1" noAdjustHandles="1" noChangeArrowheads="1" noChangeShapeType="1" noTextEdit="1"/>
              </p:cNvSpPr>
              <p:nvPr>
                <p:ph idx="1"/>
              </p:nvPr>
            </p:nvSpPr>
            <p:spPr>
              <a:xfrm>
                <a:off x="498473" y="1295400"/>
                <a:ext cx="8147051" cy="4953000"/>
              </a:xfrm>
              <a:blipFill>
                <a:blip r:embed="rId4"/>
                <a:stretch>
                  <a:fillRect l="-524" t="-862"/>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728C7532-3B0B-4C08-BE70-92CC7251F73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6" name="Picture 5">
            <a:extLst>
              <a:ext uri="{FF2B5EF4-FFF2-40B4-BE49-F238E27FC236}">
                <a16:creationId xmlns:a16="http://schemas.microsoft.com/office/drawing/2014/main" id="{CDD553DB-EEF3-4F24-8A4C-94418A04F97C}"/>
              </a:ext>
            </a:extLst>
          </p:cNvPr>
          <p:cNvPicPr>
            <a:picLocks noChangeAspect="1"/>
          </p:cNvPicPr>
          <p:nvPr/>
        </p:nvPicPr>
        <p:blipFill>
          <a:blip r:embed="rId5"/>
          <a:stretch>
            <a:fillRect/>
          </a:stretch>
        </p:blipFill>
        <p:spPr>
          <a:xfrm>
            <a:off x="339724" y="2685439"/>
            <a:ext cx="8305800" cy="3993173"/>
          </a:xfrm>
          <a:prstGeom prst="rect">
            <a:avLst/>
          </a:prstGeom>
        </p:spPr>
      </p:pic>
      <p:sp>
        <p:nvSpPr>
          <p:cNvPr id="4" name="Oval 3">
            <a:extLst>
              <a:ext uri="{FF2B5EF4-FFF2-40B4-BE49-F238E27FC236}">
                <a16:creationId xmlns:a16="http://schemas.microsoft.com/office/drawing/2014/main" id="{649CF749-450E-D14C-AD0A-C9E7976D8666}"/>
              </a:ext>
            </a:extLst>
          </p:cNvPr>
          <p:cNvSpPr/>
          <p:nvPr/>
        </p:nvSpPr>
        <p:spPr>
          <a:xfrm>
            <a:off x="1508166" y="5011388"/>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6">
            <a:extLst>
              <a:ext uri="{FF2B5EF4-FFF2-40B4-BE49-F238E27FC236}">
                <a16:creationId xmlns:a16="http://schemas.microsoft.com/office/drawing/2014/main" id="{305546D2-6E54-494B-A9F8-5B9CB7F965B1}"/>
              </a:ext>
            </a:extLst>
          </p:cNvPr>
          <p:cNvSpPr/>
          <p:nvPr/>
        </p:nvSpPr>
        <p:spPr>
          <a:xfrm>
            <a:off x="1622016" y="2897579"/>
            <a:ext cx="2700602" cy="24680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243923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3F31-54FE-4852-994F-4269FD20B63F}"/>
              </a:ext>
            </a:extLst>
          </p:cNvPr>
          <p:cNvSpPr>
            <a:spLocks noGrp="1"/>
          </p:cNvSpPr>
          <p:nvPr>
            <p:ph type="title"/>
          </p:nvPr>
        </p:nvSpPr>
        <p:spPr/>
        <p:txBody>
          <a:bodyPr/>
          <a:lstStyle/>
          <a:p>
            <a:r>
              <a:rPr lang="en-AU" dirty="0"/>
              <a:t>Skyline with NN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4A69C3-3498-48B8-AEDB-434556BA96BF}"/>
                  </a:ext>
                </a:extLst>
              </p:cNvPr>
              <p:cNvSpPr>
                <a:spLocks noGrp="1"/>
              </p:cNvSpPr>
              <p:nvPr>
                <p:ph idx="1"/>
              </p:nvPr>
            </p:nvSpPr>
            <p:spPr>
              <a:xfrm>
                <a:off x="498473" y="1295400"/>
                <a:ext cx="8147051" cy="4953000"/>
              </a:xfrm>
            </p:spPr>
            <p:txBody>
              <a:bodyPr>
                <a:normAutofit/>
              </a:bodyPr>
              <a:lstStyle/>
              <a:p>
                <a:r>
                  <a:rPr lang="en-AU" dirty="0"/>
                  <a:t>The second NN query finds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9</m:t>
                        </m:r>
                      </m:sub>
                    </m:sSub>
                  </m:oMath>
                </a14:m>
                <a:endParaRPr lang="en-AU" dirty="0"/>
              </a:p>
              <a:p>
                <a:r>
                  <a:rPr lang="en-AU" dirty="0"/>
                  <a:t>The figure on the right shows the dataset after the corresponding deletions</a:t>
                </a:r>
              </a:p>
            </p:txBody>
          </p:sp>
        </mc:Choice>
        <mc:Fallback xmlns="">
          <p:sp>
            <p:nvSpPr>
              <p:cNvPr id="3" name="Content Placeholder 2">
                <a:extLst>
                  <a:ext uri="{FF2B5EF4-FFF2-40B4-BE49-F238E27FC236}">
                    <a16:creationId xmlns:a16="http://schemas.microsoft.com/office/drawing/2014/main" id="{E54A69C3-3498-48B8-AEDB-434556BA96BF}"/>
                  </a:ext>
                </a:extLst>
              </p:cNvPr>
              <p:cNvSpPr>
                <a:spLocks noGrp="1" noRot="1" noChangeAspect="1" noMove="1" noResize="1" noEditPoints="1" noAdjustHandles="1" noChangeArrowheads="1" noChangeShapeType="1" noTextEdit="1"/>
              </p:cNvSpPr>
              <p:nvPr>
                <p:ph idx="1"/>
              </p:nvPr>
            </p:nvSpPr>
            <p:spPr>
              <a:xfrm>
                <a:off x="498473" y="1295400"/>
                <a:ext cx="8147051" cy="4953000"/>
              </a:xfrm>
              <a:blipFill>
                <a:blip r:embed="rId4"/>
                <a:stretch>
                  <a:fillRect l="-524" t="-862"/>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728C7532-3B0B-4C08-BE70-92CC7251F73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7" name="Picture 6">
            <a:extLst>
              <a:ext uri="{FF2B5EF4-FFF2-40B4-BE49-F238E27FC236}">
                <a16:creationId xmlns:a16="http://schemas.microsoft.com/office/drawing/2014/main" id="{8E6FFFC0-9BE9-40D5-9E56-77159D9B60D8}"/>
              </a:ext>
            </a:extLst>
          </p:cNvPr>
          <p:cNvPicPr>
            <a:picLocks noChangeAspect="1"/>
          </p:cNvPicPr>
          <p:nvPr/>
        </p:nvPicPr>
        <p:blipFill>
          <a:blip r:embed="rId5"/>
          <a:stretch>
            <a:fillRect/>
          </a:stretch>
        </p:blipFill>
        <p:spPr>
          <a:xfrm>
            <a:off x="498475" y="3225839"/>
            <a:ext cx="7556500" cy="3632161"/>
          </a:xfrm>
          <a:prstGeom prst="rect">
            <a:avLst/>
          </a:prstGeom>
        </p:spPr>
      </p:pic>
      <p:sp>
        <p:nvSpPr>
          <p:cNvPr id="6" name="Oval 5">
            <a:extLst>
              <a:ext uri="{FF2B5EF4-FFF2-40B4-BE49-F238E27FC236}">
                <a16:creationId xmlns:a16="http://schemas.microsoft.com/office/drawing/2014/main" id="{E3F63362-3B2A-044A-8B63-7C478DF65847}"/>
              </a:ext>
            </a:extLst>
          </p:cNvPr>
          <p:cNvSpPr/>
          <p:nvPr/>
        </p:nvSpPr>
        <p:spPr>
          <a:xfrm>
            <a:off x="2042555" y="5712032"/>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7">
            <a:extLst>
              <a:ext uri="{FF2B5EF4-FFF2-40B4-BE49-F238E27FC236}">
                <a16:creationId xmlns:a16="http://schemas.microsoft.com/office/drawing/2014/main" id="{F32AEFDC-26A1-E949-8735-647FB5C52833}"/>
              </a:ext>
            </a:extLst>
          </p:cNvPr>
          <p:cNvSpPr/>
          <p:nvPr/>
        </p:nvSpPr>
        <p:spPr>
          <a:xfrm>
            <a:off x="2202023" y="3562597"/>
            <a:ext cx="1799961" cy="24680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840325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14E1AD-8B53-4B64-8746-9D0A7ACFD503}"/>
              </a:ext>
            </a:extLst>
          </p:cNvPr>
          <p:cNvPicPr>
            <a:picLocks noChangeAspect="1"/>
          </p:cNvPicPr>
          <p:nvPr/>
        </p:nvPicPr>
        <p:blipFill>
          <a:blip r:embed="rId2"/>
          <a:stretch>
            <a:fillRect/>
          </a:stretch>
        </p:blipFill>
        <p:spPr>
          <a:xfrm>
            <a:off x="498473" y="3095062"/>
            <a:ext cx="3533702" cy="3583550"/>
          </a:xfrm>
          <a:prstGeom prst="rect">
            <a:avLst/>
          </a:prstGeom>
        </p:spPr>
      </p:pic>
      <p:sp>
        <p:nvSpPr>
          <p:cNvPr id="2" name="Title 1">
            <a:extLst>
              <a:ext uri="{FF2B5EF4-FFF2-40B4-BE49-F238E27FC236}">
                <a16:creationId xmlns:a16="http://schemas.microsoft.com/office/drawing/2014/main" id="{A0923F31-54FE-4852-994F-4269FD20B63F}"/>
              </a:ext>
            </a:extLst>
          </p:cNvPr>
          <p:cNvSpPr>
            <a:spLocks noGrp="1"/>
          </p:cNvSpPr>
          <p:nvPr>
            <p:ph type="title"/>
          </p:nvPr>
        </p:nvSpPr>
        <p:spPr/>
        <p:txBody>
          <a:bodyPr/>
          <a:lstStyle/>
          <a:p>
            <a:r>
              <a:rPr lang="en-AU" dirty="0"/>
              <a:t>Skyline with NN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4A69C3-3498-48B8-AEDB-434556BA96BF}"/>
                  </a:ext>
                </a:extLst>
              </p:cNvPr>
              <p:cNvSpPr>
                <a:spLocks noGrp="1"/>
              </p:cNvSpPr>
              <p:nvPr>
                <p:ph idx="1"/>
              </p:nvPr>
            </p:nvSpPr>
            <p:spPr>
              <a:xfrm>
                <a:off x="498473" y="1295400"/>
                <a:ext cx="8147051" cy="4953000"/>
              </a:xfrm>
            </p:spPr>
            <p:txBody>
              <a:bodyPr>
                <a:normAutofit/>
              </a:bodyPr>
              <a:lstStyle/>
              <a:p>
                <a:r>
                  <a:rPr lang="en-AU" dirty="0"/>
                  <a:t>The third NN query finds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𝑝</m:t>
                        </m:r>
                      </m:e>
                      <m:sub>
                        <m:r>
                          <a:rPr lang="en-AU" i="1">
                            <a:latin typeface="Cambria Math" panose="02040503050406030204" pitchFamily="18" charset="0"/>
                          </a:rPr>
                          <m:t>1</m:t>
                        </m:r>
                        <m:r>
                          <a:rPr lang="en-AU" b="0" i="1" smtClean="0">
                            <a:latin typeface="Cambria Math" panose="02040503050406030204" pitchFamily="18" charset="0"/>
                          </a:rPr>
                          <m:t>2</m:t>
                        </m:r>
                      </m:sub>
                    </m:sSub>
                  </m:oMath>
                </a14:m>
                <a:r>
                  <a:rPr lang="en-AU" dirty="0"/>
                  <a:t> </a:t>
                </a:r>
              </a:p>
              <a:p>
                <a:pPr lvl="1"/>
                <a:r>
                  <a:rPr lang="en-AU" dirty="0"/>
                  <a:t>The dataset becomes empty after corresponding deletions</a:t>
                </a:r>
              </a:p>
              <a:p>
                <a:pPr lvl="1"/>
                <a:r>
                  <a:rPr lang="en-AU" dirty="0"/>
                  <a:t>Final skyline points=</a:t>
                </a:r>
                <a14:m>
                  <m:oMath xmlns:m="http://schemas.openxmlformats.org/officeDocument/2006/math">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8</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9</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12</m:t>
                        </m:r>
                      </m:sub>
                    </m:sSub>
                    <m:r>
                      <a:rPr lang="en-AU" b="0" i="1" smtClean="0">
                        <a:latin typeface="Cambria Math" panose="02040503050406030204" pitchFamily="18" charset="0"/>
                      </a:rPr>
                      <m:t>}</m:t>
                    </m:r>
                  </m:oMath>
                </a14:m>
                <a:endParaRPr lang="en-AU" dirty="0"/>
              </a:p>
            </p:txBody>
          </p:sp>
        </mc:Choice>
        <mc:Fallback xmlns="">
          <p:sp>
            <p:nvSpPr>
              <p:cNvPr id="3" name="Content Placeholder 2">
                <a:extLst>
                  <a:ext uri="{FF2B5EF4-FFF2-40B4-BE49-F238E27FC236}">
                    <a16:creationId xmlns:a16="http://schemas.microsoft.com/office/drawing/2014/main" id="{E54A69C3-3498-48B8-AEDB-434556BA96BF}"/>
                  </a:ext>
                </a:extLst>
              </p:cNvPr>
              <p:cNvSpPr>
                <a:spLocks noGrp="1" noRot="1" noChangeAspect="1" noMove="1" noResize="1" noEditPoints="1" noAdjustHandles="1" noChangeArrowheads="1" noChangeShapeType="1" noTextEdit="1"/>
              </p:cNvSpPr>
              <p:nvPr>
                <p:ph idx="1"/>
              </p:nvPr>
            </p:nvSpPr>
            <p:spPr>
              <a:xfrm>
                <a:off x="498473" y="1295400"/>
                <a:ext cx="8147051" cy="4953000"/>
              </a:xfrm>
              <a:blipFill>
                <a:blip r:embed="rId5"/>
                <a:stretch>
                  <a:fillRect l="-524" t="-862"/>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728C7532-3B0B-4C08-BE70-92CC7251F73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AU" sz="1400" b="0" i="0" u="none" strike="noStrike" kern="1200" cap="none" spc="0" normalizeH="0" baseline="0" noProof="0" smtClean="0">
                <a:ln>
                  <a:noFill/>
                </a:ln>
                <a:solidFill>
                  <a:prstClr val="white"/>
                </a:solidFill>
                <a:effectLst/>
                <a:uLnTx/>
                <a:uFillTx/>
                <a:latin typeface="Times New Roman" pitchFamily="-10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AU" sz="1400" b="0" i="0" u="none" strike="noStrike" kern="1200" cap="none" spc="0" normalizeH="0" baseline="0" noProof="0">
              <a:ln>
                <a:noFill/>
              </a:ln>
              <a:solidFill>
                <a:prstClr val="white"/>
              </a:solidFill>
              <a:effectLst/>
              <a:uLnTx/>
              <a:uFillTx/>
              <a:latin typeface="Times New Roman" pitchFamily="-106" charset="0"/>
              <a:ea typeface="+mn-ea"/>
              <a:cs typeface="+mn-cs"/>
            </a:endParaRPr>
          </a:p>
        </p:txBody>
      </p:sp>
      <p:pic>
        <p:nvPicPr>
          <p:cNvPr id="9" name="Picture 8">
            <a:extLst>
              <a:ext uri="{FF2B5EF4-FFF2-40B4-BE49-F238E27FC236}">
                <a16:creationId xmlns:a16="http://schemas.microsoft.com/office/drawing/2014/main" id="{B99DBAF2-EF90-433B-B35C-D8C92F64D953}"/>
              </a:ext>
            </a:extLst>
          </p:cNvPr>
          <p:cNvPicPr>
            <a:picLocks noChangeAspect="1"/>
          </p:cNvPicPr>
          <p:nvPr/>
        </p:nvPicPr>
        <p:blipFill>
          <a:blip r:embed="rId6"/>
          <a:stretch>
            <a:fillRect/>
          </a:stretch>
        </p:blipFill>
        <p:spPr>
          <a:xfrm>
            <a:off x="4867207" y="3135427"/>
            <a:ext cx="3533702" cy="3502820"/>
          </a:xfrm>
          <a:prstGeom prst="rect">
            <a:avLst/>
          </a:prstGeom>
        </p:spPr>
      </p:pic>
      <p:sp>
        <p:nvSpPr>
          <p:cNvPr id="7" name="Oval 6">
            <a:extLst>
              <a:ext uri="{FF2B5EF4-FFF2-40B4-BE49-F238E27FC236}">
                <a16:creationId xmlns:a16="http://schemas.microsoft.com/office/drawing/2014/main" id="{B876777D-15B3-3546-9639-22726E12A837}"/>
              </a:ext>
            </a:extLst>
          </p:cNvPr>
          <p:cNvSpPr/>
          <p:nvPr/>
        </p:nvSpPr>
        <p:spPr>
          <a:xfrm>
            <a:off x="846382" y="3540331"/>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7">
            <a:extLst>
              <a:ext uri="{FF2B5EF4-FFF2-40B4-BE49-F238E27FC236}">
                <a16:creationId xmlns:a16="http://schemas.microsoft.com/office/drawing/2014/main" id="{9C6F9B5D-C682-2B48-BCD0-E5E9D4154774}"/>
              </a:ext>
            </a:extLst>
          </p:cNvPr>
          <p:cNvSpPr/>
          <p:nvPr/>
        </p:nvSpPr>
        <p:spPr>
          <a:xfrm>
            <a:off x="1088977" y="3317669"/>
            <a:ext cx="2700602" cy="55489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10" name="Oval 9">
            <a:extLst>
              <a:ext uri="{FF2B5EF4-FFF2-40B4-BE49-F238E27FC236}">
                <a16:creationId xmlns:a16="http://schemas.microsoft.com/office/drawing/2014/main" id="{1C0B9E18-11DD-3541-8DB2-BC29AA505113}"/>
              </a:ext>
            </a:extLst>
          </p:cNvPr>
          <p:cNvSpPr/>
          <p:nvPr/>
        </p:nvSpPr>
        <p:spPr>
          <a:xfrm>
            <a:off x="3135085" y="5768801"/>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183868B0-79A4-EB44-B89B-1B18BB986834}"/>
              </a:ext>
            </a:extLst>
          </p:cNvPr>
          <p:cNvSpPr/>
          <p:nvPr/>
        </p:nvSpPr>
        <p:spPr>
          <a:xfrm>
            <a:off x="3272291" y="3301208"/>
            <a:ext cx="610940" cy="281967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12" name="Oval 11">
            <a:extLst>
              <a:ext uri="{FF2B5EF4-FFF2-40B4-BE49-F238E27FC236}">
                <a16:creationId xmlns:a16="http://schemas.microsoft.com/office/drawing/2014/main" id="{30523FC6-C52A-9C44-988C-E2D458A4C064}"/>
              </a:ext>
            </a:extLst>
          </p:cNvPr>
          <p:cNvSpPr/>
          <p:nvPr/>
        </p:nvSpPr>
        <p:spPr>
          <a:xfrm>
            <a:off x="5140036" y="3511994"/>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13" name="Oval 12">
            <a:extLst>
              <a:ext uri="{FF2B5EF4-FFF2-40B4-BE49-F238E27FC236}">
                <a16:creationId xmlns:a16="http://schemas.microsoft.com/office/drawing/2014/main" id="{30628526-8B08-DE4D-8ECB-9B5AEA3AE923}"/>
              </a:ext>
            </a:extLst>
          </p:cNvPr>
          <p:cNvSpPr/>
          <p:nvPr/>
        </p:nvSpPr>
        <p:spPr>
          <a:xfrm>
            <a:off x="5833956" y="5305664"/>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14" name="Oval 13">
            <a:extLst>
              <a:ext uri="{FF2B5EF4-FFF2-40B4-BE49-F238E27FC236}">
                <a16:creationId xmlns:a16="http://schemas.microsoft.com/office/drawing/2014/main" id="{FF74A4AB-CBA2-5542-9BCE-4D5559AB52C2}"/>
              </a:ext>
            </a:extLst>
          </p:cNvPr>
          <p:cNvSpPr/>
          <p:nvPr/>
        </p:nvSpPr>
        <p:spPr>
          <a:xfrm>
            <a:off x="6320802" y="5500587"/>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
        <p:nvSpPr>
          <p:cNvPr id="15" name="Oval 14">
            <a:extLst>
              <a:ext uri="{FF2B5EF4-FFF2-40B4-BE49-F238E27FC236}">
                <a16:creationId xmlns:a16="http://schemas.microsoft.com/office/drawing/2014/main" id="{9952474B-4217-CD4D-8D77-B53667442AAA}"/>
              </a:ext>
            </a:extLst>
          </p:cNvPr>
          <p:cNvSpPr/>
          <p:nvPr/>
        </p:nvSpPr>
        <p:spPr>
          <a:xfrm>
            <a:off x="7398429" y="5784745"/>
            <a:ext cx="485191" cy="463137"/>
          </a:xfrm>
          <a:prstGeom prst="ellipse">
            <a:avLst/>
          </a:prstGeom>
          <a:no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516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8495"/>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1066751"/>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16659" y="678673"/>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782832" y="4121189"/>
            <a:ext cx="7420454"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i="0" u="none" strike="noStrike" kern="1200" cap="none" spc="0" normalizeH="0" baseline="0" noProof="0" dirty="0">
                <a:ln>
                  <a:noFill/>
                </a:ln>
                <a:solidFill>
                  <a:prstClr val="black"/>
                </a:solidFill>
                <a:effectLst/>
                <a:uLnTx/>
                <a:uFillTx/>
                <a:latin typeface="Calibri" panose="020F0502020204030204"/>
                <a:ea typeface="+mn-ea"/>
                <a:cs typeface="+mn-cs"/>
              </a:rPr>
              <a:t>Take 131 and 130, because 30 covers 31, we add (131, 130) into the candidate list. Because 131 is larger than 130, we visit the next value in s. Meanwhile, because 130 is at a higher level, we have to keep 130 in stack (do not remove it from the comparison list).</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2400" dirty="0">
                <a:solidFill>
                  <a:srgbClr val="FF0000"/>
                </a:solidFill>
                <a:latin typeface="Calibri" panose="020F0502020204030204"/>
              </a:rPr>
              <a:t>C = {(131,130)}   S = {130}</a:t>
            </a:r>
            <a:endParaRPr kumimoji="0" lang="en-AU" sz="240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86722" y="1235949"/>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Tree>
    <p:extLst>
      <p:ext uri="{BB962C8B-B14F-4D97-AF65-F5344CB8AC3E}">
        <p14:creationId xmlns:p14="http://schemas.microsoft.com/office/powerpoint/2010/main" val="251357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8495"/>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1066751"/>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076735"/>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782832" y="4121189"/>
            <a:ext cx="7420454" cy="267765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Take 131 and 223, they do not intersect, and 223 is larger than 133, we visit the next value in 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24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S = {130}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94161" y="1254015"/>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272082"/>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1524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8495"/>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1452446"/>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076735"/>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782832" y="4121189"/>
            <a:ext cx="742045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Take 133 and 130, because 30 covers 33, we add (133, 130) into the candidate list.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Take 133 and 223, they do not intersect. Because 133 is smaller than 223, we visit the next value in 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 }   S = {130}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86722" y="1597281"/>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272082"/>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387974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8495"/>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1813783"/>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076735"/>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602772" y="3874988"/>
            <a:ext cx="8361168" cy="378565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Take 220 and 130, they are totally different, and 130 is smaller than 220, they are at the same level, so it is guaranteed that no value in R will intersect with 130. Therefore, we remove 130 out of stack. Next, we compare 220 and 223, because 220 covers 223, we add (220, 223) into C. 220 is at a higher level than 223, we put 220 into stack, and we visit next value in 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(220, 223) }   S = {220}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86722" y="1958618"/>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272082"/>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396391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8495"/>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2152990"/>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076735"/>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602772" y="3874988"/>
            <a:ext cx="8361168"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Take 222 and 223, they do not overlap, and we visit the next value in 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(220, 223) }   S = {220}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86722" y="2297825"/>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272082"/>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53336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DF1120-F55D-4972-B8B3-F4B826180FFD}"/>
              </a:ext>
            </a:extLst>
          </p:cNvPr>
          <p:cNvPicPr>
            <a:picLocks noGrp="1" noChangeAspect="1"/>
          </p:cNvPicPr>
          <p:nvPr>
            <p:ph idx="1"/>
          </p:nvPr>
        </p:nvPicPr>
        <p:blipFill>
          <a:blip r:embed="rId2"/>
          <a:stretch>
            <a:fillRect/>
          </a:stretch>
        </p:blipFill>
        <p:spPr>
          <a:xfrm>
            <a:off x="4709356" y="364874"/>
            <a:ext cx="4183162" cy="3713745"/>
          </a:xfrm>
        </p:spPr>
      </p:pic>
      <p:pic>
        <p:nvPicPr>
          <p:cNvPr id="7" name="Picture 6">
            <a:extLst>
              <a:ext uri="{FF2B5EF4-FFF2-40B4-BE49-F238E27FC236}">
                <a16:creationId xmlns:a16="http://schemas.microsoft.com/office/drawing/2014/main" id="{DE6C80E1-C635-46F9-8793-A8696BF1ADCC}"/>
              </a:ext>
            </a:extLst>
          </p:cNvPr>
          <p:cNvPicPr>
            <a:picLocks noChangeAspect="1"/>
          </p:cNvPicPr>
          <p:nvPr/>
        </p:nvPicPr>
        <p:blipFill>
          <a:blip r:embed="rId3"/>
          <a:stretch>
            <a:fillRect/>
          </a:stretch>
        </p:blipFill>
        <p:spPr>
          <a:xfrm>
            <a:off x="602772" y="499131"/>
            <a:ext cx="3120612" cy="3268254"/>
          </a:xfrm>
          <a:prstGeom prst="rect">
            <a:avLst/>
          </a:prstGeom>
        </p:spPr>
      </p:pic>
      <p:sp>
        <p:nvSpPr>
          <p:cNvPr id="10" name="Rectangle 9">
            <a:extLst>
              <a:ext uri="{FF2B5EF4-FFF2-40B4-BE49-F238E27FC236}">
                <a16:creationId xmlns:a16="http://schemas.microsoft.com/office/drawing/2014/main" id="{07BD290E-E194-464E-8E6E-3A3A6D42FDF3}"/>
              </a:ext>
            </a:extLst>
          </p:cNvPr>
          <p:cNvSpPr/>
          <p:nvPr/>
        </p:nvSpPr>
        <p:spPr>
          <a:xfrm>
            <a:off x="782832" y="2536442"/>
            <a:ext cx="703890" cy="4341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1B527D1-7011-4522-9EB3-93142649A9A8}"/>
              </a:ext>
            </a:extLst>
          </p:cNvPr>
          <p:cNvSpPr/>
          <p:nvPr/>
        </p:nvSpPr>
        <p:spPr>
          <a:xfrm>
            <a:off x="2832572" y="1076735"/>
            <a:ext cx="703890" cy="4341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9B57F78-E4A8-49C8-ABE0-1C173D8B44E5}"/>
              </a:ext>
            </a:extLst>
          </p:cNvPr>
          <p:cNvSpPr txBox="1"/>
          <p:nvPr/>
        </p:nvSpPr>
        <p:spPr>
          <a:xfrm>
            <a:off x="602772" y="3874988"/>
            <a:ext cx="8361168" cy="267765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Step 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414 and 223, they do not intersect, and 414 is larger than 223, we visit the next value in 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2400" dirty="0">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C = {(131,130), (133, 130),</a:t>
            </a: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400" b="0" i="0" u="none" strike="noStrike" kern="1200" cap="none" spc="0" normalizeH="0" baseline="0" noProof="0" dirty="0">
                <a:ln>
                  <a:noFill/>
                </a:ln>
                <a:solidFill>
                  <a:srgbClr val="FF0000"/>
                </a:solidFill>
                <a:effectLst/>
                <a:uLnTx/>
                <a:uFillTx/>
                <a:latin typeface="Calibri" panose="020F0502020204030204"/>
                <a:ea typeface="+mn-ea"/>
                <a:cs typeface="+mn-cs"/>
              </a:rPr>
              <a:t>(220, 223) }   S = {220}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5ABAAE67-C2F9-4183-918C-A30127CF79F0}"/>
              </a:ext>
            </a:extLst>
          </p:cNvPr>
          <p:cNvSpPr/>
          <p:nvPr/>
        </p:nvSpPr>
        <p:spPr>
          <a:xfrm>
            <a:off x="1486722" y="2681277"/>
            <a:ext cx="605215" cy="14450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97C6F1-80DA-49E9-BDAD-30A711F95DCB}"/>
                  </a:ext>
                </a:extLst>
              </p14:cNvPr>
              <p14:cNvContentPartPr/>
              <p14:nvPr/>
            </p14:nvContentPartPr>
            <p14:xfrm>
              <a:off x="1776155" y="703466"/>
              <a:ext cx="360" cy="360"/>
            </p14:xfrm>
          </p:contentPart>
        </mc:Choice>
        <mc:Fallback xmlns="">
          <p:pic>
            <p:nvPicPr>
              <p:cNvPr id="2" name="Ink 1">
                <a:extLst>
                  <a:ext uri="{FF2B5EF4-FFF2-40B4-BE49-F238E27FC236}">
                    <a16:creationId xmlns:a16="http://schemas.microsoft.com/office/drawing/2014/main" id="{FE97C6F1-80DA-49E9-BDAD-30A711F95DCB}"/>
                  </a:ext>
                </a:extLst>
              </p:cNvPr>
              <p:cNvPicPr/>
              <p:nvPr/>
            </p:nvPicPr>
            <p:blipFill>
              <a:blip r:embed="rId5"/>
              <a:stretch>
                <a:fillRect/>
              </a:stretch>
            </p:blipFill>
            <p:spPr>
              <a:xfrm>
                <a:off x="1758155" y="685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745016C-56B3-44B0-B7F4-826B65462A65}"/>
                  </a:ext>
                </a:extLst>
              </p14:cNvPr>
              <p14:cNvContentPartPr/>
              <p14:nvPr/>
            </p14:nvContentPartPr>
            <p14:xfrm>
              <a:off x="1519475" y="590426"/>
              <a:ext cx="570240" cy="309960"/>
            </p14:xfrm>
          </p:contentPart>
        </mc:Choice>
        <mc:Fallback xmlns="">
          <p:pic>
            <p:nvPicPr>
              <p:cNvPr id="3" name="Ink 2">
                <a:extLst>
                  <a:ext uri="{FF2B5EF4-FFF2-40B4-BE49-F238E27FC236}">
                    <a16:creationId xmlns:a16="http://schemas.microsoft.com/office/drawing/2014/main" id="{2745016C-56B3-44B0-B7F4-826B65462A65}"/>
                  </a:ext>
                </a:extLst>
              </p:cNvPr>
              <p:cNvPicPr/>
              <p:nvPr/>
            </p:nvPicPr>
            <p:blipFill>
              <a:blip r:embed="rId7"/>
              <a:stretch>
                <a:fillRect/>
              </a:stretch>
            </p:blipFill>
            <p:spPr>
              <a:xfrm>
                <a:off x="1501835" y="572786"/>
                <a:ext cx="605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38711DF-618E-41AD-A46C-B723BB933B14}"/>
                  </a:ext>
                </a:extLst>
              </p14:cNvPr>
              <p14:cNvContentPartPr/>
              <p14:nvPr/>
            </p14:nvContentPartPr>
            <p14:xfrm>
              <a:off x="1508852" y="785612"/>
              <a:ext cx="639720" cy="113760"/>
            </p14:xfrm>
          </p:contentPart>
        </mc:Choice>
        <mc:Fallback xmlns="">
          <p:pic>
            <p:nvPicPr>
              <p:cNvPr id="6" name="Ink 5">
                <a:extLst>
                  <a:ext uri="{FF2B5EF4-FFF2-40B4-BE49-F238E27FC236}">
                    <a16:creationId xmlns:a16="http://schemas.microsoft.com/office/drawing/2014/main" id="{C38711DF-618E-41AD-A46C-B723BB933B14}"/>
                  </a:ext>
                </a:extLst>
              </p:cNvPr>
              <p:cNvPicPr/>
              <p:nvPr/>
            </p:nvPicPr>
            <p:blipFill>
              <a:blip r:embed="rId9"/>
              <a:stretch>
                <a:fillRect/>
              </a:stretch>
            </p:blipFill>
            <p:spPr>
              <a:xfrm>
                <a:off x="1491212" y="767612"/>
                <a:ext cx="675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8AA7C56-654A-488D-91D5-E89176B763FC}"/>
                  </a:ext>
                </a:extLst>
              </p14:cNvPr>
              <p14:cNvContentPartPr/>
              <p14:nvPr/>
            </p14:nvContentPartPr>
            <p14:xfrm>
              <a:off x="1828532" y="684506"/>
              <a:ext cx="360" cy="55440"/>
            </p14:xfrm>
          </p:contentPart>
        </mc:Choice>
        <mc:Fallback xmlns="">
          <p:pic>
            <p:nvPicPr>
              <p:cNvPr id="8" name="Ink 7">
                <a:extLst>
                  <a:ext uri="{FF2B5EF4-FFF2-40B4-BE49-F238E27FC236}">
                    <a16:creationId xmlns:a16="http://schemas.microsoft.com/office/drawing/2014/main" id="{D8AA7C56-654A-488D-91D5-E89176B763FC}"/>
                  </a:ext>
                </a:extLst>
              </p:cNvPr>
              <p:cNvPicPr/>
              <p:nvPr/>
            </p:nvPicPr>
            <p:blipFill>
              <a:blip r:embed="rId11"/>
              <a:stretch>
                <a:fillRect/>
              </a:stretch>
            </p:blipFill>
            <p:spPr>
              <a:xfrm>
                <a:off x="1810892" y="666506"/>
                <a:ext cx="36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A1B265B-5DE2-4159-BFF5-CE3474D4672A}"/>
                  </a:ext>
                </a:extLst>
              </p14:cNvPr>
              <p14:cNvContentPartPr/>
              <p14:nvPr/>
            </p14:nvContentPartPr>
            <p14:xfrm>
              <a:off x="2832572" y="2746586"/>
              <a:ext cx="360" cy="360"/>
            </p14:xfrm>
          </p:contentPart>
        </mc:Choice>
        <mc:Fallback xmlns="">
          <p:pic>
            <p:nvPicPr>
              <p:cNvPr id="9" name="Ink 8">
                <a:extLst>
                  <a:ext uri="{FF2B5EF4-FFF2-40B4-BE49-F238E27FC236}">
                    <a16:creationId xmlns:a16="http://schemas.microsoft.com/office/drawing/2014/main" id="{9A1B265B-5DE2-4159-BFF5-CE3474D4672A}"/>
                  </a:ext>
                </a:extLst>
              </p:cNvPr>
              <p:cNvPicPr/>
              <p:nvPr/>
            </p:nvPicPr>
            <p:blipFill>
              <a:blip r:embed="rId5"/>
              <a:stretch>
                <a:fillRect/>
              </a:stretch>
            </p:blipFill>
            <p:spPr>
              <a:xfrm>
                <a:off x="2814932" y="2728946"/>
                <a:ext cx="36000" cy="36000"/>
              </a:xfrm>
              <a:prstGeom prst="rect">
                <a:avLst/>
              </a:prstGeom>
            </p:spPr>
          </p:pic>
        </mc:Fallback>
      </mc:AlternateContent>
      <p:sp>
        <p:nvSpPr>
          <p:cNvPr id="47" name="Arrow: Right 46">
            <a:extLst>
              <a:ext uri="{FF2B5EF4-FFF2-40B4-BE49-F238E27FC236}">
                <a16:creationId xmlns:a16="http://schemas.microsoft.com/office/drawing/2014/main" id="{1D96D992-4EBE-4EAD-9F75-0B0E08E06850}"/>
              </a:ext>
            </a:extLst>
          </p:cNvPr>
          <p:cNvSpPr/>
          <p:nvPr/>
        </p:nvSpPr>
        <p:spPr>
          <a:xfrm>
            <a:off x="2275530" y="1272082"/>
            <a:ext cx="541129" cy="10837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DF673FCB-1CA4-427D-92D0-D446D3F62897}"/>
              </a:ext>
            </a:extLst>
          </p:cNvPr>
          <p:cNvGrpSpPr/>
          <p:nvPr/>
        </p:nvGrpSpPr>
        <p:grpSpPr>
          <a:xfrm>
            <a:off x="2299038" y="792144"/>
            <a:ext cx="572040" cy="182160"/>
            <a:chOff x="2299038" y="792144"/>
            <a:chExt cx="572040" cy="182160"/>
          </a:xfrm>
        </p:grpSpPr>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BB45BD3-C881-48E8-9ACD-1A8DA7578ECC}"/>
                    </a:ext>
                  </a:extLst>
                </p14:cNvPr>
                <p14:cNvContentPartPr/>
                <p14:nvPr/>
              </p14:nvContentPartPr>
              <p14:xfrm>
                <a:off x="2299038" y="792144"/>
                <a:ext cx="526680" cy="147240"/>
              </p14:xfrm>
            </p:contentPart>
          </mc:Choice>
          <mc:Fallback xmlns="">
            <p:pic>
              <p:nvPicPr>
                <p:cNvPr id="4" name="Ink 3">
                  <a:extLst>
                    <a:ext uri="{FF2B5EF4-FFF2-40B4-BE49-F238E27FC236}">
                      <a16:creationId xmlns:a16="http://schemas.microsoft.com/office/drawing/2014/main" id="{CBB45BD3-C881-48E8-9ACD-1A8DA7578ECC}"/>
                    </a:ext>
                  </a:extLst>
                </p:cNvPr>
                <p:cNvPicPr/>
                <p:nvPr/>
              </p:nvPicPr>
              <p:blipFill>
                <a:blip r:embed="rId14"/>
                <a:stretch>
                  <a:fillRect/>
                </a:stretch>
              </p:blipFill>
              <p:spPr>
                <a:xfrm>
                  <a:off x="2281038" y="774144"/>
                  <a:ext cx="562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F7BA75E-3037-4AA8-8791-AFAC6E5E397A}"/>
                    </a:ext>
                  </a:extLst>
                </p14:cNvPr>
                <p14:cNvContentPartPr/>
                <p14:nvPr/>
              </p14:nvContentPartPr>
              <p14:xfrm>
                <a:off x="2685678" y="825624"/>
                <a:ext cx="124920" cy="148680"/>
              </p14:xfrm>
            </p:contentPart>
          </mc:Choice>
          <mc:Fallback xmlns="">
            <p:pic>
              <p:nvPicPr>
                <p:cNvPr id="14" name="Ink 13">
                  <a:extLst>
                    <a:ext uri="{FF2B5EF4-FFF2-40B4-BE49-F238E27FC236}">
                      <a16:creationId xmlns:a16="http://schemas.microsoft.com/office/drawing/2014/main" id="{BF7BA75E-3037-4AA8-8791-AFAC6E5E397A}"/>
                    </a:ext>
                  </a:extLst>
                </p:cNvPr>
                <p:cNvPicPr/>
                <p:nvPr/>
              </p:nvPicPr>
              <p:blipFill>
                <a:blip r:embed="rId16"/>
                <a:stretch>
                  <a:fillRect/>
                </a:stretch>
              </p:blipFill>
              <p:spPr>
                <a:xfrm>
                  <a:off x="2668038" y="807624"/>
                  <a:ext cx="160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D6053C1-1A19-4353-8232-135AD0230C03}"/>
                    </a:ext>
                  </a:extLst>
                </p14:cNvPr>
                <p14:cNvContentPartPr/>
                <p14:nvPr/>
              </p14:nvContentPartPr>
              <p14:xfrm>
                <a:off x="2635278" y="878904"/>
                <a:ext cx="219960" cy="42120"/>
              </p14:xfrm>
            </p:contentPart>
          </mc:Choice>
          <mc:Fallback xmlns="">
            <p:pic>
              <p:nvPicPr>
                <p:cNvPr id="15" name="Ink 14">
                  <a:extLst>
                    <a:ext uri="{FF2B5EF4-FFF2-40B4-BE49-F238E27FC236}">
                      <a16:creationId xmlns:a16="http://schemas.microsoft.com/office/drawing/2014/main" id="{3D6053C1-1A19-4353-8232-135AD0230C03}"/>
                    </a:ext>
                  </a:extLst>
                </p:cNvPr>
                <p:cNvPicPr/>
                <p:nvPr/>
              </p:nvPicPr>
              <p:blipFill>
                <a:blip r:embed="rId18"/>
                <a:stretch>
                  <a:fillRect/>
                </a:stretch>
              </p:blipFill>
              <p:spPr>
                <a:xfrm>
                  <a:off x="2617278" y="860904"/>
                  <a:ext cx="25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7F273D50-73FE-492D-8CCB-5136DDA959B2}"/>
                    </a:ext>
                  </a:extLst>
                </p14:cNvPr>
                <p14:cNvContentPartPr/>
                <p14:nvPr/>
              </p14:nvContentPartPr>
              <p14:xfrm>
                <a:off x="2739678" y="840744"/>
                <a:ext cx="119160" cy="68760"/>
              </p14:xfrm>
            </p:contentPart>
          </mc:Choice>
          <mc:Fallback xmlns="">
            <p:pic>
              <p:nvPicPr>
                <p:cNvPr id="16" name="Ink 15">
                  <a:extLst>
                    <a:ext uri="{FF2B5EF4-FFF2-40B4-BE49-F238E27FC236}">
                      <a16:creationId xmlns:a16="http://schemas.microsoft.com/office/drawing/2014/main" id="{7F273D50-73FE-492D-8CCB-5136DDA959B2}"/>
                    </a:ext>
                  </a:extLst>
                </p:cNvPr>
                <p:cNvPicPr/>
                <p:nvPr/>
              </p:nvPicPr>
              <p:blipFill>
                <a:blip r:embed="rId20"/>
                <a:stretch>
                  <a:fillRect/>
                </a:stretch>
              </p:blipFill>
              <p:spPr>
                <a:xfrm>
                  <a:off x="2722038" y="822744"/>
                  <a:ext cx="15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3422BD1-2F03-40E7-BEC8-97B9259FCAD2}"/>
                    </a:ext>
                  </a:extLst>
                </p14:cNvPr>
                <p14:cNvContentPartPr/>
                <p14:nvPr/>
              </p14:nvContentPartPr>
              <p14:xfrm>
                <a:off x="2759118" y="834624"/>
                <a:ext cx="111960" cy="56520"/>
              </p14:xfrm>
            </p:contentPart>
          </mc:Choice>
          <mc:Fallback xmlns="">
            <p:pic>
              <p:nvPicPr>
                <p:cNvPr id="17" name="Ink 16">
                  <a:extLst>
                    <a:ext uri="{FF2B5EF4-FFF2-40B4-BE49-F238E27FC236}">
                      <a16:creationId xmlns:a16="http://schemas.microsoft.com/office/drawing/2014/main" id="{63422BD1-2F03-40E7-BEC8-97B9259FCAD2}"/>
                    </a:ext>
                  </a:extLst>
                </p:cNvPr>
                <p:cNvPicPr/>
                <p:nvPr/>
              </p:nvPicPr>
              <p:blipFill>
                <a:blip r:embed="rId22"/>
                <a:stretch>
                  <a:fillRect/>
                </a:stretch>
              </p:blipFill>
              <p:spPr>
                <a:xfrm>
                  <a:off x="2741478" y="816984"/>
                  <a:ext cx="14760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A7DE81B9-6F1A-4DDD-A9F2-FA29743241FE}"/>
                  </a:ext>
                </a:extLst>
              </p14:cNvPr>
              <p14:cNvContentPartPr/>
              <p14:nvPr/>
            </p14:nvContentPartPr>
            <p14:xfrm>
              <a:off x="1609998" y="614664"/>
              <a:ext cx="162000" cy="213480"/>
            </p14:xfrm>
          </p:contentPart>
        </mc:Choice>
        <mc:Fallback xmlns="">
          <p:pic>
            <p:nvPicPr>
              <p:cNvPr id="20" name="Ink 19">
                <a:extLst>
                  <a:ext uri="{FF2B5EF4-FFF2-40B4-BE49-F238E27FC236}">
                    <a16:creationId xmlns:a16="http://schemas.microsoft.com/office/drawing/2014/main" id="{A7DE81B9-6F1A-4DDD-A9F2-FA29743241FE}"/>
                  </a:ext>
                </a:extLst>
              </p:cNvPr>
              <p:cNvPicPr/>
              <p:nvPr/>
            </p:nvPicPr>
            <p:blipFill>
              <a:blip r:embed="rId24"/>
              <a:stretch>
                <a:fillRect/>
              </a:stretch>
            </p:blipFill>
            <p:spPr>
              <a:xfrm>
                <a:off x="1601358" y="605664"/>
                <a:ext cx="179640" cy="231120"/>
              </a:xfrm>
              <a:prstGeom prst="rect">
                <a:avLst/>
              </a:prstGeom>
            </p:spPr>
          </p:pic>
        </mc:Fallback>
      </mc:AlternateContent>
    </p:spTree>
    <p:extLst>
      <p:ext uri="{BB962C8B-B14F-4D97-AF65-F5344CB8AC3E}">
        <p14:creationId xmlns:p14="http://schemas.microsoft.com/office/powerpoint/2010/main" val="411459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vantage">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2346</TotalTime>
  <Words>1698</Words>
  <Application>Microsoft Office PowerPoint</Application>
  <PresentationFormat>On-screen Show (4:3)</PresentationFormat>
  <Paragraphs>179</Paragraphs>
  <Slides>37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Calibri Light</vt:lpstr>
      <vt:lpstr>Cambria Math</vt:lpstr>
      <vt:lpstr>Times New Roman</vt:lpstr>
      <vt:lpstr>Wingdings</vt:lpstr>
      <vt:lpstr>Office Theme</vt:lpstr>
      <vt:lpstr>Advantage</vt:lpstr>
      <vt:lpstr>Q1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Q2</vt:lpstr>
      <vt:lpstr>PowerPoint Presentation</vt:lpstr>
      <vt:lpstr>R tree</vt:lpstr>
      <vt:lpstr>R+ tree</vt:lpstr>
      <vt:lpstr>Z-order</vt:lpstr>
      <vt:lpstr>Q3</vt:lpstr>
      <vt:lpstr>PowerPoint Presentation</vt:lpstr>
      <vt:lpstr>PowerPoint Presentation</vt:lpstr>
      <vt:lpstr>PowerPoint Presentation</vt:lpstr>
      <vt:lpstr>PowerPoint Presentation</vt:lpstr>
      <vt:lpstr>Q4</vt:lpstr>
      <vt:lpstr>kNN Best First (BF)</vt:lpstr>
      <vt:lpstr>kNN Best First (BF)</vt:lpstr>
      <vt:lpstr>kNN Best First (BF)</vt:lpstr>
      <vt:lpstr>kNN Best First (BF)</vt:lpstr>
      <vt:lpstr>K-NN search</vt:lpstr>
      <vt:lpstr>Q5</vt:lpstr>
      <vt:lpstr>Monotonically Increasing Functions</vt:lpstr>
      <vt:lpstr>A Formal Definition</vt:lpstr>
      <vt:lpstr>Finding a Hotel…</vt:lpstr>
      <vt:lpstr>Skyline with NN</vt:lpstr>
      <vt:lpstr>Skyline with NN Example</vt:lpstr>
      <vt:lpstr>Skyline with NN Example</vt:lpstr>
      <vt:lpstr>Skyline with NN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dc:title>
  <dc:creator>SUN YUTING</dc:creator>
  <cp:lastModifiedBy>SUN YUTING</cp:lastModifiedBy>
  <cp:revision>40</cp:revision>
  <dcterms:created xsi:type="dcterms:W3CDTF">2021-03-22T06:02:41Z</dcterms:created>
  <dcterms:modified xsi:type="dcterms:W3CDTF">2021-04-01T05:32:03Z</dcterms:modified>
</cp:coreProperties>
</file>