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12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901" y="930729"/>
            <a:ext cx="3238296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81140"/>
            <a:ext cx="461010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559" y="1112606"/>
            <a:ext cx="3784981" cy="120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-12700" y="3329664"/>
            <a:ext cx="475615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July 23,</a:t>
            </a:r>
            <a:r>
              <a:rPr spc="-60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22165" y="3329664"/>
            <a:ext cx="23685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21920"/>
          </a:xfrm>
          <a:custGeom>
            <a:avLst/>
            <a:gdLst/>
            <a:ahLst/>
            <a:cxnLst/>
            <a:rect l="l" t="t" r="r" b="b"/>
            <a:pathLst>
              <a:path w="4608195" h="121920">
                <a:moveTo>
                  <a:pt x="4608004" y="0"/>
                </a:moveTo>
                <a:lnTo>
                  <a:pt x="0" y="0"/>
                </a:lnTo>
                <a:lnTo>
                  <a:pt x="0" y="121589"/>
                </a:lnTo>
                <a:lnTo>
                  <a:pt x="4608004" y="1215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9855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875651"/>
            <a:ext cx="4040504" cy="664210"/>
            <a:chOff x="309193" y="875651"/>
            <a:chExt cx="4040504" cy="664210"/>
          </a:xfrm>
        </p:grpSpPr>
        <p:sp>
          <p:nvSpPr>
            <p:cNvPr id="5" name="object 5"/>
            <p:cNvSpPr/>
            <p:nvPr/>
          </p:nvSpPr>
          <p:spPr>
            <a:xfrm>
              <a:off x="309193" y="875651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437957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425257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26223"/>
              <a:ext cx="50751" cy="5117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20080"/>
              <a:ext cx="3989704" cy="568960"/>
            </a:xfrm>
            <a:custGeom>
              <a:avLst/>
              <a:gdLst/>
              <a:ahLst/>
              <a:cxnLst/>
              <a:rect l="l" t="t" r="r" b="b"/>
              <a:pathLst>
                <a:path w="3989704" h="568960">
                  <a:moveTo>
                    <a:pt x="3989652" y="0"/>
                  </a:moveTo>
                  <a:lnTo>
                    <a:pt x="0" y="0"/>
                  </a:lnTo>
                  <a:lnTo>
                    <a:pt x="0" y="517877"/>
                  </a:lnTo>
                  <a:lnTo>
                    <a:pt x="4008" y="537602"/>
                  </a:lnTo>
                  <a:lnTo>
                    <a:pt x="14922" y="553754"/>
                  </a:lnTo>
                  <a:lnTo>
                    <a:pt x="31075" y="564669"/>
                  </a:lnTo>
                  <a:lnTo>
                    <a:pt x="50800" y="568677"/>
                  </a:lnTo>
                  <a:lnTo>
                    <a:pt x="3938852" y="568677"/>
                  </a:lnTo>
                  <a:lnTo>
                    <a:pt x="3958576" y="564669"/>
                  </a:lnTo>
                  <a:lnTo>
                    <a:pt x="3974729" y="553754"/>
                  </a:lnTo>
                  <a:lnTo>
                    <a:pt x="3985644" y="537602"/>
                  </a:lnTo>
                  <a:lnTo>
                    <a:pt x="3989652" y="51787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64317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59">
                  <a:moveTo>
                    <a:pt x="0" y="49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516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389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9262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46863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Introduction and </a:t>
            </a:r>
            <a:r>
              <a:rPr spc="10" dirty="0"/>
              <a:t>Background  Advanced </a:t>
            </a:r>
            <a:r>
              <a:rPr spc="15" dirty="0"/>
              <a:t>Algorithms </a:t>
            </a:r>
            <a:r>
              <a:rPr spc="20" dirty="0"/>
              <a:t>&amp; </a:t>
            </a:r>
            <a:r>
              <a:rPr spc="15" dirty="0"/>
              <a:t>Data</a:t>
            </a:r>
            <a:r>
              <a:rPr spc="-20" dirty="0"/>
              <a:t> </a:t>
            </a:r>
            <a:r>
              <a:rPr spc="15" dirty="0"/>
              <a:t>Structures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75358" y="1704529"/>
            <a:ext cx="1096010" cy="107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COMP4500/7500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</a:pPr>
            <a:r>
              <a:rPr lang="en-AU" sz="1100" spc="-15" dirty="0">
                <a:latin typeface="Arial"/>
                <a:cs typeface="Arial"/>
              </a:rPr>
              <a:t>Aug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lang="en-AU" sz="1100" spc="-5" dirty="0">
                <a:latin typeface="Arial"/>
                <a:cs typeface="Arial"/>
              </a:rPr>
              <a:t>4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lang="en-AU" sz="1100" spc="-10" dirty="0">
                <a:latin typeface="Arial"/>
                <a:cs typeface="Arial"/>
              </a:rPr>
              <a:t>2020</a:t>
            </a:r>
          </a:p>
          <a:p>
            <a:pPr marR="30480" algn="ctr">
              <a:lnSpc>
                <a:spcPct val="100000"/>
              </a:lnSpc>
            </a:pPr>
            <a:endParaRPr lang="en-AU" sz="1100" spc="-10" dirty="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8"/>
                </a:lnTo>
                <a:lnTo>
                  <a:pt x="4608004" y="1224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Other</a:t>
            </a:r>
            <a:r>
              <a:rPr dirty="0"/>
              <a:t> </a:t>
            </a:r>
            <a:r>
              <a:rPr spc="10" dirty="0"/>
              <a:t>administration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007262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891576"/>
            <a:ext cx="3615690" cy="158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4569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Course </a:t>
            </a:r>
            <a:r>
              <a:rPr sz="1100" spc="-10" dirty="0">
                <a:latin typeface="Arial"/>
                <a:cs typeface="Arial"/>
              </a:rPr>
              <a:t>textbook: </a:t>
            </a:r>
            <a:r>
              <a:rPr sz="1100" spc="-5" dirty="0">
                <a:latin typeface="Arial"/>
                <a:cs typeface="Arial"/>
              </a:rPr>
              <a:t>Cormen et al. </a:t>
            </a:r>
            <a:r>
              <a:rPr sz="1100" spc="-10" dirty="0">
                <a:latin typeface="Arial"/>
                <a:cs typeface="Arial"/>
              </a:rPr>
              <a:t>(CLRS)  Revision </a:t>
            </a:r>
            <a:r>
              <a:rPr sz="1100" spc="-15" dirty="0">
                <a:latin typeface="Arial"/>
                <a:cs typeface="Arial"/>
              </a:rPr>
              <a:t>exercises </a:t>
            </a:r>
            <a:r>
              <a:rPr sz="1100" spc="-5" dirty="0">
                <a:latin typeface="Arial"/>
                <a:cs typeface="Arial"/>
              </a:rPr>
              <a:t>(tutorials) from </a:t>
            </a:r>
            <a:r>
              <a:rPr sz="1100" spc="-10" dirty="0">
                <a:latin typeface="Arial"/>
                <a:cs typeface="Arial"/>
              </a:rPr>
              <a:t>week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lang="en-AU" sz="1100" spc="-5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 use the </a:t>
            </a:r>
            <a:r>
              <a:rPr sz="1100" spc="-10" dirty="0">
                <a:latin typeface="Arial"/>
                <a:cs typeface="Arial"/>
              </a:rPr>
              <a:t>COMP4500/7500 </a:t>
            </a:r>
            <a:r>
              <a:rPr sz="1100" spc="-5" dirty="0">
                <a:latin typeface="Arial"/>
                <a:cs typeface="Arial"/>
              </a:rPr>
              <a:t>Piazza </a:t>
            </a:r>
            <a:r>
              <a:rPr sz="1100" spc="-10" dirty="0">
                <a:latin typeface="Arial"/>
                <a:cs typeface="Arial"/>
              </a:rPr>
              <a:t>forum </a:t>
            </a:r>
            <a:r>
              <a:rPr sz="1100" spc="-5" dirty="0">
                <a:latin typeface="Arial"/>
                <a:cs typeface="Arial"/>
              </a:rPr>
              <a:t>to discuss  course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material.</a:t>
            </a:r>
            <a:endParaRPr sz="1100" dirty="0">
              <a:latin typeface="Arial"/>
              <a:cs typeface="Arial"/>
            </a:endParaRPr>
          </a:p>
          <a:p>
            <a:pPr marL="12700" marR="27940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Lecturer consultation </a:t>
            </a:r>
            <a:r>
              <a:rPr sz="1100" spc="-10" dirty="0">
                <a:latin typeface="Arial"/>
                <a:cs typeface="Arial"/>
              </a:rPr>
              <a:t>– </a:t>
            </a:r>
            <a:r>
              <a:rPr lang="en-AU" sz="1100" spc="-30" dirty="0">
                <a:latin typeface="Arial"/>
                <a:cs typeface="Arial"/>
              </a:rPr>
              <a:t>Email</a:t>
            </a:r>
            <a:endParaRPr sz="1100" dirty="0">
              <a:latin typeface="Arial"/>
              <a:cs typeface="Arial"/>
            </a:endParaRPr>
          </a:p>
          <a:p>
            <a:pPr marL="12700" marR="151130" algn="just">
              <a:lnSpc>
                <a:spcPct val="10260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Slides: </a:t>
            </a:r>
            <a:r>
              <a:rPr sz="1100" spc="-15" dirty="0">
                <a:latin typeface="Arial"/>
                <a:cs typeface="Arial"/>
              </a:rPr>
              <a:t>I’ve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slides from </a:t>
            </a:r>
            <a:r>
              <a:rPr sz="1100" spc="-10" dirty="0">
                <a:latin typeface="Arial"/>
                <a:cs typeface="Arial"/>
              </a:rPr>
              <a:t>previous </a:t>
            </a:r>
            <a:r>
              <a:rPr sz="1100" spc="-15" dirty="0">
                <a:latin typeface="Arial"/>
                <a:cs typeface="Arial"/>
              </a:rPr>
              <a:t>years, </a:t>
            </a:r>
            <a:r>
              <a:rPr sz="1100" spc="-5" dirty="0">
                <a:latin typeface="Arial"/>
                <a:cs typeface="Arial"/>
              </a:rPr>
              <a:t>which are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combination of slides from earlier lecturers of 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course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MIT open coursework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21729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427327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809432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001037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8"/>
                </a:lnTo>
                <a:lnTo>
                  <a:pt x="4608004" y="1224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79963" y="3329664"/>
            <a:ext cx="2794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0" dirty="0"/>
              <a:t>Overview of this</a:t>
            </a:r>
            <a:r>
              <a:rPr spc="-10" dirty="0"/>
              <a:t> </a:t>
            </a:r>
            <a:r>
              <a:rPr spc="15" dirty="0"/>
              <a:t>week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141497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1556" y="14142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334259"/>
            <a:ext cx="172910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Recap </a:t>
            </a:r>
            <a:r>
              <a:rPr sz="1100" spc="-5" dirty="0">
                <a:latin typeface="Arial"/>
                <a:cs typeface="Arial"/>
              </a:rPr>
              <a:t>of algorithm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  Asymptotic notation  Mathematical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background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55" y="162500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1556" y="162432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55" y="1835035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1556" y="18335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79963" y="3329664"/>
            <a:ext cx="2794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Recap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228267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Design </a:t>
            </a:r>
            <a:r>
              <a:rPr spc="-10" dirty="0"/>
              <a:t>and </a:t>
            </a:r>
            <a:r>
              <a:rPr spc="-5" dirty="0"/>
              <a:t>analyse efficient</a:t>
            </a:r>
            <a:r>
              <a:rPr spc="-10" dirty="0"/>
              <a:t> </a:t>
            </a:r>
            <a:r>
              <a:rPr spc="-5" dirty="0"/>
              <a:t>algorithms</a:t>
            </a:r>
          </a:p>
          <a:p>
            <a:pPr marL="224154" marR="240665">
              <a:lnSpc>
                <a:spcPct val="102699"/>
              </a:lnSpc>
              <a:spcBef>
                <a:spcPts val="295"/>
              </a:spcBef>
            </a:pPr>
            <a:r>
              <a:rPr spc="-5" dirty="0"/>
              <a:t>Analysis: </a:t>
            </a:r>
            <a:r>
              <a:rPr spc="-10" dirty="0"/>
              <a:t>bounded below </a:t>
            </a:r>
            <a:r>
              <a:rPr spc="-20" dirty="0"/>
              <a:t>(Ω), </a:t>
            </a:r>
            <a:r>
              <a:rPr spc="-10" dirty="0"/>
              <a:t>bounded above(</a:t>
            </a:r>
            <a:r>
              <a:rPr i="1" spc="-10" dirty="0">
                <a:latin typeface="Arial"/>
                <a:cs typeface="Arial"/>
              </a:rPr>
              <a:t>O</a:t>
            </a:r>
            <a:r>
              <a:rPr spc="-10" dirty="0"/>
              <a:t>), and  bounded </a:t>
            </a:r>
            <a:r>
              <a:rPr spc="-5" dirty="0"/>
              <a:t>tightly </a:t>
            </a:r>
            <a:r>
              <a:rPr spc="-10" dirty="0"/>
              <a:t>(Θ).</a:t>
            </a:r>
          </a:p>
          <a:p>
            <a:pPr marL="224154" marR="29591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Constant </a:t>
            </a:r>
            <a:r>
              <a:rPr dirty="0"/>
              <a:t>terms </a:t>
            </a:r>
            <a:r>
              <a:rPr spc="-5" dirty="0"/>
              <a:t>can </a:t>
            </a:r>
            <a:r>
              <a:rPr spc="-10" dirty="0"/>
              <a:t>be </a:t>
            </a:r>
            <a:r>
              <a:rPr spc="-5" dirty="0"/>
              <a:t>disregarded </a:t>
            </a:r>
            <a:r>
              <a:rPr spc="-15" dirty="0"/>
              <a:t>(for </a:t>
            </a:r>
            <a:r>
              <a:rPr spc="-5" dirty="0"/>
              <a:t>large</a:t>
            </a:r>
            <a:r>
              <a:rPr spc="-30" dirty="0"/>
              <a:t> </a:t>
            </a:r>
            <a:r>
              <a:rPr spc="-10" dirty="0"/>
              <a:t>enough  </a:t>
            </a:r>
            <a:r>
              <a:rPr spc="-5" dirty="0"/>
              <a:t>inputs)</a:t>
            </a:r>
          </a:p>
          <a:p>
            <a:pPr marL="224154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Summations </a:t>
            </a:r>
            <a:r>
              <a:rPr spc="-5" dirty="0"/>
              <a:t>useful </a:t>
            </a:r>
            <a:r>
              <a:rPr spc="-20" dirty="0"/>
              <a:t>for </a:t>
            </a:r>
            <a:r>
              <a:rPr spc="-5" dirty="0"/>
              <a:t>analysing total cost of </a:t>
            </a:r>
            <a:r>
              <a:rPr spc="-10" dirty="0"/>
              <a:t>an</a:t>
            </a:r>
            <a:r>
              <a:rPr spc="3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438300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82040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202522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79963" y="3329664"/>
            <a:ext cx="2794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0" dirty="0"/>
              <a:t>Overview of this</a:t>
            </a:r>
            <a:r>
              <a:rPr spc="-10" dirty="0"/>
              <a:t> </a:t>
            </a:r>
            <a:r>
              <a:rPr spc="15" dirty="0"/>
              <a:t>week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365935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1250249"/>
            <a:ext cx="326961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"/>
                <a:cs typeface="Arial"/>
              </a:rPr>
              <a:t>Overview </a:t>
            </a:r>
            <a:r>
              <a:rPr sz="1100" spc="-5" dirty="0">
                <a:latin typeface="Arial"/>
                <a:cs typeface="Arial"/>
              </a:rPr>
              <a:t>of the material.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Administration: </a:t>
            </a:r>
            <a:r>
              <a:rPr sz="1100" spc="-5" dirty="0">
                <a:latin typeface="Arial"/>
                <a:cs typeface="Arial"/>
              </a:rPr>
              <a:t>assessment, consultation, etc.  </a:t>
            </a:r>
            <a:r>
              <a:rPr sz="1100" spc="-10" dirty="0">
                <a:latin typeface="Arial"/>
                <a:cs typeface="Arial"/>
              </a:rPr>
              <a:t>Recap </a:t>
            </a:r>
            <a:r>
              <a:rPr sz="1100" spc="-5" dirty="0">
                <a:latin typeface="Arial"/>
                <a:cs typeface="Arial"/>
              </a:rPr>
              <a:t>of algorithm analysis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asymptotic notation.  Mathematical</a:t>
            </a:r>
            <a:r>
              <a:rPr sz="1100" spc="-10" dirty="0">
                <a:latin typeface="Arial"/>
                <a:cs typeface="Arial"/>
              </a:rPr>
              <a:t> background.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575968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786001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996033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Course</a:t>
            </a:r>
            <a:r>
              <a:rPr dirty="0"/>
              <a:t> </a:t>
            </a:r>
            <a:r>
              <a:rPr spc="15" dirty="0"/>
              <a:t>Aims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39275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602790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812823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022855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1067038"/>
            <a:ext cx="256540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115060" indent="-27749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Expand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abilities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analyse,</a:t>
            </a:r>
            <a:endParaRPr sz="1100">
              <a:latin typeface="Arial"/>
              <a:cs typeface="Arial"/>
            </a:endParaRPr>
          </a:p>
          <a:p>
            <a:pPr marL="289560" marR="155130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critique,  design,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implement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advanced </a:t>
            </a:r>
            <a:r>
              <a:rPr sz="1100" spc="-5" dirty="0">
                <a:latin typeface="Arial"/>
                <a:cs typeface="Arial"/>
              </a:rPr>
              <a:t>data structures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algorithms.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20" dirty="0"/>
              <a:t>Assumed</a:t>
            </a:r>
            <a:r>
              <a:rPr dirty="0"/>
              <a:t> </a:t>
            </a:r>
            <a:r>
              <a:rPr spc="10" dirty="0"/>
              <a:t>background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423784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031" y="1615859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790712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031" y="1982774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157628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031" y="2349703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3031" y="2501531"/>
            <a:ext cx="61874" cy="61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7294" y="817942"/>
            <a:ext cx="3778250" cy="193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prerequisite course is </a:t>
            </a:r>
            <a:r>
              <a:rPr sz="1100" b="1" spc="-10" dirty="0">
                <a:latin typeface="Arial"/>
                <a:cs typeface="Arial"/>
              </a:rPr>
              <a:t>COMP3506/7505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289560" marR="1598930" indent="-277495" algn="just">
              <a:lnSpc>
                <a:spcPct val="113199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assuming that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20" dirty="0">
                <a:latin typeface="Arial"/>
                <a:cs typeface="Arial"/>
              </a:rPr>
              <a:t>have:  </a:t>
            </a:r>
            <a:r>
              <a:rPr sz="1100" spc="-10" dirty="0">
                <a:latin typeface="Arial"/>
                <a:cs typeface="Arial"/>
              </a:rPr>
              <a:t>programming experience:</a:t>
            </a:r>
            <a:endParaRPr sz="1100">
              <a:latin typeface="Arial"/>
              <a:cs typeface="Arial"/>
            </a:endParaRPr>
          </a:p>
          <a:p>
            <a:pPr marL="566420" algn="just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Arial"/>
                <a:cs typeface="Arial"/>
              </a:rPr>
              <a:t>including basic data structures and recursive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procedures;</a:t>
            </a:r>
            <a:endParaRPr sz="10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Arial"/>
                <a:cs typeface="Arial"/>
              </a:rPr>
              <a:t>familiarity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a programming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language:</a:t>
            </a:r>
            <a:endParaRPr sz="1100">
              <a:latin typeface="Arial"/>
              <a:cs typeface="Arial"/>
            </a:endParaRPr>
          </a:p>
          <a:p>
            <a:pPr marL="566420" algn="just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will be using </a:t>
            </a:r>
            <a:r>
              <a:rPr sz="1000" spc="-15" dirty="0">
                <a:latin typeface="Arial"/>
                <a:cs typeface="Arial"/>
              </a:rPr>
              <a:t>java for </a:t>
            </a:r>
            <a:r>
              <a:rPr sz="1000" spc="-5" dirty="0">
                <a:latin typeface="Arial"/>
                <a:cs typeface="Arial"/>
              </a:rPr>
              <a:t>assignment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tasks</a:t>
            </a:r>
            <a:endParaRPr sz="10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mathematical</a:t>
            </a:r>
            <a:r>
              <a:rPr sz="1100" spc="-10" dirty="0">
                <a:latin typeface="Arial"/>
                <a:cs typeface="Arial"/>
              </a:rPr>
              <a:t> background:</a:t>
            </a:r>
            <a:endParaRPr sz="1100">
              <a:latin typeface="Arial"/>
              <a:cs typeface="Arial"/>
            </a:endParaRPr>
          </a:p>
          <a:p>
            <a:pPr marL="566420" marR="217170" algn="just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familiarity with proofs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mathematical induction; and  knowledge of calculus, including differentiation, limits,  </a:t>
            </a:r>
            <a:r>
              <a:rPr sz="1000" spc="-25" dirty="0">
                <a:latin typeface="Arial"/>
                <a:cs typeface="Arial"/>
              </a:rPr>
              <a:t>L’Hôpital’s </a:t>
            </a:r>
            <a:r>
              <a:rPr sz="1000" spc="-5" dirty="0">
                <a:latin typeface="Arial"/>
                <a:cs typeface="Arial"/>
              </a:rPr>
              <a:t>rule, and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summations.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8"/>
                </a:lnTo>
                <a:lnTo>
                  <a:pt x="4608004" y="1224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365935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1250249"/>
            <a:ext cx="346964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Practical </a:t>
            </a:r>
            <a:r>
              <a:rPr sz="1100" spc="-5" dirty="0">
                <a:latin typeface="Arial"/>
                <a:cs typeface="Arial"/>
              </a:rPr>
              <a:t>basis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5" dirty="0">
                <a:latin typeface="Arial"/>
                <a:cs typeface="Arial"/>
              </a:rPr>
              <a:t>creating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efficient algorithms.  Theoretical basis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5" dirty="0">
                <a:latin typeface="Arial"/>
                <a:cs typeface="Arial"/>
              </a:rPr>
              <a:t>justifying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choice of algorithms.  </a:t>
            </a:r>
            <a:r>
              <a:rPr sz="1100" spc="-15" dirty="0">
                <a:latin typeface="Arial"/>
                <a:cs typeface="Arial"/>
              </a:rPr>
              <a:t>Improve your </a:t>
            </a:r>
            <a:r>
              <a:rPr sz="1100" spc="-10" dirty="0">
                <a:latin typeface="Arial"/>
                <a:cs typeface="Arial"/>
              </a:rPr>
              <a:t>problem-solving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skills.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prerequisite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looking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job at </a:t>
            </a:r>
            <a:r>
              <a:rPr sz="1100" spc="-10" dirty="0">
                <a:latin typeface="Arial"/>
                <a:cs typeface="Arial"/>
              </a:rPr>
              <a:t>Google, Oracle,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575968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786001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1996033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8"/>
                </a:lnTo>
                <a:lnTo>
                  <a:pt x="4608004" y="1224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Current areas</a:t>
            </a:r>
            <a:r>
              <a:rPr spc="-10" dirty="0"/>
              <a:t> </a:t>
            </a:r>
            <a:r>
              <a:rPr spc="15" dirty="0"/>
              <a:t>research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56483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77486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98489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194928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1110816"/>
            <a:ext cx="3696335" cy="1203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6482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Four </a:t>
            </a:r>
            <a:r>
              <a:rPr sz="1100" spc="-5" dirty="0">
                <a:latin typeface="Arial"/>
                <a:cs typeface="Arial"/>
              </a:rPr>
              <a:t>areas currently under </a:t>
            </a:r>
            <a:r>
              <a:rPr sz="1100" spc="-10" dirty="0">
                <a:latin typeface="Arial"/>
                <a:cs typeface="Arial"/>
              </a:rPr>
              <a:t>competitive </a:t>
            </a:r>
            <a:r>
              <a:rPr sz="1100" spc="-5" dirty="0">
                <a:latin typeface="Arial"/>
                <a:cs typeface="Arial"/>
              </a:rPr>
              <a:t>research </a:t>
            </a:r>
            <a:r>
              <a:rPr sz="1100" spc="-10" dirty="0">
                <a:latin typeface="Arial"/>
                <a:cs typeface="Arial"/>
              </a:rPr>
              <a:t>and  development: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Distributed/parallel </a:t>
            </a:r>
            <a:r>
              <a:rPr sz="1100" spc="-5" dirty="0">
                <a:latin typeface="Arial"/>
                <a:cs typeface="Arial"/>
              </a:rPr>
              <a:t>algorithms </a:t>
            </a:r>
            <a:r>
              <a:rPr sz="1100" spc="-10" dirty="0">
                <a:latin typeface="Arial"/>
                <a:cs typeface="Arial"/>
              </a:rPr>
              <a:t>(multi-core </a:t>
            </a:r>
            <a:r>
              <a:rPr sz="1100" spc="-5" dirty="0">
                <a:latin typeface="Arial"/>
                <a:cs typeface="Arial"/>
              </a:rPr>
              <a:t>architectures)  </a:t>
            </a:r>
            <a:r>
              <a:rPr sz="1100" spc="-10" dirty="0">
                <a:latin typeface="Arial"/>
                <a:cs typeface="Arial"/>
              </a:rPr>
              <a:t>Neural </a:t>
            </a:r>
            <a:r>
              <a:rPr sz="1100" spc="-5" dirty="0">
                <a:latin typeface="Arial"/>
                <a:cs typeface="Arial"/>
              </a:rPr>
              <a:t>networks/pattern recognition</a:t>
            </a:r>
            <a:endParaRPr sz="1100">
              <a:latin typeface="Arial"/>
              <a:cs typeface="Arial"/>
            </a:endParaRPr>
          </a:p>
          <a:p>
            <a:pPr marL="289560" marR="215074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Bioinformatics  </a:t>
            </a:r>
            <a:r>
              <a:rPr sz="1100" spc="-10" dirty="0">
                <a:latin typeface="Arial"/>
                <a:cs typeface="Arial"/>
              </a:rPr>
              <a:t>Quantum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computing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Course</a:t>
            </a:r>
            <a:r>
              <a:rPr dirty="0"/>
              <a:t> </a:t>
            </a:r>
            <a:r>
              <a:rPr spc="10" dirty="0"/>
              <a:t>outline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484211"/>
            <a:ext cx="417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4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opics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72073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1556" y="7200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683805"/>
            <a:ext cx="3528060" cy="2581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Asymptotic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Basic concepts of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Arial"/>
                <a:cs typeface="Arial"/>
              </a:rPr>
              <a:t>Graph </a:t>
            </a:r>
            <a:r>
              <a:rPr sz="1100" spc="-5" dirty="0">
                <a:latin typeface="Arial"/>
                <a:cs typeface="Arial"/>
              </a:rPr>
              <a:t>algorithms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5" dirty="0">
                <a:latin typeface="Arial"/>
                <a:cs typeface="Arial"/>
              </a:rPr>
              <a:t>Complex </a:t>
            </a:r>
            <a:r>
              <a:rPr sz="1100" i="1" spc="-5" dirty="0">
                <a:latin typeface="Arial"/>
                <a:cs typeface="Arial"/>
              </a:rPr>
              <a:t>data structure; </a:t>
            </a:r>
            <a:r>
              <a:rPr sz="1100" i="1" spc="-10" dirty="0">
                <a:latin typeface="Arial"/>
                <a:cs typeface="Arial"/>
              </a:rPr>
              <a:t>multiple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representations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Arial"/>
                <a:cs typeface="Arial"/>
              </a:rPr>
              <a:t>Dynamic programming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Arial"/>
                <a:cs typeface="Arial"/>
              </a:rPr>
              <a:t>Vast </a:t>
            </a:r>
            <a:r>
              <a:rPr sz="1100" i="1" spc="-10" dirty="0">
                <a:latin typeface="Arial"/>
                <a:cs typeface="Arial"/>
              </a:rPr>
              <a:t>speed up </a:t>
            </a:r>
            <a:r>
              <a:rPr sz="1100" i="1" spc="-20" dirty="0">
                <a:latin typeface="Arial"/>
                <a:cs typeface="Arial"/>
              </a:rPr>
              <a:t>by </a:t>
            </a:r>
            <a:r>
              <a:rPr sz="1100" i="1" spc="-5" dirty="0">
                <a:latin typeface="Arial"/>
                <a:cs typeface="Arial"/>
              </a:rPr>
              <a:t>using </a:t>
            </a:r>
            <a:r>
              <a:rPr sz="1100" i="1" spc="-15" dirty="0">
                <a:latin typeface="Arial"/>
                <a:cs typeface="Arial"/>
              </a:rPr>
              <a:t>arrays; </a:t>
            </a:r>
            <a:r>
              <a:rPr sz="1100" i="1" spc="-5" dirty="0">
                <a:latin typeface="Arial"/>
                <a:cs typeface="Arial"/>
              </a:rPr>
              <a:t>also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elegant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latin typeface="Arial"/>
                <a:cs typeface="Arial"/>
              </a:rPr>
              <a:t>Greedy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algorithms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Straightforward and </a:t>
            </a:r>
            <a:r>
              <a:rPr sz="1100" i="1" spc="-5" dirty="0">
                <a:latin typeface="Arial"/>
                <a:cs typeface="Arial"/>
              </a:rPr>
              <a:t>efficient </a:t>
            </a:r>
            <a:r>
              <a:rPr sz="1100" i="1" spc="-20" dirty="0">
                <a:latin typeface="Arial"/>
                <a:cs typeface="Arial"/>
              </a:rPr>
              <a:t>for </a:t>
            </a:r>
            <a:r>
              <a:rPr sz="1100" i="1" dirty="0">
                <a:latin typeface="Arial"/>
                <a:cs typeface="Arial"/>
              </a:rPr>
              <a:t>certain </a:t>
            </a:r>
            <a:r>
              <a:rPr sz="1100" i="1" spc="-5" dirty="0">
                <a:latin typeface="Arial"/>
                <a:cs typeface="Arial"/>
              </a:rPr>
              <a:t>types of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problems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latin typeface="Arial"/>
                <a:cs typeface="Arial"/>
              </a:rPr>
              <a:t>Amortised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Advanced </a:t>
            </a:r>
            <a:r>
              <a:rPr sz="1100" i="1" spc="-5" dirty="0">
                <a:latin typeface="Arial"/>
                <a:cs typeface="Arial"/>
              </a:rPr>
              <a:t>analysis technique </a:t>
            </a:r>
            <a:r>
              <a:rPr sz="1100" i="1" spc="-20" dirty="0">
                <a:latin typeface="Arial"/>
                <a:cs typeface="Arial"/>
              </a:rPr>
              <a:t>for </a:t>
            </a:r>
            <a:r>
              <a:rPr sz="1100" i="1" spc="-5" dirty="0">
                <a:latin typeface="Arial"/>
                <a:cs typeface="Arial"/>
              </a:rPr>
              <a:t>data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Arial"/>
                <a:cs typeface="Arial"/>
              </a:rPr>
              <a:t>Complexity </a:t>
            </a:r>
            <a:r>
              <a:rPr sz="1100" spc="-5" dirty="0">
                <a:latin typeface="Arial"/>
                <a:cs typeface="Arial"/>
              </a:rPr>
              <a:t>classes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Broad theoretical concepts about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computation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Arial"/>
                <a:cs typeface="Arial"/>
              </a:rPr>
              <a:t>Randomised </a:t>
            </a:r>
            <a:r>
              <a:rPr sz="1100" spc="-5" dirty="0">
                <a:latin typeface="Arial"/>
                <a:cs typeface="Arial"/>
              </a:rPr>
              <a:t>algorithms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i="1" spc="-5" dirty="0">
                <a:latin typeface="Arial"/>
                <a:cs typeface="Arial"/>
              </a:rPr>
              <a:t>class of algorithms that </a:t>
            </a:r>
            <a:r>
              <a:rPr sz="1100" i="1" spc="-20" dirty="0">
                <a:latin typeface="Arial"/>
                <a:cs typeface="Arial"/>
              </a:rPr>
              <a:t>avoid </a:t>
            </a:r>
            <a:r>
              <a:rPr sz="1100" i="1" spc="-10" dirty="0">
                <a:latin typeface="Arial"/>
                <a:cs typeface="Arial"/>
              </a:rPr>
              <a:t>some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inefficiencies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55" y="109032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1556" y="108963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1459903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1556" y="14584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155" y="1829485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61556" y="18288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219906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61556" y="21963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2568651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61556" y="25671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155" y="2938234"/>
            <a:ext cx="134416" cy="1344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1556" y="29362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8"/>
                </a:lnTo>
                <a:lnTo>
                  <a:pt x="4608004" y="122428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5" dirty="0"/>
              <a:t>/12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Course </a:t>
            </a:r>
            <a:r>
              <a:rPr spc="10" dirty="0"/>
              <a:t>outline </a:t>
            </a:r>
            <a:r>
              <a:rPr dirty="0"/>
              <a:t>by</a:t>
            </a:r>
            <a:r>
              <a:rPr spc="-15" dirty="0"/>
              <a:t> </a:t>
            </a:r>
            <a:r>
              <a:rPr spc="15" dirty="0"/>
              <a:t>week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212" y="58091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613" y="58023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450" y="514042"/>
            <a:ext cx="4244599" cy="283167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AU" sz="1050" spc="-10" dirty="0">
                <a:latin typeface="Arial"/>
                <a:cs typeface="Arial"/>
              </a:rPr>
              <a:t>4/8/2020: </a:t>
            </a:r>
            <a:r>
              <a:rPr sz="1050" spc="-10" dirty="0">
                <a:latin typeface="Arial"/>
                <a:cs typeface="Arial"/>
              </a:rPr>
              <a:t>Background and </a:t>
            </a:r>
            <a:r>
              <a:rPr sz="1050" spc="-5" dirty="0">
                <a:latin typeface="Arial"/>
                <a:cs typeface="Arial"/>
              </a:rPr>
              <a:t>asymptotic notation.</a:t>
            </a:r>
            <a:endParaRPr sz="1050" dirty="0">
              <a:latin typeface="Arial"/>
              <a:cs typeface="Arial"/>
            </a:endParaRPr>
          </a:p>
          <a:p>
            <a:pPr marL="12700" marR="320040">
              <a:lnSpc>
                <a:spcPct val="117000"/>
              </a:lnSpc>
            </a:pPr>
            <a:r>
              <a:rPr lang="en-AU" sz="1050" spc="-5" dirty="0">
                <a:latin typeface="Arial"/>
                <a:cs typeface="Arial"/>
              </a:rPr>
              <a:t>11/8/2020: </a:t>
            </a:r>
            <a:r>
              <a:rPr sz="1050" spc="-5" dirty="0">
                <a:latin typeface="Arial"/>
                <a:cs typeface="Arial"/>
              </a:rPr>
              <a:t>Solving recurrences; divide-&amp;-conquer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algorithms.  </a:t>
            </a:r>
            <a:endParaRPr lang="en-AU" sz="1050" spc="-5" dirty="0">
              <a:latin typeface="Arial"/>
              <a:cs typeface="Arial"/>
            </a:endParaRPr>
          </a:p>
          <a:p>
            <a:pPr marL="12700" marR="320040">
              <a:lnSpc>
                <a:spcPct val="117000"/>
              </a:lnSpc>
            </a:pPr>
            <a:r>
              <a:rPr lang="en-AU" sz="1050" spc="-10" dirty="0">
                <a:latin typeface="Arial"/>
                <a:cs typeface="Arial"/>
              </a:rPr>
              <a:t>18/8/2020: </a:t>
            </a:r>
            <a:r>
              <a:rPr sz="1050" spc="-10" dirty="0">
                <a:latin typeface="Arial"/>
                <a:cs typeface="Arial"/>
              </a:rPr>
              <a:t>Graph </a:t>
            </a:r>
            <a:r>
              <a:rPr sz="1050" spc="-5" dirty="0">
                <a:latin typeface="Arial"/>
                <a:cs typeface="Arial"/>
              </a:rPr>
              <a:t>algorithms 1.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25/8/2020: </a:t>
            </a:r>
            <a:r>
              <a:rPr sz="1050" spc="-10" dirty="0">
                <a:latin typeface="Arial"/>
                <a:cs typeface="Arial"/>
              </a:rPr>
              <a:t>Graph </a:t>
            </a:r>
            <a:r>
              <a:rPr sz="1050" spc="-5" dirty="0">
                <a:latin typeface="Arial"/>
                <a:cs typeface="Arial"/>
              </a:rPr>
              <a:t>algorithms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2.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1/9/2020: Graph </a:t>
            </a:r>
            <a:r>
              <a:rPr lang="en-AU" sz="1050" spc="-5" dirty="0">
                <a:latin typeface="Arial"/>
                <a:cs typeface="Arial"/>
              </a:rPr>
              <a:t>algorithms </a:t>
            </a:r>
            <a:r>
              <a:rPr lang="en-AU" sz="1050" spc="-10" dirty="0">
                <a:latin typeface="Arial"/>
                <a:cs typeface="Arial"/>
              </a:rPr>
              <a:t>3</a:t>
            </a:r>
            <a:endParaRPr lang="en-AU"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8/9/2020: </a:t>
            </a:r>
            <a:r>
              <a:rPr sz="1050" spc="-10" dirty="0">
                <a:latin typeface="Arial"/>
                <a:cs typeface="Arial"/>
              </a:rPr>
              <a:t>Graph </a:t>
            </a:r>
            <a:r>
              <a:rPr sz="1050" spc="-5" dirty="0">
                <a:latin typeface="Arial"/>
                <a:cs typeface="Arial"/>
              </a:rPr>
              <a:t>algorithms </a:t>
            </a:r>
            <a:r>
              <a:rPr sz="1050" spc="-10" dirty="0">
                <a:latin typeface="Arial"/>
                <a:cs typeface="Arial"/>
              </a:rPr>
              <a:t>3 </a:t>
            </a:r>
            <a:r>
              <a:rPr sz="1050" spc="-5" dirty="0">
                <a:latin typeface="Arial"/>
                <a:cs typeface="Arial"/>
              </a:rPr>
              <a:t>cont. </a:t>
            </a:r>
            <a:r>
              <a:rPr sz="1050" spc="-10" dirty="0">
                <a:latin typeface="Arial"/>
                <a:cs typeface="Arial"/>
              </a:rPr>
              <a:t>and Dynamic programming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1.</a:t>
            </a:r>
            <a:endParaRPr lang="en-AU" sz="105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5" dirty="0">
                <a:latin typeface="Arial"/>
                <a:cs typeface="Arial"/>
              </a:rPr>
              <a:t>	</a:t>
            </a:r>
            <a:r>
              <a:rPr lang="en-AU" sz="1050" b="1" u="sng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Assignment 1 Published</a:t>
            </a:r>
            <a:endParaRPr sz="1050" b="1" u="sng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15/9/2020: </a:t>
            </a:r>
            <a:r>
              <a:rPr sz="1050" spc="-10" dirty="0">
                <a:latin typeface="Arial"/>
                <a:cs typeface="Arial"/>
              </a:rPr>
              <a:t>Dynamic Programming</a:t>
            </a:r>
            <a:r>
              <a:rPr sz="1050" spc="-5" dirty="0">
                <a:latin typeface="Arial"/>
                <a:cs typeface="Arial"/>
              </a:rPr>
              <a:t> 2.</a:t>
            </a:r>
            <a:r>
              <a:rPr lang="en-AU" sz="1050" spc="-5" dirty="0">
                <a:latin typeface="Arial"/>
                <a:cs typeface="Arial"/>
              </a:rPr>
              <a:t> </a:t>
            </a:r>
            <a:r>
              <a:rPr lang="en-AU" sz="1050" b="1" u="sng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Midterm Exam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5" dirty="0">
                <a:latin typeface="Arial"/>
                <a:cs typeface="Arial"/>
              </a:rPr>
              <a:t>22/9/2020: Midterm Feedback, and Assignment 1 consultation 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b="1" spc="-5" dirty="0">
                <a:latin typeface="Arial"/>
                <a:cs typeface="Arial"/>
              </a:rPr>
              <a:t>29/9/2020: Mid-semester</a:t>
            </a:r>
            <a:r>
              <a:rPr lang="en-AU" sz="1050" b="1" spc="-10" dirty="0">
                <a:latin typeface="Arial"/>
                <a:cs typeface="Arial"/>
              </a:rPr>
              <a:t> </a:t>
            </a:r>
            <a:r>
              <a:rPr lang="en-AU" sz="1050" b="1" spc="-15" dirty="0">
                <a:latin typeface="Arial"/>
                <a:cs typeface="Arial"/>
              </a:rPr>
              <a:t>break, </a:t>
            </a:r>
            <a:r>
              <a:rPr lang="en-AU" sz="1050" b="1" u="sng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Assignment 2 Published</a:t>
            </a:r>
            <a:endParaRPr lang="en-AU" sz="105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5" dirty="0">
                <a:latin typeface="Arial"/>
                <a:cs typeface="Arial"/>
              </a:rPr>
              <a:t>6/10/2020: </a:t>
            </a:r>
            <a:r>
              <a:rPr sz="1050" spc="-5" dirty="0">
                <a:latin typeface="Arial"/>
                <a:cs typeface="Arial"/>
              </a:rPr>
              <a:t>Greedy algorithms. </a:t>
            </a:r>
            <a:r>
              <a:rPr sz="1050" b="1" u="sng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Asst 1 due Monday</a:t>
            </a:r>
            <a:r>
              <a:rPr sz="1050" b="1" u="sng" spc="6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050" b="1" u="sng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4pm</a:t>
            </a:r>
            <a:r>
              <a:rPr sz="1050" b="1" spc="-10" dirty="0">
                <a:latin typeface="Arial"/>
                <a:cs typeface="Arial"/>
              </a:rPr>
              <a:t>.</a:t>
            </a:r>
            <a:endParaRPr lang="en-AU" sz="1050" dirty="0">
              <a:latin typeface="Arial"/>
              <a:cs typeface="Arial"/>
            </a:endParaRPr>
          </a:p>
          <a:p>
            <a:pPr marL="12700" marR="2166620">
              <a:lnSpc>
                <a:spcPct val="117000"/>
              </a:lnSpc>
            </a:pPr>
            <a:r>
              <a:rPr lang="en-AU" sz="1050" spc="-5" dirty="0">
                <a:latin typeface="Arial"/>
                <a:cs typeface="Arial"/>
              </a:rPr>
              <a:t>13/10/2020: Amortised </a:t>
            </a:r>
            <a:r>
              <a:rPr lang="en-AU" sz="1050" spc="-10" dirty="0">
                <a:latin typeface="Arial"/>
                <a:cs typeface="Arial"/>
              </a:rPr>
              <a:t>analysis.  </a:t>
            </a:r>
          </a:p>
          <a:p>
            <a:pPr marL="12700" marR="2166620">
              <a:lnSpc>
                <a:spcPct val="117000"/>
              </a:lnSpc>
            </a:pPr>
            <a:r>
              <a:rPr lang="en-AU" sz="1050" spc="-10" dirty="0">
                <a:latin typeface="Arial"/>
                <a:cs typeface="Arial"/>
              </a:rPr>
              <a:t>20/10/2020: </a:t>
            </a:r>
            <a:r>
              <a:rPr sz="1050" spc="-10" dirty="0">
                <a:latin typeface="Arial"/>
                <a:cs typeface="Arial"/>
              </a:rPr>
              <a:t>Complexity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classes.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27/10/2020: </a:t>
            </a:r>
            <a:r>
              <a:rPr sz="1050" spc="-10" dirty="0" err="1">
                <a:latin typeface="Arial"/>
                <a:cs typeface="Arial"/>
              </a:rPr>
              <a:t>Randomised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algorithms. </a:t>
            </a:r>
            <a:r>
              <a:rPr sz="1050" b="1" u="sng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Asst 2 due Monday</a:t>
            </a:r>
            <a:r>
              <a:rPr sz="1050" b="1" u="sng" spc="9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050" b="1" u="sng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4pm</a:t>
            </a:r>
            <a:r>
              <a:rPr sz="1050" b="1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AU" sz="1050" spc="-10" dirty="0">
                <a:latin typeface="Arial"/>
                <a:cs typeface="Arial"/>
              </a:rPr>
              <a:t>3/11/2020: </a:t>
            </a:r>
            <a:r>
              <a:rPr sz="1050" spc="-10" dirty="0">
                <a:latin typeface="Arial"/>
                <a:cs typeface="Arial"/>
              </a:rPr>
              <a:t>Revision.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761860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613" y="76117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939012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613" y="9375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1135201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3613" y="11345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1330249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3613" y="13274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212" y="1511198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3613" y="15097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1913140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3613" y="19111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2109330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83613" y="210786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212" y="2448905"/>
            <a:ext cx="134416" cy="1344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3613" y="24474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212" y="2622234"/>
            <a:ext cx="134416" cy="1344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62505" y="2620779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212" y="2806994"/>
            <a:ext cx="134416" cy="13441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62505" y="2806313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3003196"/>
            <a:ext cx="134416" cy="13441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2505" y="3002503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212" y="3187956"/>
            <a:ext cx="134416" cy="13441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62505" y="3186488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79963" y="3329664"/>
            <a:ext cx="2794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022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background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1727"/>
            <a:ext cx="4608004" cy="794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81140"/>
            <a:ext cx="4608195" cy="20827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380"/>
              </a:lnSpc>
            </a:pPr>
            <a:r>
              <a:rPr spc="15" dirty="0"/>
              <a:t>Assessment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9039"/>
            <a:ext cx="4608004" cy="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561034"/>
            <a:ext cx="3555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course profile has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detail </a:t>
            </a:r>
            <a:r>
              <a:rPr sz="1100" spc="-10" dirty="0">
                <a:latin typeface="Arial"/>
                <a:cs typeface="Arial"/>
              </a:rPr>
              <a:t>and takes precedence.  COMP4500 and COMP7500 differ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requirements.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980084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1556" y="9793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943138"/>
            <a:ext cx="2962910" cy="2198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Mid-semester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exam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20" dirty="0">
                <a:latin typeface="Arial"/>
                <a:cs typeface="Arial"/>
              </a:rPr>
              <a:t>Worth </a:t>
            </a:r>
            <a:r>
              <a:rPr sz="1100" b="1" spc="-10" dirty="0">
                <a:latin typeface="Arial"/>
                <a:cs typeface="Arial"/>
              </a:rPr>
              <a:t>10% (15%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COMP7500)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Arial"/>
                <a:cs typeface="Arial"/>
              </a:rPr>
              <a:t>lecture </a:t>
            </a:r>
            <a:r>
              <a:rPr sz="1100" b="1" spc="-10" dirty="0">
                <a:latin typeface="Arial"/>
                <a:cs typeface="Arial"/>
              </a:rPr>
              <a:t>2 </a:t>
            </a:r>
            <a:r>
              <a:rPr sz="1100" b="1" spc="-5" dirty="0">
                <a:latin typeface="Arial"/>
                <a:cs typeface="Arial"/>
              </a:rPr>
              <a:t>(+ adjacent tutorial hour) of </a:t>
            </a:r>
            <a:r>
              <a:rPr sz="1100" b="1" spc="-10" dirty="0">
                <a:latin typeface="Arial"/>
                <a:cs typeface="Arial"/>
              </a:rPr>
              <a:t>week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Assignment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20" dirty="0">
                <a:latin typeface="Arial"/>
                <a:cs typeface="Arial"/>
              </a:rPr>
              <a:t>Worth </a:t>
            </a:r>
            <a:r>
              <a:rPr sz="1100" b="1" spc="-10" dirty="0">
                <a:latin typeface="Arial"/>
                <a:cs typeface="Arial"/>
              </a:rPr>
              <a:t>20% (15%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COMP7500)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Due 4pm Monday </a:t>
            </a:r>
            <a:r>
              <a:rPr sz="1100" b="1" spc="-5" dirty="0">
                <a:latin typeface="Arial"/>
                <a:cs typeface="Arial"/>
              </a:rPr>
              <a:t>16th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Sep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Assignment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20" dirty="0">
                <a:latin typeface="Arial"/>
                <a:cs typeface="Arial"/>
              </a:rPr>
              <a:t>Worth </a:t>
            </a:r>
            <a:r>
              <a:rPr sz="1100" b="1" spc="-10" dirty="0">
                <a:latin typeface="Arial"/>
                <a:cs typeface="Arial"/>
              </a:rPr>
              <a:t>20% (15%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COMP7500)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Due 4pm Monday </a:t>
            </a:r>
            <a:r>
              <a:rPr sz="1100" b="1" spc="-5" dirty="0">
                <a:latin typeface="Arial"/>
                <a:cs typeface="Arial"/>
              </a:rPr>
              <a:t>14th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Oct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Final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exam.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20" dirty="0">
                <a:latin typeface="Arial"/>
                <a:cs typeface="Arial"/>
              </a:rPr>
              <a:t>Worth </a:t>
            </a:r>
            <a:r>
              <a:rPr sz="1100" b="1" spc="-10" dirty="0">
                <a:latin typeface="Arial"/>
                <a:cs typeface="Arial"/>
              </a:rPr>
              <a:t>50% (55%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COMP7500)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Exam </a:t>
            </a:r>
            <a:r>
              <a:rPr sz="1100" b="1" spc="-5" dirty="0">
                <a:latin typeface="Arial"/>
                <a:cs typeface="Arial"/>
              </a:rPr>
              <a:t>period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55" y="153426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1556" y="15335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2088438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1556" y="20869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2642628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61556" y="26419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335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427"/>
                </a:lnTo>
                <a:lnTo>
                  <a:pt x="4608004" y="12242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79963" y="3329664"/>
            <a:ext cx="2794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7322</TotalTime>
  <Words>588</Words>
  <Application>Microsoft Office PowerPoint</Application>
  <PresentationFormat>Custom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and Background  Advanced Algorithms &amp; Data Structures</vt:lpstr>
      <vt:lpstr>Overview of this week</vt:lpstr>
      <vt:lpstr>Course Aims</vt:lpstr>
      <vt:lpstr>Assumed background</vt:lpstr>
      <vt:lpstr>PowerPoint Presentation</vt:lpstr>
      <vt:lpstr>Current areas research</vt:lpstr>
      <vt:lpstr>Course outline</vt:lpstr>
      <vt:lpstr>Course outline by week</vt:lpstr>
      <vt:lpstr>Assessment</vt:lpstr>
      <vt:lpstr>Other administration</vt:lpstr>
      <vt:lpstr>Overview of this week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Background   Advanced Algorithms &amp; Data Structures</dc:title>
  <dc:creator>COMP4500/7500</dc:creator>
  <cp:lastModifiedBy>Ahmad Abdel-Hafez</cp:lastModifiedBy>
  <cp:revision>10</cp:revision>
  <dcterms:created xsi:type="dcterms:W3CDTF">2020-07-28T23:33:36Z</dcterms:created>
  <dcterms:modified xsi:type="dcterms:W3CDTF">2020-08-03T06:04:42Z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2020-07-28T00:00:00Z</vt:filetime>
  </property>
</Properties>
</file>