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3" r:id="rId2"/>
    <p:sldId id="376" r:id="rId3"/>
    <p:sldId id="400" r:id="rId4"/>
    <p:sldId id="377" r:id="rId5"/>
    <p:sldId id="375" r:id="rId6"/>
    <p:sldId id="378" r:id="rId7"/>
    <p:sldId id="379" r:id="rId8"/>
    <p:sldId id="396" r:id="rId9"/>
    <p:sldId id="397" r:id="rId10"/>
    <p:sldId id="398" r:id="rId11"/>
    <p:sldId id="399" r:id="rId12"/>
    <p:sldId id="382" r:id="rId13"/>
    <p:sldId id="384" r:id="rId14"/>
    <p:sldId id="388" r:id="rId15"/>
    <p:sldId id="385" r:id="rId16"/>
    <p:sldId id="390" r:id="rId17"/>
    <p:sldId id="393" r:id="rId18"/>
    <p:sldId id="391" r:id="rId19"/>
    <p:sldId id="392" r:id="rId20"/>
    <p:sldId id="394" r:id="rId21"/>
    <p:sldId id="386" r:id="rId22"/>
    <p:sldId id="3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373"/>
            <p14:sldId id="376"/>
            <p14:sldId id="400"/>
            <p14:sldId id="377"/>
            <p14:sldId id="375"/>
            <p14:sldId id="378"/>
            <p14:sldId id="379"/>
            <p14:sldId id="396"/>
            <p14:sldId id="397"/>
            <p14:sldId id="398"/>
            <p14:sldId id="399"/>
            <p14:sldId id="382"/>
            <p14:sldId id="384"/>
            <p14:sldId id="388"/>
            <p14:sldId id="385"/>
            <p14:sldId id="390"/>
            <p14:sldId id="393"/>
            <p14:sldId id="391"/>
            <p14:sldId id="392"/>
            <p14:sldId id="394"/>
            <p14:sldId id="386"/>
            <p14:sldId id="395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47A"/>
    <a:srgbClr val="962A8B"/>
    <a:srgbClr val="E62645"/>
    <a:srgbClr val="2EA836"/>
    <a:srgbClr val="D9AC6D"/>
    <a:srgbClr val="EB602B"/>
    <a:srgbClr val="FBB800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" autoAdjust="0"/>
    <p:restoredTop sz="95545" autoAdjust="0"/>
  </p:normalViewPr>
  <p:slideViewPr>
    <p:cSldViewPr showGuides="1">
      <p:cViewPr varScale="1">
        <p:scale>
          <a:sx n="227" d="100"/>
          <a:sy n="227" d="100"/>
        </p:scale>
        <p:origin x="2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17/12/20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17/12/20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Generative Adversarial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/>
              <a:t>Siyu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–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590B266-66FA-5148-8D5A-9E7F49FA1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We had to convert the real loss function to a supervised learning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GAN losses can be very complex. For example, the </a:t>
            </a:r>
            <a:r>
              <a:rPr lang="en-US" sz="2400" dirty="0" err="1">
                <a:solidFill>
                  <a:schemeClr val="accent1"/>
                </a:solidFill>
              </a:rPr>
              <a:t>StarGAN</a:t>
            </a:r>
            <a:r>
              <a:rPr lang="en-US" sz="2400" dirty="0">
                <a:solidFill>
                  <a:schemeClr val="accent1"/>
                </a:solidFill>
              </a:rPr>
              <a:t> v2 loss: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DF200-B855-B749-BE71-9D4FA4D6D34B}"/>
              </a:ext>
            </a:extLst>
          </p:cNvPr>
          <p:cNvGrpSpPr/>
          <p:nvPr/>
        </p:nvGrpSpPr>
        <p:grpSpPr>
          <a:xfrm>
            <a:off x="1055440" y="3658625"/>
            <a:ext cx="10826877" cy="2650100"/>
            <a:chOff x="1127448" y="2072732"/>
            <a:chExt cx="10826877" cy="26501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6C5D30F-B1CF-D842-BE8A-1F90A519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2072732"/>
              <a:ext cx="4965700" cy="1092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B7721-C4B8-B04F-AD14-507D0B73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4132" y="2997127"/>
              <a:ext cx="4851400" cy="635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8BA597-533F-A441-9029-70A4DEC1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448" y="3566511"/>
              <a:ext cx="5753100" cy="622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FC7B9A-93D1-134E-805D-EEDFC1DB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1464" y="4011632"/>
              <a:ext cx="5219700" cy="711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AF4D39-538F-9944-93B9-9C702C2D2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5024" y="2686719"/>
              <a:ext cx="4839301" cy="1324913"/>
            </a:xfrm>
            <a:prstGeom prst="rect">
              <a:avLst/>
            </a:prstGeom>
          </p:spPr>
        </p:pic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5F57141E-7184-3C41-88FB-9767DE9D5124}"/>
                </a:ext>
              </a:extLst>
            </p:cNvPr>
            <p:cNvSpPr/>
            <p:nvPr/>
          </p:nvSpPr>
          <p:spPr>
            <a:xfrm>
              <a:off x="6753548" y="2182192"/>
              <a:ext cx="643384" cy="2169206"/>
            </a:xfrm>
            <a:prstGeom prst="rightBrace">
              <a:avLst>
                <a:gd name="adj1" fmla="val 29259"/>
                <a:gd name="adj2" fmla="val 45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D2E2663-7E2B-2B4D-8990-562983B79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560" y="2347363"/>
            <a:ext cx="2712555" cy="566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05680E4C-3E26-1240-B94C-5E10AFF10FC2}"/>
              </a:ext>
            </a:extLst>
          </p:cNvPr>
          <p:cNvSpPr/>
          <p:nvPr/>
        </p:nvSpPr>
        <p:spPr>
          <a:xfrm>
            <a:off x="5231904" y="2276872"/>
            <a:ext cx="648072" cy="63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8E070-B52B-B042-8936-00766686FE6D}"/>
              </a:ext>
            </a:extLst>
          </p:cNvPr>
          <p:cNvSpPr txBox="1"/>
          <p:nvPr/>
        </p:nvSpPr>
        <p:spPr>
          <a:xfrm>
            <a:off x="6071999" y="2350621"/>
            <a:ext cx="33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Entropy Losses for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42262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–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590B266-66FA-5148-8D5A-9E7F49FA1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We had to convert the real loss function to a supervised learning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GAN losses can be very complex. For example, the </a:t>
            </a:r>
            <a:r>
              <a:rPr lang="en-US" sz="2400" dirty="0" err="1">
                <a:solidFill>
                  <a:schemeClr val="accent1"/>
                </a:solidFill>
              </a:rPr>
              <a:t>StarGAN</a:t>
            </a:r>
            <a:r>
              <a:rPr lang="en-US" sz="2400" dirty="0">
                <a:solidFill>
                  <a:schemeClr val="accent1"/>
                </a:solidFill>
              </a:rPr>
              <a:t> v2 loss: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DF200-B855-B749-BE71-9D4FA4D6D34B}"/>
              </a:ext>
            </a:extLst>
          </p:cNvPr>
          <p:cNvGrpSpPr/>
          <p:nvPr/>
        </p:nvGrpSpPr>
        <p:grpSpPr>
          <a:xfrm>
            <a:off x="1055440" y="3658625"/>
            <a:ext cx="10826877" cy="2650100"/>
            <a:chOff x="1127448" y="2072732"/>
            <a:chExt cx="10826877" cy="26501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6C5D30F-B1CF-D842-BE8A-1F90A519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2072732"/>
              <a:ext cx="4965700" cy="1092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B7721-C4B8-B04F-AD14-507D0B73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4132" y="2997127"/>
              <a:ext cx="4851400" cy="635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8BA597-533F-A441-9029-70A4DEC1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448" y="3566511"/>
              <a:ext cx="5753100" cy="622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FC7B9A-93D1-134E-805D-EEDFC1DB4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1464" y="4011632"/>
              <a:ext cx="5219700" cy="711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AF4D39-538F-9944-93B9-9C702C2D2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5024" y="2686719"/>
              <a:ext cx="4839301" cy="1324913"/>
            </a:xfrm>
            <a:prstGeom prst="rect">
              <a:avLst/>
            </a:prstGeom>
          </p:spPr>
        </p:pic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5F57141E-7184-3C41-88FB-9767DE9D5124}"/>
                </a:ext>
              </a:extLst>
            </p:cNvPr>
            <p:cNvSpPr/>
            <p:nvPr/>
          </p:nvSpPr>
          <p:spPr>
            <a:xfrm>
              <a:off x="6753548" y="2182192"/>
              <a:ext cx="643384" cy="2169206"/>
            </a:xfrm>
            <a:prstGeom prst="rightBrace">
              <a:avLst>
                <a:gd name="adj1" fmla="val 29259"/>
                <a:gd name="adj2" fmla="val 45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D2E2663-7E2B-2B4D-8990-562983B79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560" y="2347363"/>
            <a:ext cx="2712555" cy="566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05680E4C-3E26-1240-B94C-5E10AFF10FC2}"/>
              </a:ext>
            </a:extLst>
          </p:cNvPr>
          <p:cNvSpPr/>
          <p:nvPr/>
        </p:nvSpPr>
        <p:spPr>
          <a:xfrm>
            <a:off x="5231904" y="2276872"/>
            <a:ext cx="648072" cy="63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8E070-B52B-B042-8936-00766686FE6D}"/>
              </a:ext>
            </a:extLst>
          </p:cNvPr>
          <p:cNvSpPr txBox="1"/>
          <p:nvPr/>
        </p:nvSpPr>
        <p:spPr>
          <a:xfrm>
            <a:off x="6071999" y="2301094"/>
            <a:ext cx="33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Entropy Losses for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74913-0B61-4B46-9477-3B5EE90C8196}"/>
              </a:ext>
            </a:extLst>
          </p:cNvPr>
          <p:cNvSpPr/>
          <p:nvPr/>
        </p:nvSpPr>
        <p:spPr>
          <a:xfrm rot="19821109">
            <a:off x="3367980" y="2322437"/>
            <a:ext cx="5216629" cy="141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Monaco" pitchFamily="2" charset="77"/>
              </a:rPr>
              <a:t>model</a:t>
            </a:r>
            <a:r>
              <a:rPr lang="en-US" sz="3600" dirty="0" err="1">
                <a:solidFill>
                  <a:srgbClr val="FF0000"/>
                </a:solidFill>
                <a:latin typeface="Monaco" pitchFamily="2" charset="77"/>
              </a:rPr>
              <a:t>.fit</a:t>
            </a:r>
            <a:r>
              <a:rPr lang="en-US" sz="3600" dirty="0">
                <a:latin typeface="Monaco" pitchFamily="2" charset="77"/>
              </a:rPr>
              <a:t>(x, y)?</a:t>
            </a:r>
          </a:p>
        </p:txBody>
      </p:sp>
    </p:spTree>
    <p:extLst>
      <p:ext uri="{BB962C8B-B14F-4D97-AF65-F5344CB8AC3E}">
        <p14:creationId xmlns:p14="http://schemas.microsoft.com/office/powerpoint/2010/main" val="37289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–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590B266-66FA-5148-8D5A-9E7F49FA1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model.fit</a:t>
            </a:r>
            <a:r>
              <a:rPr lang="en-US" sz="2400" dirty="0">
                <a:solidFill>
                  <a:schemeClr val="accent1"/>
                </a:solidFill>
              </a:rPr>
              <a:t> is good for </a:t>
            </a:r>
            <a:r>
              <a:rPr lang="en-US" sz="2400" b="1" dirty="0">
                <a:solidFill>
                  <a:schemeClr val="accent1"/>
                </a:solidFill>
              </a:rPr>
              <a:t>supervised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model.fit</a:t>
            </a:r>
            <a:r>
              <a:rPr lang="en-US" sz="2400" dirty="0">
                <a:solidFill>
                  <a:schemeClr val="accent1"/>
                </a:solidFill>
              </a:rPr>
              <a:t> is a </a:t>
            </a:r>
            <a:r>
              <a:rPr lang="en-US" sz="2400" b="1" dirty="0">
                <a:solidFill>
                  <a:schemeClr val="accent1"/>
                </a:solidFill>
              </a:rPr>
              <a:t>convenience API</a:t>
            </a:r>
            <a:r>
              <a:rPr lang="en-US" sz="2400" dirty="0">
                <a:solidFill>
                  <a:schemeClr val="accent1"/>
                </a:solidFill>
              </a:rPr>
              <a:t>, it does not reflect the nature of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It is hard to define the </a:t>
            </a:r>
            <a:r>
              <a:rPr lang="en-US" sz="2400" b="1" dirty="0">
                <a:solidFill>
                  <a:schemeClr val="accent1"/>
                </a:solidFill>
              </a:rPr>
              <a:t>input (x) </a:t>
            </a:r>
            <a:r>
              <a:rPr lang="en-US" sz="2400" dirty="0">
                <a:solidFill>
                  <a:schemeClr val="accent1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target (y)</a:t>
            </a:r>
            <a:r>
              <a:rPr lang="en-US" sz="2400" dirty="0">
                <a:solidFill>
                  <a:schemeClr val="accent1"/>
                </a:solidFill>
              </a:rPr>
              <a:t> for complex loss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63093-2B68-1442-9AB7-F7724C9296DF}"/>
              </a:ext>
            </a:extLst>
          </p:cNvPr>
          <p:cNvSpPr/>
          <p:nvPr/>
        </p:nvSpPr>
        <p:spPr>
          <a:xfrm>
            <a:off x="3367980" y="2322437"/>
            <a:ext cx="5216629" cy="141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Monaco" pitchFamily="2" charset="77"/>
              </a:rPr>
              <a:t>model</a:t>
            </a:r>
            <a:r>
              <a:rPr lang="en-US" sz="3600" dirty="0" err="1">
                <a:solidFill>
                  <a:srgbClr val="FF0000"/>
                </a:solidFill>
                <a:latin typeface="Monaco" pitchFamily="2" charset="77"/>
              </a:rPr>
              <a:t>.fit</a:t>
            </a:r>
            <a:r>
              <a:rPr lang="en-US" sz="3600" dirty="0">
                <a:latin typeface="Monaco" pitchFamily="2" charset="77"/>
              </a:rPr>
              <a:t>(x, y)?</a:t>
            </a:r>
          </a:p>
        </p:txBody>
      </p:sp>
    </p:spTree>
    <p:extLst>
      <p:ext uri="{BB962C8B-B14F-4D97-AF65-F5344CB8AC3E}">
        <p14:creationId xmlns:p14="http://schemas.microsoft.com/office/powerpoint/2010/main" val="21759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Tape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A590B266-66FA-5148-8D5A-9E7F49FA1C9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95326" y="1700213"/>
                <a:ext cx="10801350" cy="4608512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Use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tf.GradientTape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()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train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keras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models.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Update models based on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optimisation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objectives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rather than input (x) and labels (y).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Many GAN problems have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no clearly-defined labels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24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AU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AU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en-AU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AU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  <m:r>
                        <a:rPr lang="en-AU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This is exactly how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pytorch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works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A590B266-66FA-5148-8D5A-9E7F49FA1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95326" y="1700213"/>
                <a:ext cx="10801350" cy="4608512"/>
              </a:xfrm>
              <a:blipFill>
                <a:blip r:embed="rId2"/>
                <a:stretch>
                  <a:fillRect l="-1410" t="-1653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0C8A62-4B68-B146-8731-FC12D1976BBA}"/>
              </a:ext>
            </a:extLst>
          </p:cNvPr>
          <p:cNvSpPr txBox="1"/>
          <p:nvPr/>
        </p:nvSpPr>
        <p:spPr>
          <a:xfrm>
            <a:off x="4511824" y="47251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GAN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073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39456D-B258-D64C-B828-0B96B8B6D591}"/>
              </a:ext>
            </a:extLst>
          </p:cNvPr>
          <p:cNvSpPr/>
          <p:nvPr/>
        </p:nvSpPr>
        <p:spPr>
          <a:xfrm>
            <a:off x="7410959" y="3991176"/>
            <a:ext cx="1179450" cy="5099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959C4-0D2A-D449-B502-3170F110F9E0}"/>
              </a:ext>
            </a:extLst>
          </p:cNvPr>
          <p:cNvSpPr txBox="1"/>
          <p:nvPr/>
        </p:nvSpPr>
        <p:spPr>
          <a:xfrm>
            <a:off x="7845324" y="4438879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Real Loss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2F529B-2DE1-064F-B053-84B53AAB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90E7C0-3929-A148-A650-FDBFC9384AC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295800" y="3212976"/>
            <a:ext cx="3704884" cy="77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5F33D331-FEC3-D343-A406-76C74D14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73387F-0592-2945-B0FF-F3463673B3B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11824" y="3429000"/>
            <a:ext cx="5652628" cy="50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FBE32FD-7EF7-FC4E-A485-94DD62C573F7}"/>
              </a:ext>
            </a:extLst>
          </p:cNvPr>
          <p:cNvSpPr/>
          <p:nvPr/>
        </p:nvSpPr>
        <p:spPr>
          <a:xfrm>
            <a:off x="9048328" y="3935025"/>
            <a:ext cx="2232248" cy="5099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E1DDBF-935B-6148-908B-8B9108BC9A7D}"/>
              </a:ext>
            </a:extLst>
          </p:cNvPr>
          <p:cNvSpPr txBox="1"/>
          <p:nvPr/>
        </p:nvSpPr>
        <p:spPr>
          <a:xfrm>
            <a:off x="9670564" y="444576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Fake Loss</a:t>
            </a:r>
          </a:p>
        </p:txBody>
      </p:sp>
    </p:spTree>
    <p:extLst>
      <p:ext uri="{BB962C8B-B14F-4D97-AF65-F5344CB8AC3E}">
        <p14:creationId xmlns:p14="http://schemas.microsoft.com/office/powerpoint/2010/main" val="13928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AADB6F32-62B0-7845-B048-55DB0C1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0866BC-2A85-534B-B011-4C1DCFE531C3}"/>
              </a:ext>
            </a:extLst>
          </p:cNvPr>
          <p:cNvSpPr/>
          <p:nvPr/>
        </p:nvSpPr>
        <p:spPr>
          <a:xfrm>
            <a:off x="6628717" y="3968295"/>
            <a:ext cx="475395" cy="5099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06F23-B73D-E145-AEA4-6FEB5648C8C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63952" y="3946023"/>
            <a:ext cx="964765" cy="27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11B76F-8B0B-7246-AFC1-8DAA0A661A86}"/>
              </a:ext>
            </a:extLst>
          </p:cNvPr>
          <p:cNvSpPr txBox="1"/>
          <p:nvPr/>
        </p:nvSpPr>
        <p:spPr>
          <a:xfrm>
            <a:off x="6203737" y="4491936"/>
            <a:ext cx="161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Gradient </a:t>
            </a:r>
            <a:r>
              <a:rPr lang="en-US" sz="1400" dirty="0" err="1">
                <a:solidFill>
                  <a:srgbClr val="FF0000"/>
                </a:solidFill>
              </a:rPr>
              <a:t>w.r.t</a:t>
            </a:r>
            <a:r>
              <a:rPr lang="en-US" sz="1400" dirty="0">
                <a:solidFill>
                  <a:srgbClr val="FF0000"/>
                </a:solidFill>
              </a:rPr>
              <a:t>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1322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AADB6F32-62B0-7845-B048-55DB0C1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F1DAD1-895D-3D4D-87C0-8545A91DDB19}"/>
                  </a:ext>
                </a:extLst>
              </p:cNvPr>
              <p:cNvSpPr txBox="1"/>
              <p:nvPr/>
            </p:nvSpPr>
            <p:spPr>
              <a:xfrm>
                <a:off x="7464152" y="4467702"/>
                <a:ext cx="2872325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F1DAD1-895D-3D4D-87C0-8545A91D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467702"/>
                <a:ext cx="2872325" cy="395429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68849D-EB2A-5346-87B3-7FE69331DCF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9235" y="4130205"/>
            <a:ext cx="1504917" cy="53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193641-4786-8347-AF0A-C3A16B655EF2}"/>
              </a:ext>
            </a:extLst>
          </p:cNvPr>
          <p:cNvSpPr txBox="1"/>
          <p:nvPr/>
        </p:nvSpPr>
        <p:spPr>
          <a:xfrm>
            <a:off x="7480584" y="4806088"/>
            <a:ext cx="23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Update the weights of D</a:t>
            </a:r>
          </a:p>
        </p:txBody>
      </p:sp>
    </p:spTree>
    <p:extLst>
      <p:ext uri="{BB962C8B-B14F-4D97-AF65-F5344CB8AC3E}">
        <p14:creationId xmlns:p14="http://schemas.microsoft.com/office/powerpoint/2010/main" val="752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AADB6F32-62B0-7845-B048-55DB0C1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866540-6FBC-A64C-B3EE-E76948A7DB48}"/>
              </a:ext>
            </a:extLst>
          </p:cNvPr>
          <p:cNvSpPr/>
          <p:nvPr/>
        </p:nvSpPr>
        <p:spPr>
          <a:xfrm>
            <a:off x="7796929" y="5475821"/>
            <a:ext cx="1796894" cy="5099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162BB-8A98-4340-A198-A7B440EBD092}"/>
              </a:ext>
            </a:extLst>
          </p:cNvPr>
          <p:cNvCxnSpPr>
            <a:cxnSpLocks/>
          </p:cNvCxnSpPr>
          <p:nvPr/>
        </p:nvCxnSpPr>
        <p:spPr>
          <a:xfrm>
            <a:off x="4151784" y="4832751"/>
            <a:ext cx="4102288" cy="68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DD9F8C-BD87-334A-B6EE-404645824A4D}"/>
              </a:ext>
            </a:extLst>
          </p:cNvPr>
          <p:cNvSpPr txBox="1"/>
          <p:nvPr/>
        </p:nvSpPr>
        <p:spPr>
          <a:xfrm>
            <a:off x="8161273" y="593114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Generator Loss</a:t>
            </a:r>
          </a:p>
        </p:txBody>
      </p:sp>
    </p:spTree>
    <p:extLst>
      <p:ext uri="{BB962C8B-B14F-4D97-AF65-F5344CB8AC3E}">
        <p14:creationId xmlns:p14="http://schemas.microsoft.com/office/powerpoint/2010/main" val="22160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AADB6F32-62B0-7845-B048-55DB0C1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FF805-0C5E-2A4B-916E-26633F2FE757}"/>
              </a:ext>
            </a:extLst>
          </p:cNvPr>
          <p:cNvSpPr txBox="1"/>
          <p:nvPr/>
        </p:nvSpPr>
        <p:spPr>
          <a:xfrm>
            <a:off x="6642521" y="5944325"/>
            <a:ext cx="161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Gradient </a:t>
            </a:r>
            <a:r>
              <a:rPr lang="en-US" sz="1400" dirty="0" err="1">
                <a:solidFill>
                  <a:srgbClr val="FF0000"/>
                </a:solidFill>
              </a:rPr>
              <a:t>w.r.t</a:t>
            </a:r>
            <a:r>
              <a:rPr lang="en-US" sz="1400" dirty="0">
                <a:solidFill>
                  <a:srgbClr val="FF0000"/>
                </a:solidFill>
              </a:rPr>
              <a:t> Generator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593503-6EF7-884A-8F0D-F11202EB89C8}"/>
              </a:ext>
            </a:extLst>
          </p:cNvPr>
          <p:cNvSpPr/>
          <p:nvPr/>
        </p:nvSpPr>
        <p:spPr>
          <a:xfrm>
            <a:off x="7106359" y="5473004"/>
            <a:ext cx="475395" cy="5099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20B21-CB26-C244-AC4A-7174C930AA7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631126" y="4988378"/>
            <a:ext cx="1475233" cy="73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31D55-FD5D-5C4F-9886-382F6258D9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1916832"/>
            <a:ext cx="5400600" cy="40926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TensorFlow Implementation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E7AD-53A9-8144-A306-C5EAF226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98" y="1052736"/>
            <a:ext cx="10801350" cy="469056"/>
          </a:xfrm>
        </p:spPr>
        <p:txBody>
          <a:bodyPr/>
          <a:lstStyle/>
          <a:p>
            <a:r>
              <a:rPr lang="en-US" dirty="0"/>
              <a:t>Today’s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D4B9-2C56-554B-A844-316AB85138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4" y="1916832"/>
            <a:ext cx="5256584" cy="40926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Theory of </a:t>
            </a:r>
          </a:p>
          <a:p>
            <a:pPr marL="0" indent="0" algn="ctr">
              <a:buNone/>
            </a:pPr>
            <a:r>
              <a:rPr lang="en-US" sz="4400" dirty="0"/>
              <a:t>GANs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8A3BF-1C11-FD4F-B97B-AE1B5DDE2FA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63A37-B018-9E41-A684-04FBA30F495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61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AADB6F32-62B0-7845-B048-55DB0C1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23" y="1658112"/>
            <a:ext cx="4843029" cy="5123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ED9B78C-E170-2440-B46F-07E2358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4" y="5501877"/>
            <a:ext cx="2620014" cy="553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56FA74-92DC-E647-9107-EA5AD39F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6" y="3979293"/>
            <a:ext cx="4771278" cy="5135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F1DAD1-895D-3D4D-87C0-8545A91DDB19}"/>
                  </a:ext>
                </a:extLst>
              </p:cNvPr>
              <p:cNvSpPr txBox="1"/>
              <p:nvPr/>
            </p:nvSpPr>
            <p:spPr>
              <a:xfrm>
                <a:off x="7320136" y="5993534"/>
                <a:ext cx="2670090" cy="422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F1DAD1-895D-3D4D-87C0-8545A91DD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5993534"/>
                <a:ext cx="2670090" cy="422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68849D-EB2A-5346-87B3-7FE69331DCF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951984" y="5199888"/>
            <a:ext cx="1368152" cy="100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193641-4786-8347-AF0A-C3A16B655EF2}"/>
              </a:ext>
            </a:extLst>
          </p:cNvPr>
          <p:cNvSpPr txBox="1"/>
          <p:nvPr/>
        </p:nvSpPr>
        <p:spPr>
          <a:xfrm>
            <a:off x="7442849" y="6331503"/>
            <a:ext cx="23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Update the weights of G</a:t>
            </a:r>
          </a:p>
        </p:txBody>
      </p:sp>
    </p:spTree>
    <p:extLst>
      <p:ext uri="{BB962C8B-B14F-4D97-AF65-F5344CB8AC3E}">
        <p14:creationId xmlns:p14="http://schemas.microsoft.com/office/powerpoint/2010/main" val="27504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StarGANv2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CBDB8-CB90-FC46-BDDD-40C6C1FC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85" y="1844824"/>
            <a:ext cx="49657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C4E3D-FE04-364F-BB17-83D408A5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53" y="2769219"/>
            <a:ext cx="4851400" cy="63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33168C-7EED-5545-A8A8-9C88C2B4C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69" y="3338603"/>
            <a:ext cx="57531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B9223-BFF9-7C4E-AA52-7A242F1DD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85" y="3783724"/>
            <a:ext cx="5219700" cy="711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11CC46-6296-AD45-9D9A-616B99280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34" y="1552624"/>
            <a:ext cx="6028731" cy="5237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66E21-EDC6-9548-9822-813880005677}"/>
              </a:ext>
            </a:extLst>
          </p:cNvPr>
          <p:cNvSpPr txBox="1"/>
          <p:nvPr/>
        </p:nvSpPr>
        <p:spPr>
          <a:xfrm>
            <a:off x="6949988" y="5027778"/>
            <a:ext cx="433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Losses are implemented as they are defined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35912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StarGANv2 Example Using </a:t>
            </a:r>
            <a:r>
              <a:rPr lang="en-US" dirty="0" err="1"/>
              <a:t>GradientTape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C21FA-D390-534F-A198-9038CCCD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284984"/>
            <a:ext cx="5234009" cy="272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B726B-C457-E646-8996-731AB7DE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060848"/>
            <a:ext cx="8194110" cy="1398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66D895-9AAE-604D-BA48-188CFEE5BE13}"/>
              </a:ext>
            </a:extLst>
          </p:cNvPr>
          <p:cNvSpPr txBox="1"/>
          <p:nvPr/>
        </p:nvSpPr>
        <p:spPr>
          <a:xfrm>
            <a:off x="6873286" y="407707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all the models using the same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71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9E7AD-53A9-8144-A306-C5EAF226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98" y="1052736"/>
            <a:ext cx="10801350" cy="469056"/>
          </a:xfrm>
        </p:spPr>
        <p:txBody>
          <a:bodyPr/>
          <a:lstStyle/>
          <a:p>
            <a:r>
              <a:rPr lang="en-US" dirty="0"/>
              <a:t>What Do GANs Do?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8A3BF-1C11-FD4F-B97B-AE1B5DDE2FA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63A37-B018-9E41-A684-04FBA30F495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C5BCDFC-10E1-F748-93C6-496F3964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692696"/>
            <a:ext cx="4064000" cy="3035300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8CE38CA-223E-FC4C-96B3-E60817ACC760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5256658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Image Synthesis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Image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Traditional discriminative models are not good enough! </a:t>
            </a:r>
          </a:p>
        </p:txBody>
      </p:sp>
      <p:pic>
        <p:nvPicPr>
          <p:cNvPr id="17" name="Picture 16" descr="A picture containing text, tree, screenshot, mountain&#10;&#10;Description automatically generated">
            <a:extLst>
              <a:ext uri="{FF2B5EF4-FFF2-40B4-BE49-F238E27FC236}">
                <a16:creationId xmlns:a16="http://schemas.microsoft.com/office/drawing/2014/main" id="{928AB52A-8BB7-EB49-B0E5-122FC775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756989"/>
            <a:ext cx="309634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51BC6-36B1-754B-BA54-0A68DDBE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609141"/>
            <a:ext cx="6696744" cy="29173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2375B9-1A74-7C46-81CA-61A82B5AE7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Generating data had been historically difficult and was thought to be impossible in many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do we define </a:t>
            </a:r>
            <a:r>
              <a:rPr lang="en-US" sz="2400" b="1" dirty="0">
                <a:solidFill>
                  <a:schemeClr val="accent1"/>
                </a:solidFill>
              </a:rPr>
              <a:t>realness</a:t>
            </a:r>
            <a:r>
              <a:rPr lang="en-US" sz="2400" dirty="0">
                <a:solidFill>
                  <a:schemeClr val="accent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Naïve loss functions like MSE cannot quantify </a:t>
            </a:r>
            <a:r>
              <a:rPr lang="en-US" sz="2400" b="1" dirty="0">
                <a:solidFill>
                  <a:schemeClr val="accent1"/>
                </a:solidFill>
              </a:rPr>
              <a:t>realness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7879-621F-2B4B-B841-250B0C7894C7}"/>
              </a:ext>
            </a:extLst>
          </p:cNvPr>
          <p:cNvSpPr/>
          <p:nvPr/>
        </p:nvSpPr>
        <p:spPr>
          <a:xfrm>
            <a:off x="5951984" y="4077667"/>
            <a:ext cx="367240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“Realness”</a:t>
            </a:r>
          </a:p>
          <a:p>
            <a:pPr algn="ctr"/>
            <a:r>
              <a:rPr lang="en-US" sz="44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8207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3524E-B647-4546-A70B-85FDB1E61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250" y="1700808"/>
            <a:ext cx="10801350" cy="4608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 framework for </a:t>
            </a:r>
            <a:r>
              <a:rPr lang="en-US" sz="2400" b="1" dirty="0">
                <a:solidFill>
                  <a:schemeClr val="accent1"/>
                </a:solidFill>
              </a:rPr>
              <a:t>generating</a:t>
            </a:r>
            <a:r>
              <a:rPr lang="en-US" sz="2400" dirty="0">
                <a:solidFill>
                  <a:schemeClr val="accent1"/>
                </a:solidFill>
              </a:rPr>
              <a:t> data, can be </a:t>
            </a:r>
            <a:r>
              <a:rPr lang="en-US" sz="2400" b="1" dirty="0">
                <a:solidFill>
                  <a:schemeClr val="accent1"/>
                </a:solidFill>
              </a:rPr>
              <a:t>supervised</a:t>
            </a:r>
            <a:r>
              <a:rPr lang="en-US" sz="2400" dirty="0">
                <a:solidFill>
                  <a:schemeClr val="accent1"/>
                </a:solidFill>
              </a:rPr>
              <a:t> or </a:t>
            </a:r>
            <a:r>
              <a:rPr lang="en-US" sz="2400" b="1" dirty="0">
                <a:solidFill>
                  <a:schemeClr val="accent1"/>
                </a:solidFill>
              </a:rPr>
              <a:t>unsupervised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Involved at least two models: a </a:t>
            </a:r>
            <a:r>
              <a:rPr lang="en-US" sz="2400" b="1" dirty="0">
                <a:solidFill>
                  <a:schemeClr val="accent1"/>
                </a:solidFill>
              </a:rPr>
              <a:t>generator</a:t>
            </a:r>
            <a:r>
              <a:rPr lang="en-US" sz="2400" dirty="0">
                <a:solidFill>
                  <a:schemeClr val="accent1"/>
                </a:solidFill>
              </a:rPr>
              <a:t> and a </a:t>
            </a:r>
            <a:r>
              <a:rPr lang="en-US" sz="2400" b="1" dirty="0">
                <a:solidFill>
                  <a:schemeClr val="accent1"/>
                </a:solidFill>
              </a:rPr>
              <a:t>discriminator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Neural nets can be trained to classify things, they can be trained to assess realness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51BC6-36B1-754B-BA54-0A68DDBE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65" y="3356992"/>
            <a:ext cx="7029919" cy="30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– Training Step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996EB-51F4-5F49-B417-0811FC16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78" y="1637453"/>
            <a:ext cx="6834696" cy="4599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BF2062-1B96-0B4E-8C9F-EAA9420A17E4}"/>
              </a:ext>
            </a:extLst>
          </p:cNvPr>
          <p:cNvSpPr/>
          <p:nvPr/>
        </p:nvSpPr>
        <p:spPr>
          <a:xfrm>
            <a:off x="917463" y="1725619"/>
            <a:ext cx="3960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1 – Training the </a:t>
            </a:r>
            <a:r>
              <a:rPr lang="en-US" sz="2400" b="1" dirty="0">
                <a:solidFill>
                  <a:schemeClr val="accent1"/>
                </a:solidFill>
              </a:rPr>
              <a:t>Discriminator</a:t>
            </a:r>
            <a:r>
              <a:rPr lang="en-US" sz="2400" dirty="0">
                <a:solidFill>
                  <a:schemeClr val="accent1"/>
                </a:solidFill>
              </a:rPr>
              <a:t> on a fake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98450-58D0-AD40-9AA3-4E50664B1337}"/>
              </a:ext>
            </a:extLst>
          </p:cNvPr>
          <p:cNvSpPr/>
          <p:nvPr/>
        </p:nvSpPr>
        <p:spPr>
          <a:xfrm>
            <a:off x="915040" y="3225358"/>
            <a:ext cx="3960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2 – Training the </a:t>
            </a:r>
            <a:r>
              <a:rPr lang="en-US" sz="2400" b="1" dirty="0">
                <a:solidFill>
                  <a:schemeClr val="accent1"/>
                </a:solidFill>
              </a:rPr>
              <a:t>Discriminator</a:t>
            </a:r>
            <a:r>
              <a:rPr lang="en-US" sz="2400" dirty="0">
                <a:solidFill>
                  <a:schemeClr val="accent1"/>
                </a:solidFill>
              </a:rPr>
              <a:t> on a real sample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D45BC-6181-8240-8DB5-E5A38CAF7B8D}"/>
              </a:ext>
            </a:extLst>
          </p:cNvPr>
          <p:cNvSpPr/>
          <p:nvPr/>
        </p:nvSpPr>
        <p:spPr>
          <a:xfrm>
            <a:off x="915040" y="4760388"/>
            <a:ext cx="3960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 3 – </a:t>
            </a:r>
            <a:r>
              <a:rPr lang="en-US" sz="2400" dirty="0" err="1">
                <a:solidFill>
                  <a:schemeClr val="accent1"/>
                </a:solidFill>
              </a:rPr>
              <a:t>Optimise</a:t>
            </a:r>
            <a:r>
              <a:rPr lang="en-US" sz="2400" dirty="0">
                <a:solidFill>
                  <a:schemeClr val="accent1"/>
                </a:solidFill>
              </a:rPr>
              <a:t> the </a:t>
            </a:r>
            <a:r>
              <a:rPr lang="en-US" sz="2400" b="1" dirty="0">
                <a:solidFill>
                  <a:schemeClr val="accent1"/>
                </a:solidFill>
              </a:rPr>
              <a:t>Generator</a:t>
            </a:r>
            <a:r>
              <a:rPr lang="en-US" sz="2400" dirty="0">
                <a:solidFill>
                  <a:schemeClr val="accent1"/>
                </a:solidFill>
              </a:rPr>
              <a:t> to make the </a:t>
            </a:r>
            <a:r>
              <a:rPr lang="en-US" sz="2400" b="1" dirty="0">
                <a:solidFill>
                  <a:schemeClr val="accent1"/>
                </a:solidFill>
              </a:rPr>
              <a:t>Discriminator</a:t>
            </a:r>
            <a:r>
              <a:rPr lang="en-US" sz="2400" dirty="0">
                <a:solidFill>
                  <a:schemeClr val="accent1"/>
                </a:solidFill>
              </a:rPr>
              <a:t> predict “real”</a:t>
            </a:r>
          </a:p>
        </p:txBody>
      </p:sp>
    </p:spTree>
    <p:extLst>
      <p:ext uri="{BB962C8B-B14F-4D97-AF65-F5344CB8AC3E}">
        <p14:creationId xmlns:p14="http://schemas.microsoft.com/office/powerpoint/2010/main" val="36856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– Training Step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996EB-51F4-5F49-B417-0811FC16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78" y="1637453"/>
            <a:ext cx="6834696" cy="459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/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𝑓𝑎𝑘𝑒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  <a:blipFill>
                <a:blip r:embed="rId3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/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  <a:blipFill>
                <a:blip r:embed="rId4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/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  <a:blipFill>
                <a:blip r:embed="rId5"/>
                <a:stretch>
                  <a:fillRect l="-1790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9283D9C-B965-084A-A86E-56F522F757D5}"/>
              </a:ext>
            </a:extLst>
          </p:cNvPr>
          <p:cNvSpPr/>
          <p:nvPr/>
        </p:nvSpPr>
        <p:spPr>
          <a:xfrm>
            <a:off x="695325" y="5875867"/>
            <a:ext cx="6729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models are trained alternatively until </a:t>
            </a:r>
            <a:r>
              <a:rPr lang="en-US" sz="2400" b="1" dirty="0">
                <a:solidFill>
                  <a:srgbClr val="FF0000"/>
                </a:solidFill>
              </a:rPr>
              <a:t>equilibrium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3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Model.fit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996EB-51F4-5F49-B417-0811FC16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78" y="1637453"/>
            <a:ext cx="6834696" cy="459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/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𝑓𝑎𝑘𝑒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  <a:blipFill>
                <a:blip r:embed="rId3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/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  <a:blipFill>
                <a:blip r:embed="rId4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/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  <a:blipFill>
                <a:blip r:embed="rId5"/>
                <a:stretch>
                  <a:fillRect l="-1790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9283D9C-B965-084A-A86E-56F522F757D5}"/>
              </a:ext>
            </a:extLst>
          </p:cNvPr>
          <p:cNvSpPr/>
          <p:nvPr/>
        </p:nvSpPr>
        <p:spPr>
          <a:xfrm>
            <a:off x="695325" y="5875867"/>
            <a:ext cx="6729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models are trained alternatively until </a:t>
            </a:r>
            <a:r>
              <a:rPr lang="en-US" sz="2400" b="1" dirty="0">
                <a:solidFill>
                  <a:srgbClr val="FF0000"/>
                </a:solidFill>
              </a:rPr>
              <a:t>equilibrium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510F3-0643-7848-A349-53653CD199DD}"/>
              </a:ext>
            </a:extLst>
          </p:cNvPr>
          <p:cNvSpPr txBox="1"/>
          <p:nvPr/>
        </p:nvSpPr>
        <p:spPr>
          <a:xfrm>
            <a:off x="932723" y="2536205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d.train_on_batch</a:t>
            </a:r>
            <a:r>
              <a:rPr lang="en-US" dirty="0"/>
              <a:t>(fake, [1, 1, 1 …])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E307A-4A1D-AC43-B4BF-A03B220A3C65}"/>
              </a:ext>
            </a:extLst>
          </p:cNvPr>
          <p:cNvSpPr txBox="1"/>
          <p:nvPr/>
        </p:nvSpPr>
        <p:spPr>
          <a:xfrm>
            <a:off x="932723" y="393738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d.train_on_batch</a:t>
            </a:r>
            <a:r>
              <a:rPr lang="en-US" dirty="0"/>
              <a:t>(real, [0, 0, 0 …]))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3CFFF-1676-274D-86ED-42471D584E82}"/>
              </a:ext>
            </a:extLst>
          </p:cNvPr>
          <p:cNvSpPr txBox="1"/>
          <p:nvPr/>
        </p:nvSpPr>
        <p:spPr>
          <a:xfrm>
            <a:off x="932723" y="562059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gd.train_on_batch</a:t>
            </a:r>
            <a:r>
              <a:rPr lang="en-US" dirty="0"/>
              <a:t>(noise, [0, 0, 0 …]))</a:t>
            </a:r>
          </a:p>
        </p:txBody>
      </p:sp>
    </p:spTree>
    <p:extLst>
      <p:ext uri="{BB962C8B-B14F-4D97-AF65-F5344CB8AC3E}">
        <p14:creationId xmlns:p14="http://schemas.microsoft.com/office/powerpoint/2010/main" val="35449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DE8C4-C63E-CF48-8BC5-6BF603B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Model.fit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4EC7-26FE-F243-8A71-35C14D4F89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2895-85B6-DB46-86B2-958CDAB73C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[Entity Name]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996EB-51F4-5F49-B417-0811FC16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78" y="1637453"/>
            <a:ext cx="6834696" cy="459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/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𝑓𝑎𝑘𝑒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BF2062-1B96-0B4E-8C9F-EAA9420A1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1637453"/>
                <a:ext cx="4968478" cy="1033681"/>
              </a:xfrm>
              <a:prstGeom prst="rect">
                <a:avLst/>
              </a:prstGeom>
              <a:blipFill>
                <a:blip r:embed="rId3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/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645E32-F6B2-B54C-8615-5AE799D23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49" y="2996952"/>
                <a:ext cx="4968478" cy="1033681"/>
              </a:xfrm>
              <a:prstGeom prst="rect">
                <a:avLst/>
              </a:prstGeom>
              <a:blipFill>
                <a:blip r:embed="rId4"/>
                <a:stretch>
                  <a:fillRect l="-2046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/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Step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AU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77BB4F-7C72-0944-A95E-3C12DB37D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4617132"/>
                <a:ext cx="4968478" cy="1033681"/>
              </a:xfrm>
              <a:prstGeom prst="rect">
                <a:avLst/>
              </a:prstGeom>
              <a:blipFill>
                <a:blip r:embed="rId5"/>
                <a:stretch>
                  <a:fillRect l="-1790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9283D9C-B965-084A-A86E-56F522F757D5}"/>
              </a:ext>
            </a:extLst>
          </p:cNvPr>
          <p:cNvSpPr/>
          <p:nvPr/>
        </p:nvSpPr>
        <p:spPr>
          <a:xfrm>
            <a:off x="695325" y="5875867"/>
            <a:ext cx="6729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models are trained alternatively until </a:t>
            </a:r>
            <a:r>
              <a:rPr lang="en-US" sz="2400" b="1" dirty="0">
                <a:solidFill>
                  <a:srgbClr val="FF0000"/>
                </a:solidFill>
              </a:rPr>
              <a:t>equilibrium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510F3-0643-7848-A349-53653CD199DD}"/>
              </a:ext>
            </a:extLst>
          </p:cNvPr>
          <p:cNvSpPr txBox="1"/>
          <p:nvPr/>
        </p:nvSpPr>
        <p:spPr>
          <a:xfrm>
            <a:off x="932723" y="253620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d.train_on_batch</a:t>
            </a:r>
            <a:r>
              <a:rPr lang="en-US" dirty="0"/>
              <a:t>(fake, 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E307A-4A1D-AC43-B4BF-A03B220A3C65}"/>
              </a:ext>
            </a:extLst>
          </p:cNvPr>
          <p:cNvSpPr txBox="1"/>
          <p:nvPr/>
        </p:nvSpPr>
        <p:spPr>
          <a:xfrm>
            <a:off x="932723" y="393738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d.train_on_batch</a:t>
            </a:r>
            <a:r>
              <a:rPr lang="en-US" dirty="0"/>
              <a:t>(real, 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3CFFF-1676-274D-86ED-42471D584E82}"/>
              </a:ext>
            </a:extLst>
          </p:cNvPr>
          <p:cNvSpPr txBox="1"/>
          <p:nvPr/>
        </p:nvSpPr>
        <p:spPr>
          <a:xfrm>
            <a:off x="932723" y="562059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g_and_d.train_on_batch</a:t>
            </a:r>
            <a:r>
              <a:rPr lang="en-US" dirty="0"/>
              <a:t>(noise, 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BE83E-941A-F548-8A84-9C6ED6C5D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99766">
            <a:off x="1007181" y="2590965"/>
            <a:ext cx="9665022" cy="2016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01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1261</TotalTime>
  <Words>867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University of Queensland</vt:lpstr>
      <vt:lpstr>Generative Adversarial Networks</vt:lpstr>
      <vt:lpstr>Today’s Content</vt:lpstr>
      <vt:lpstr>What Do GANs Do?</vt:lpstr>
      <vt:lpstr>Generating Data</vt:lpstr>
      <vt:lpstr>Generative Adversarial Networks (GANs)</vt:lpstr>
      <vt:lpstr>Generative Adversarial Networks – Training Step</vt:lpstr>
      <vt:lpstr>Generative Adversarial Networks – Training Step</vt:lpstr>
      <vt:lpstr>Training Using Model.fit()</vt:lpstr>
      <vt:lpstr>Training Using Model.fit()</vt:lpstr>
      <vt:lpstr>Generative Adversarial Networks – Implementation</vt:lpstr>
      <vt:lpstr>Generative Adversarial Networks – Implementation</vt:lpstr>
      <vt:lpstr>Generative Adversarial Networks – Implementation</vt:lpstr>
      <vt:lpstr>Gradient Tape</vt:lpstr>
      <vt:lpstr>GAN Example Using GradientTape</vt:lpstr>
      <vt:lpstr>GAN Example Using GradientTape</vt:lpstr>
      <vt:lpstr>GAN Example Using GradientTape</vt:lpstr>
      <vt:lpstr>GAN Example Using GradientTape</vt:lpstr>
      <vt:lpstr>GAN Example Using GradientTape</vt:lpstr>
      <vt:lpstr>GAN Example Using GradientTape</vt:lpstr>
      <vt:lpstr>GAN Example Using GradientTape</vt:lpstr>
      <vt:lpstr>StarGANv2 Example Using GradientTape</vt:lpstr>
      <vt:lpstr>StarGANv2 Example Using GradientTape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Siyu Liu</cp:lastModifiedBy>
  <cp:revision>76</cp:revision>
  <dcterms:created xsi:type="dcterms:W3CDTF">2018-09-28T01:38:30Z</dcterms:created>
  <dcterms:modified xsi:type="dcterms:W3CDTF">2020-12-17T02:22:51Z</dcterms:modified>
</cp:coreProperties>
</file>