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3" r:id="rId2"/>
    <p:sldId id="400" r:id="rId3"/>
    <p:sldId id="426" r:id="rId4"/>
    <p:sldId id="439" r:id="rId5"/>
    <p:sldId id="440" r:id="rId6"/>
    <p:sldId id="441" r:id="rId7"/>
    <p:sldId id="442" r:id="rId8"/>
    <p:sldId id="405" r:id="rId9"/>
    <p:sldId id="4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Engstrom" initials="CE" lastIdx="1" clrIdx="0">
    <p:extLst>
      <p:ext uri="{19B8F6BF-5375-455C-9EA6-DF929625EA0E}">
        <p15:presenceInfo xmlns:p15="http://schemas.microsoft.com/office/powerpoint/2012/main" userId="S::uqcengst@uq.edu.au::cc7cc542-6ab9-4e43-ab48-bff50c9c73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47A"/>
    <a:srgbClr val="962A8B"/>
    <a:srgbClr val="E62645"/>
    <a:srgbClr val="2EA836"/>
    <a:srgbClr val="D9AC6D"/>
    <a:srgbClr val="EB602B"/>
    <a:srgbClr val="FBB800"/>
    <a:srgbClr val="4085C6"/>
    <a:srgbClr val="00A2C7"/>
    <a:srgbClr val="999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78" autoAdjust="0"/>
  </p:normalViewPr>
  <p:slideViewPr>
    <p:cSldViewPr showGuides="1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16725-1C5D-4F6E-900B-3580ED1B4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E64C-392C-4148-996C-A5BCCCAC7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7849A-F529-4CD5-AC55-05BB9FCEC1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987-6E68-47E6-931F-15CD6EA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 Competitions!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891B-CDDB-4FE8-9BA2-4CC0FB67B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ITEE Summer of AI</a:t>
            </a:r>
          </a:p>
          <a:p>
            <a:endParaRPr lang="en-AU" dirty="0"/>
          </a:p>
          <a:p>
            <a:r>
              <a:rPr lang="en-AU" dirty="0"/>
              <a:t>Dr. Shekhar “Shakes” Chandra</a:t>
            </a:r>
          </a:p>
        </p:txBody>
      </p:sp>
    </p:spTree>
    <p:extLst>
      <p:ext uri="{BB962C8B-B14F-4D97-AF65-F5344CB8AC3E}">
        <p14:creationId xmlns:p14="http://schemas.microsoft.com/office/powerpoint/2010/main" val="121744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What are the Competitions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Real world research problems needing your help!</a:t>
            </a:r>
          </a:p>
          <a:p>
            <a:pPr lvl="1"/>
            <a:r>
              <a:rPr lang="en-AU" dirty="0"/>
              <a:t>Leading UQ researchers present their projects and data for you to crunch!</a:t>
            </a:r>
          </a:p>
          <a:p>
            <a:pPr lvl="1"/>
            <a:r>
              <a:rPr lang="en-AU" dirty="0"/>
              <a:t>Real research data that you can build AI solutions for!</a:t>
            </a:r>
          </a:p>
          <a:p>
            <a:pPr lvl="1"/>
            <a:r>
              <a:rPr lang="en-AU" dirty="0"/>
              <a:t>Great opportunity to flex your AI muscles!</a:t>
            </a:r>
          </a:p>
          <a:p>
            <a:pPr lvl="1"/>
            <a:r>
              <a:rPr lang="en-AU" dirty="0"/>
              <a:t>Guidance to be provided for projects and participants by the event organisers</a:t>
            </a:r>
          </a:p>
          <a:p>
            <a:pPr lvl="1"/>
            <a:r>
              <a:rPr lang="en-AU" dirty="0"/>
              <a:t>Best performing model is sought for the objective set by the project team</a:t>
            </a:r>
          </a:p>
          <a:p>
            <a:pPr lvl="1"/>
            <a:r>
              <a:rPr lang="en-AU" dirty="0"/>
              <a:t>Winner per project will be announced by each project team</a:t>
            </a:r>
          </a:p>
          <a:p>
            <a:pPr lvl="1"/>
            <a:r>
              <a:rPr lang="en-AU" dirty="0"/>
              <a:t>Overall winner to receive a prize!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How do I take part?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Choose one or more projects from the ones presented today</a:t>
            </a:r>
          </a:p>
          <a:p>
            <a:pPr lvl="1"/>
            <a:r>
              <a:rPr lang="en-US" dirty="0"/>
              <a:t>Note their objective(s) and performance metric(s)</a:t>
            </a:r>
          </a:p>
          <a:p>
            <a:pPr lvl="1"/>
            <a:r>
              <a:rPr lang="en-US" dirty="0"/>
              <a:t>Download the data</a:t>
            </a:r>
          </a:p>
          <a:p>
            <a:pPr lvl="1"/>
            <a:r>
              <a:rPr lang="en-US" dirty="0"/>
              <a:t>Do some reading/survey of the research/code/models, especially those suggested</a:t>
            </a:r>
          </a:p>
          <a:p>
            <a:pPr lvl="1"/>
            <a:r>
              <a:rPr lang="en-US" dirty="0"/>
              <a:t>Setup a </a:t>
            </a:r>
            <a:r>
              <a:rPr lang="en-US" b="1" dirty="0"/>
              <a:t>private</a:t>
            </a:r>
            <a:r>
              <a:rPr lang="en-US" dirty="0"/>
              <a:t> GitHub repository to store you code</a:t>
            </a:r>
          </a:p>
          <a:p>
            <a:pPr lvl="1"/>
            <a:r>
              <a:rPr lang="en-US" dirty="0"/>
              <a:t>Start building your model(s)!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Commit regularly</a:t>
            </a:r>
          </a:p>
          <a:p>
            <a:pPr lvl="1"/>
            <a:r>
              <a:rPr lang="en-US" dirty="0"/>
              <a:t>Document your findings</a:t>
            </a:r>
          </a:p>
        </p:txBody>
      </p:sp>
    </p:spTree>
    <p:extLst>
      <p:ext uri="{BB962C8B-B14F-4D97-AF65-F5344CB8AC3E}">
        <p14:creationId xmlns:p14="http://schemas.microsoft.com/office/powerpoint/2010/main" val="366638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Rules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Setup a </a:t>
            </a:r>
            <a:r>
              <a:rPr lang="en-US" b="1" dirty="0"/>
              <a:t>private</a:t>
            </a:r>
            <a:r>
              <a:rPr lang="en-US" dirty="0"/>
              <a:t> GitHub repository to store you code</a:t>
            </a:r>
          </a:p>
          <a:p>
            <a:pPr lvl="1"/>
            <a:r>
              <a:rPr lang="en-US" dirty="0"/>
              <a:t>You may use a public repository if the project team approves</a:t>
            </a:r>
          </a:p>
          <a:p>
            <a:pPr lvl="1"/>
            <a:r>
              <a:rPr lang="en-US" dirty="0"/>
              <a:t>This is to track and prove the originality of your work</a:t>
            </a:r>
          </a:p>
          <a:p>
            <a:pPr lvl="1"/>
            <a:r>
              <a:rPr lang="en-US" dirty="0"/>
              <a:t>You may use pre-built solutions and open code/models, but be sure to cite/acknowledge them</a:t>
            </a:r>
          </a:p>
          <a:p>
            <a:pPr lvl="1"/>
            <a:r>
              <a:rPr lang="en-US" dirty="0"/>
              <a:t>Start building your model(s)!</a:t>
            </a:r>
          </a:p>
          <a:p>
            <a:pPr marL="612" lvl="1" indent="0">
              <a:buNone/>
            </a:pPr>
            <a:endParaRPr lang="en-US" dirty="0"/>
          </a:p>
          <a:p>
            <a:pPr lvl="1"/>
            <a:r>
              <a:rPr lang="en-US" dirty="0"/>
              <a:t>The performance of the model will be compared using the metric(s) decided by the project teams on a per project basis</a:t>
            </a:r>
          </a:p>
          <a:p>
            <a:pPr lvl="1"/>
            <a:r>
              <a:rPr lang="en-US" dirty="0"/>
              <a:t>Project teams may use your code in the future for their research</a:t>
            </a:r>
          </a:p>
          <a:p>
            <a:pPr lvl="1"/>
            <a:r>
              <a:rPr lang="en-US" dirty="0"/>
              <a:t>Overall winner will be voted on by all the project teams and event </a:t>
            </a:r>
            <a:r>
              <a:rPr lang="en-US" dirty="0" err="1"/>
              <a:t>organisers</a:t>
            </a:r>
            <a:endParaRPr lang="en-US" dirty="0"/>
          </a:p>
          <a:p>
            <a:pPr lvl="1"/>
            <a:r>
              <a:rPr lang="en-US" dirty="0"/>
              <a:t>The decision of the teams and </a:t>
            </a:r>
            <a:r>
              <a:rPr lang="en-US" dirty="0" err="1"/>
              <a:t>organisers</a:t>
            </a:r>
            <a:r>
              <a:rPr lang="en-US" dirty="0"/>
              <a:t> will be final</a:t>
            </a:r>
          </a:p>
        </p:txBody>
      </p:sp>
    </p:spTree>
    <p:extLst>
      <p:ext uri="{BB962C8B-B14F-4D97-AF65-F5344CB8AC3E}">
        <p14:creationId xmlns:p14="http://schemas.microsoft.com/office/powerpoint/2010/main" val="2867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4DFA57-FDE4-43C8-B3A8-42D318717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#summer-of-ai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364691" y="3194472"/>
            <a:ext cx="3456384" cy="469056"/>
          </a:xfrm>
        </p:spPr>
        <p:txBody>
          <a:bodyPr/>
          <a:lstStyle/>
          <a:p>
            <a:r>
              <a:rPr lang="en-AU" dirty="0"/>
              <a:t>Projects Available</a:t>
            </a:r>
          </a:p>
        </p:txBody>
      </p:sp>
    </p:spTree>
    <p:extLst>
      <p:ext uri="{BB962C8B-B14F-4D97-AF65-F5344CB8AC3E}">
        <p14:creationId xmlns:p14="http://schemas.microsoft.com/office/powerpoint/2010/main" val="22444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AU" dirty="0"/>
              <a:t>Objective: A </a:t>
            </a:r>
            <a:r>
              <a:rPr lang="en-AU" dirty="0" err="1"/>
              <a:t>UNet</a:t>
            </a:r>
            <a:r>
              <a:rPr lang="en-AU" dirty="0"/>
              <a:t> without any </a:t>
            </a:r>
            <a:r>
              <a:rPr lang="en-AU" dirty="0" err="1"/>
              <a:t>downsampling</a:t>
            </a:r>
            <a:endParaRPr lang="en-A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612075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Given a simple medical imaging dataset such as the OASIS dataset</a:t>
            </a:r>
          </a:p>
          <a:p>
            <a:pPr lvl="1"/>
            <a:r>
              <a:rPr lang="en-US" dirty="0"/>
              <a:t>Compute the 3D patch-based semantic segmentation</a:t>
            </a:r>
          </a:p>
          <a:p>
            <a:pPr lvl="1"/>
            <a:r>
              <a:rPr lang="en-US" dirty="0"/>
              <a:t>The network should have minimal or no </a:t>
            </a:r>
            <a:r>
              <a:rPr lang="en-US" dirty="0" err="1"/>
              <a:t>downsampling</a:t>
            </a:r>
            <a:r>
              <a:rPr lang="en-US" dirty="0"/>
              <a:t> achieving receptive fields </a:t>
            </a:r>
            <a:r>
              <a:rPr lang="en-US" dirty="0" err="1"/>
              <a:t>analoguous</a:t>
            </a:r>
            <a:r>
              <a:rPr lang="en-US" dirty="0"/>
              <a:t> to the UNet </a:t>
            </a:r>
          </a:p>
          <a:p>
            <a:pPr lvl="1"/>
            <a:r>
              <a:rPr lang="en-US" dirty="0"/>
              <a:t>Hint: Use dilated convolutions in stead of </a:t>
            </a:r>
            <a:r>
              <a:rPr lang="en-US" dirty="0" err="1"/>
              <a:t>downsampling</a:t>
            </a:r>
            <a:r>
              <a:rPr lang="en-US" dirty="0"/>
              <a:t> and max pooling</a:t>
            </a:r>
          </a:p>
          <a:p>
            <a:pPr lvl="1"/>
            <a:r>
              <a:rPr lang="en-US" dirty="0"/>
              <a:t>The labels should be one-hot encoded to produce a categorical output</a:t>
            </a:r>
          </a:p>
          <a:p>
            <a:pPr lvl="1"/>
            <a:r>
              <a:rPr lang="en-US" dirty="0"/>
              <a:t>The best performing model WRT to Dice similarity coefficient (DSC) will be the winner</a:t>
            </a:r>
          </a:p>
          <a:p>
            <a:pPr lvl="1"/>
            <a:endParaRPr lang="en-US" dirty="0"/>
          </a:p>
        </p:txBody>
      </p:sp>
      <p:pic>
        <p:nvPicPr>
          <p:cNvPr id="7" name="Picture 2" descr="Inng: &#10;oaa &#10;Inng: &#10;Img: ">
            <a:extLst>
              <a:ext uri="{FF2B5EF4-FFF2-40B4-BE49-F238E27FC236}">
                <a16:creationId xmlns:a16="http://schemas.microsoft.com/office/drawing/2014/main" id="{65E5C65C-6A54-4836-89B3-0DF1E2EF5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790" y="1700213"/>
            <a:ext cx="5281588" cy="235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generated alternative text:&#10;&#10;">
            <a:extLst>
              <a:ext uri="{FF2B5EF4-FFF2-40B4-BE49-F238E27FC236}">
                <a16:creationId xmlns:a16="http://schemas.microsoft.com/office/drawing/2014/main" id="{D4848846-900B-4355-AFBD-45A8CB2D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95" y="4984576"/>
            <a:ext cx="10544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F3100-2A68-4944-9A46-DF24C3F0EA2A}"/>
              </a:ext>
            </a:extLst>
          </p:cNvPr>
          <p:cNvSpPr txBox="1"/>
          <p:nvPr/>
        </p:nvSpPr>
        <p:spPr>
          <a:xfrm>
            <a:off x="7007424" y="4203004"/>
            <a:ext cx="5184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Schematic representation of the UNet model without any </a:t>
            </a:r>
            <a:r>
              <a:rPr lang="en-US" sz="1400" dirty="0" err="1"/>
              <a:t>dowsampling</a:t>
            </a:r>
            <a:r>
              <a:rPr lang="en-US" sz="1400" dirty="0"/>
              <a:t>. It should be possible to replace all </a:t>
            </a:r>
            <a:r>
              <a:rPr lang="en-US" sz="1400" dirty="0" err="1"/>
              <a:t>downsampling</a:t>
            </a:r>
            <a:r>
              <a:rPr lang="en-US" sz="1400" dirty="0"/>
              <a:t> and pooling with dilated convolutions. Thus, it should be 100 times smaller than the standard UNet model with similar performance!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09199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670E92-3AA9-4614-A780-E00910D9E0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Pattern Analysis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C87B6-164F-4892-A04B-AC0624335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AU" dirty="0" err="1"/>
              <a:t>uggested</a:t>
            </a:r>
            <a:r>
              <a:rPr lang="en-AU" dirty="0"/>
              <a:t> Steps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EE0BAF-E602-4B7A-A5CC-5625C6BAD382}"/>
              </a:ext>
            </a:extLst>
          </p:cNvPr>
          <p:cNvSpPr txBox="1">
            <a:spLocks/>
          </p:cNvSpPr>
          <p:nvPr/>
        </p:nvSpPr>
        <p:spPr>
          <a:xfrm>
            <a:off x="695326" y="1700213"/>
            <a:ext cx="1080127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First build a UNet to do whole image 2D segmentation with one-hot encoded labels for semantic segmentation</a:t>
            </a:r>
          </a:p>
          <a:p>
            <a:pPr lvl="1"/>
            <a:r>
              <a:rPr lang="en-US" dirty="0"/>
              <a:t>Then extend this to do patch-based 2D segmentation with the UNet</a:t>
            </a:r>
          </a:p>
          <a:p>
            <a:pPr lvl="1"/>
            <a:r>
              <a:rPr lang="en-US" dirty="0"/>
              <a:t>Ensure minimal artefacts within your results of your patch-based approach</a:t>
            </a:r>
          </a:p>
          <a:p>
            <a:pPr lvl="1"/>
            <a:r>
              <a:rPr lang="en-US" dirty="0"/>
              <a:t>Compare both whole-image and patch-based models and their performance with the DSC, if similar performance, then go to the next step</a:t>
            </a:r>
          </a:p>
          <a:p>
            <a:pPr lvl="1"/>
            <a:r>
              <a:rPr lang="en-US" dirty="0"/>
              <a:t>Extend the 2D patch-based method to 3D patch-based method</a:t>
            </a:r>
          </a:p>
          <a:p>
            <a:pPr lvl="1"/>
            <a:r>
              <a:rPr lang="en-US" dirty="0"/>
              <a:t>Compute the DSC of all labels. All DSC should be &gt; 0.9 DSC for each label</a:t>
            </a:r>
          </a:p>
        </p:txBody>
      </p:sp>
      <p:pic>
        <p:nvPicPr>
          <p:cNvPr id="1026" name="Picture 2" descr="Machine generated alternative text:&#10;&#10;">
            <a:extLst>
              <a:ext uri="{FF2B5EF4-FFF2-40B4-BE49-F238E27FC236}">
                <a16:creationId xmlns:a16="http://schemas.microsoft.com/office/drawing/2014/main" id="{D4848846-900B-4355-AFBD-45A8CB2D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95" y="4624536"/>
            <a:ext cx="10544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2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dirty="0"/>
              <a:t>We have a variety of projects for you to explore</a:t>
            </a:r>
          </a:p>
          <a:p>
            <a:pPr lvl="1"/>
            <a:r>
              <a:rPr lang="en-US" dirty="0"/>
              <a:t>A chance to build real world AI solutions and practice as you learn!</a:t>
            </a:r>
          </a:p>
          <a:p>
            <a:pPr lvl="1"/>
            <a:r>
              <a:rPr lang="en-US" dirty="0"/>
              <a:t>A chance to explore the literature and AI codes</a:t>
            </a:r>
          </a:p>
          <a:p>
            <a:pPr lvl="1"/>
            <a:r>
              <a:rPr lang="en-US" dirty="0"/>
              <a:t>We are here to help you build the solutions if need it</a:t>
            </a:r>
          </a:p>
          <a:p>
            <a:pPr lvl="1"/>
            <a:r>
              <a:rPr lang="en-US" dirty="0"/>
              <a:t>A chance to join the project team(s) when its all done!</a:t>
            </a:r>
          </a:p>
          <a:p>
            <a:pPr lvl="1"/>
            <a:r>
              <a:rPr lang="en-US" dirty="0"/>
              <a:t>Chance to win a prize!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7AFD3C-BB72-40A3-8C3B-DA978A7A154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F004B929-7B1C-42FD-A978-F5B5B1C8269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19171"/>
            <a:ext cx="3360109" cy="240219"/>
          </a:xfrm>
        </p:spPr>
        <p:txBody>
          <a:bodyPr/>
          <a:lstStyle/>
          <a:p>
            <a:r>
              <a:rPr lang="en-AU" dirty="0"/>
              <a:t>Pattern Analysis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C935EBD-9E53-4CDE-B609-ABB086EA91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0550" y="6524625"/>
            <a:ext cx="3384667" cy="241300"/>
          </a:xfrm>
        </p:spPr>
        <p:txBody>
          <a:bodyPr/>
          <a:lstStyle/>
          <a:p>
            <a:r>
              <a:rPr lang="en-AU" dirty="0"/>
              <a:t>#summer-of-ai</a:t>
            </a:r>
          </a:p>
        </p:txBody>
      </p:sp>
    </p:spTree>
    <p:extLst>
      <p:ext uri="{BB962C8B-B14F-4D97-AF65-F5344CB8AC3E}">
        <p14:creationId xmlns:p14="http://schemas.microsoft.com/office/powerpoint/2010/main" val="88799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4270-E748-472B-BDE1-634F1527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C4AF2-0344-4873-8B01-1BEF95B6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800" y="1876346"/>
            <a:ext cx="5617224" cy="1294478"/>
          </a:xfrm>
        </p:spPr>
        <p:txBody>
          <a:bodyPr>
            <a:normAutofit/>
          </a:bodyPr>
          <a:lstStyle/>
          <a:p>
            <a:r>
              <a:rPr lang="en-AU" sz="1600" dirty="0"/>
              <a:t>Dr Shekhar “Shakes” Chandra | Senior Lecturer</a:t>
            </a:r>
          </a:p>
          <a:p>
            <a:r>
              <a:rPr lang="en-AU" sz="1600" dirty="0"/>
              <a:t>School of Information Technology and Electrical Engineering</a:t>
            </a:r>
          </a:p>
          <a:p>
            <a:r>
              <a:rPr lang="en-AU" sz="1600" dirty="0"/>
              <a:t>shekhar.chandra@uq.edu.au</a:t>
            </a:r>
          </a:p>
          <a:p>
            <a:r>
              <a:rPr lang="en-AU" sz="1600" dirty="0"/>
              <a:t>+61 7 3365 8359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C9264C-F81D-4DA3-95FB-3D31419E5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@shakes76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9D0877-AECF-42A4-AD3C-BF700B7A2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err="1"/>
              <a:t>shekhar</a:t>
            </a:r>
            <a:r>
              <a:rPr lang="en-AU" dirty="0"/>
              <a:t>-s-</a:t>
            </a:r>
            <a:r>
              <a:rPr lang="en-AU" dirty="0" err="1"/>
              <a:t>chandra</a:t>
            </a:r>
            <a:endParaRPr lang="en-AU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CD5120-F460-4C2E-AEB4-E7228CB4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6" y="3686288"/>
            <a:ext cx="292269" cy="21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05B62E-D65E-4274-BD09-A77E7CF6D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0" y="3429000"/>
            <a:ext cx="19080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template.pptx" id="{37037779-D39D-4810-B041-E904A1980DB9}" vid="{C18A1960-0D7E-4DFF-B226-AA96F60DEE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264</TotalTime>
  <Words>630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University of Queensland</vt:lpstr>
      <vt:lpstr>AI Competitions!</vt:lpstr>
      <vt:lpstr>What are the Competitions</vt:lpstr>
      <vt:lpstr>How do I take part?</vt:lpstr>
      <vt:lpstr>Rules</vt:lpstr>
      <vt:lpstr>Projects Available</vt:lpstr>
      <vt:lpstr>Objective: A UNet without any downsampling</vt:lpstr>
      <vt:lpstr>Suggested Steps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Hype or Revolution</dc:title>
  <dc:creator>Shakes Chandra</dc:creator>
  <cp:lastModifiedBy>Shakes Chandra</cp:lastModifiedBy>
  <cp:revision>60</cp:revision>
  <dcterms:created xsi:type="dcterms:W3CDTF">2020-11-30T12:06:44Z</dcterms:created>
  <dcterms:modified xsi:type="dcterms:W3CDTF">2020-12-07T21:57:31Z</dcterms:modified>
</cp:coreProperties>
</file>