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73" r:id="rId2"/>
    <p:sldId id="400" r:id="rId3"/>
    <p:sldId id="426" r:id="rId4"/>
    <p:sldId id="439" r:id="rId5"/>
    <p:sldId id="440" r:id="rId6"/>
    <p:sldId id="441" r:id="rId7"/>
    <p:sldId id="4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Engstrom" initials="CE" lastIdx="1" clrIdx="0">
    <p:extLst>
      <p:ext uri="{19B8F6BF-5375-455C-9EA6-DF929625EA0E}">
        <p15:presenceInfo xmlns:p15="http://schemas.microsoft.com/office/powerpoint/2012/main" userId="S::uqcengst@uq.edu.au::cc7cc542-6ab9-4e43-ab48-bff50c9c73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47A"/>
    <a:srgbClr val="962A8B"/>
    <a:srgbClr val="E62645"/>
    <a:srgbClr val="2EA836"/>
    <a:srgbClr val="D9AC6D"/>
    <a:srgbClr val="EB602B"/>
    <a:srgbClr val="FBB800"/>
    <a:srgbClr val="4085C6"/>
    <a:srgbClr val="00A2C7"/>
    <a:srgbClr val="999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78" autoAdjust="0"/>
  </p:normalViewPr>
  <p:slideViewPr>
    <p:cSldViewPr showGuides="1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016725-1C5D-4F6E-900B-3580ED1B4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E64C-392C-4148-996C-A5BCCCAC7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7849A-F529-4CD5-AC55-05BB9FCEC1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DAD56-26A5-445E-899E-91F378A60EDF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D7F9E-C12F-47F1-B536-38EB7D688E56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tx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.eait.uq.edu.au/infrastructure/compute/" TargetMode="External"/><Relationship Id="rId2" Type="http://schemas.openxmlformats.org/officeDocument/2006/relationships/hyperlink" Target="http://www2.rcc.uq.edu.au/hpc/guides/index.html?secure/Wiener_userguide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wseducate.com/Registratio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987-6E68-47E6-931F-15CD6EA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GPU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1891B-CDDB-4FE8-9BA2-4CC0FB67B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ITEE Summer of AI</a:t>
            </a:r>
          </a:p>
          <a:p>
            <a:endParaRPr lang="en-AU" dirty="0"/>
          </a:p>
          <a:p>
            <a:r>
              <a:rPr lang="en-AU" dirty="0"/>
              <a:t>Dr. Shekhar “Shakes” Chandra</a:t>
            </a:r>
          </a:p>
        </p:txBody>
      </p:sp>
    </p:spTree>
    <p:extLst>
      <p:ext uri="{BB962C8B-B14F-4D97-AF65-F5344CB8AC3E}">
        <p14:creationId xmlns:p14="http://schemas.microsoft.com/office/powerpoint/2010/main" val="12174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Graphics Processing Units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Heterogenous Computing</a:t>
            </a:r>
          </a:p>
          <a:p>
            <a:pPr lvl="1"/>
            <a:r>
              <a:rPr lang="en-AU" dirty="0"/>
              <a:t>Cheap </a:t>
            </a:r>
          </a:p>
          <a:p>
            <a:pPr lvl="1"/>
            <a:r>
              <a:rPr lang="en-AU" dirty="0"/>
              <a:t>Readily available</a:t>
            </a:r>
          </a:p>
          <a:p>
            <a:pPr lvl="1"/>
            <a:r>
              <a:rPr lang="en-AU" dirty="0"/>
              <a:t>Optimized for Linear Algebra etc.</a:t>
            </a:r>
          </a:p>
          <a:p>
            <a:pPr lvl="1"/>
            <a:r>
              <a:rPr lang="en-AU" dirty="0"/>
              <a:t>Open Source Software</a:t>
            </a:r>
          </a:p>
          <a:p>
            <a:pPr lvl="1"/>
            <a:r>
              <a:rPr lang="en-AU" dirty="0"/>
              <a:t>High level interfaces available</a:t>
            </a:r>
          </a:p>
          <a:p>
            <a:pPr lvl="1"/>
            <a:endParaRPr lang="en-AU" dirty="0"/>
          </a:p>
        </p:txBody>
      </p:sp>
      <p:pic>
        <p:nvPicPr>
          <p:cNvPr id="7" name="Picture 6" descr="A close up of electronics&#10;&#10;Description automatically generated">
            <a:extLst>
              <a:ext uri="{FF2B5EF4-FFF2-40B4-BE49-F238E27FC236}">
                <a16:creationId xmlns:a16="http://schemas.microsoft.com/office/drawing/2014/main" id="{2E5595A5-58D5-4C32-9E88-EA41BAAE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247" y="4403626"/>
            <a:ext cx="3468847" cy="19050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AEE4C9-2A25-40BD-9095-CB1B682482DF}"/>
              </a:ext>
            </a:extLst>
          </p:cNvPr>
          <p:cNvSpPr/>
          <p:nvPr/>
        </p:nvSpPr>
        <p:spPr>
          <a:xfrm>
            <a:off x="8757814" y="5905086"/>
            <a:ext cx="346884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Graphical Processing Units (GPUs) – 10 </a:t>
            </a:r>
            <a:r>
              <a:rPr lang="en-US" sz="1050" dirty="0" err="1"/>
              <a:t>TeraFLOPS</a:t>
            </a:r>
            <a:endParaRPr lang="en-US" sz="1050" dirty="0"/>
          </a:p>
          <a:p>
            <a:r>
              <a:rPr lang="en-US" sz="1050" dirty="0"/>
              <a:t>~ $1000 – $10000 AUD</a:t>
            </a:r>
          </a:p>
        </p:txBody>
      </p:sp>
    </p:spTree>
    <p:extLst>
      <p:ext uri="{BB962C8B-B14F-4D97-AF65-F5344CB8AC3E}">
        <p14:creationId xmlns:p14="http://schemas.microsoft.com/office/powerpoint/2010/main" val="51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High Performance Computing (HPC)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Server-side GPUs on computing clusters</a:t>
            </a:r>
          </a:p>
          <a:p>
            <a:pPr lvl="1"/>
            <a:r>
              <a:rPr lang="en-US" dirty="0"/>
              <a:t>UQ RCC Wiener Cluster – Largest in Southern Hemisphere </a:t>
            </a:r>
          </a:p>
          <a:p>
            <a:pPr lvl="2"/>
            <a:r>
              <a:rPr lang="en-US" dirty="0"/>
              <a:t>Limited to HDR students and researchers</a:t>
            </a:r>
          </a:p>
          <a:p>
            <a:pPr lvl="2"/>
            <a:r>
              <a:rPr lang="en-US" dirty="0"/>
              <a:t>Requires activation and sign up with QBI admins</a:t>
            </a:r>
          </a:p>
          <a:p>
            <a:pPr lvl="2"/>
            <a:r>
              <a:rPr lang="en-US" dirty="0">
                <a:hlinkClick r:id="rId2"/>
              </a:rPr>
              <a:t>http://www2.rcc.uq.edu.au/hpc/guides/index.html?secure/Wiener_userguide.html</a:t>
            </a:r>
            <a:r>
              <a:rPr lang="en-US" dirty="0"/>
              <a:t> (UQ LAN only)</a:t>
            </a:r>
          </a:p>
          <a:p>
            <a:pPr lvl="2"/>
            <a:r>
              <a:rPr lang="en-US" dirty="0"/>
              <a:t>16 V100 (16 GB VRAM) and 16 V100s (32 GB VRAM)</a:t>
            </a:r>
          </a:p>
          <a:p>
            <a:pPr lvl="2"/>
            <a:r>
              <a:rPr lang="en-US" dirty="0"/>
              <a:t>Uses SLURM</a:t>
            </a:r>
          </a:p>
          <a:p>
            <a:pPr lvl="1"/>
            <a:r>
              <a:rPr lang="en-US" dirty="0"/>
              <a:t>ITEE Goliath HPC - </a:t>
            </a:r>
            <a:r>
              <a:rPr lang="en-US" dirty="0">
                <a:hlinkClick r:id="rId3"/>
              </a:rPr>
              <a:t>https://student.eait.uq.edu.au/infrastructure/compute/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Features 12 GPUs including 4 P100s (16 GB VRAM)</a:t>
            </a:r>
          </a:p>
          <a:p>
            <a:pPr lvl="2"/>
            <a:r>
              <a:rPr lang="en-US" dirty="0"/>
              <a:t>Uses SLURM</a:t>
            </a:r>
          </a:p>
        </p:txBody>
      </p:sp>
    </p:spTree>
    <p:extLst>
      <p:ext uri="{BB962C8B-B14F-4D97-AF65-F5344CB8AC3E}">
        <p14:creationId xmlns:p14="http://schemas.microsoft.com/office/powerpoint/2010/main" val="366638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GPU Compute Lab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Found in 78-336</a:t>
            </a:r>
          </a:p>
          <a:p>
            <a:pPr lvl="1"/>
            <a:r>
              <a:rPr lang="en-US" dirty="0"/>
              <a:t>Accessible to EAIT students and staff</a:t>
            </a:r>
          </a:p>
          <a:p>
            <a:pPr lvl="1"/>
            <a:r>
              <a:rPr lang="en-US" dirty="0"/>
              <a:t>42 RTX 2080 (8 GB VRAM) Workstations</a:t>
            </a:r>
          </a:p>
          <a:p>
            <a:pPr lvl="1"/>
            <a:r>
              <a:rPr lang="en-US" dirty="0"/>
              <a:t>Available on site and via Remote Desktop</a:t>
            </a:r>
          </a:p>
          <a:p>
            <a:pPr lvl="1"/>
            <a:r>
              <a:rPr lang="en-US" dirty="0"/>
              <a:t>Used in teaching periods, but available over Summer</a:t>
            </a:r>
          </a:p>
          <a:p>
            <a:pPr lvl="1"/>
            <a:r>
              <a:rPr lang="en-US" dirty="0"/>
              <a:t>User added manually if not in a course</a:t>
            </a:r>
          </a:p>
        </p:txBody>
      </p:sp>
    </p:spTree>
    <p:extLst>
      <p:ext uri="{BB962C8B-B14F-4D97-AF65-F5344CB8AC3E}">
        <p14:creationId xmlns:p14="http://schemas.microsoft.com/office/powerpoint/2010/main" val="2867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Google </a:t>
            </a:r>
            <a:r>
              <a:rPr lang="en-AU" dirty="0" err="1"/>
              <a:t>Colaboratory</a:t>
            </a:r>
            <a:endParaRPr lang="en-A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CPU and GPU Notebook style interface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Limited login period (~ 3hrs)</a:t>
            </a:r>
          </a:p>
          <a:p>
            <a:pPr lvl="1"/>
            <a:r>
              <a:rPr lang="en-US" dirty="0"/>
              <a:t>Shareable</a:t>
            </a:r>
          </a:p>
          <a:p>
            <a:pPr lvl="1"/>
            <a:r>
              <a:rPr lang="en-US" dirty="0"/>
              <a:t>Always available</a:t>
            </a:r>
          </a:p>
        </p:txBody>
      </p:sp>
    </p:spTree>
    <p:extLst>
      <p:ext uri="{BB962C8B-B14F-4D97-AF65-F5344CB8AC3E}">
        <p14:creationId xmlns:p14="http://schemas.microsoft.com/office/powerpoint/2010/main" val="37363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Google Cloud / AWS / Azure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Various cloud services also offer GPU time</a:t>
            </a:r>
          </a:p>
          <a:p>
            <a:pPr lvl="1"/>
            <a:r>
              <a:rPr lang="en-US" dirty="0"/>
              <a:t>UQ gets default access via agreements – for example all staff and students get $100 USD on Azure services</a:t>
            </a:r>
          </a:p>
          <a:p>
            <a:pPr lvl="1"/>
            <a:r>
              <a:rPr lang="en-US" dirty="0"/>
              <a:t>UQ has access to AWS Learning in the past. </a:t>
            </a:r>
          </a:p>
          <a:p>
            <a:pPr lvl="1"/>
            <a:r>
              <a:rPr lang="en-US" dirty="0"/>
              <a:t>UQ’s partnership with the </a:t>
            </a:r>
            <a:r>
              <a:rPr lang="en-US" dirty="0">
                <a:hlinkClick r:id="rId2"/>
              </a:rPr>
              <a:t>AWS Educate Program</a:t>
            </a:r>
            <a:r>
              <a:rPr lang="en-US" dirty="0"/>
              <a:t> – Sign up using your UQ email</a:t>
            </a:r>
          </a:p>
          <a:p>
            <a:pPr lvl="1"/>
            <a:r>
              <a:rPr lang="en-US" dirty="0"/>
              <a:t>You can request Google Cloud Faculty access through their education contacts</a:t>
            </a:r>
          </a:p>
        </p:txBody>
      </p:sp>
    </p:spTree>
    <p:extLst>
      <p:ext uri="{BB962C8B-B14F-4D97-AF65-F5344CB8AC3E}">
        <p14:creationId xmlns:p14="http://schemas.microsoft.com/office/powerpoint/2010/main" val="42936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4270-E748-472B-BDE1-634F1527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C4AF2-0344-4873-8B01-1BEF95B6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800" y="1876346"/>
            <a:ext cx="5617224" cy="1294478"/>
          </a:xfrm>
        </p:spPr>
        <p:txBody>
          <a:bodyPr>
            <a:normAutofit/>
          </a:bodyPr>
          <a:lstStyle/>
          <a:p>
            <a:r>
              <a:rPr lang="en-AU" sz="1600" dirty="0"/>
              <a:t>Dr Shekhar “Shakes” Chandra | Senior Lecturer</a:t>
            </a:r>
          </a:p>
          <a:p>
            <a:r>
              <a:rPr lang="en-AU" sz="1600" dirty="0"/>
              <a:t>School of Information Technology and Electrical Engineering</a:t>
            </a:r>
          </a:p>
          <a:p>
            <a:r>
              <a:rPr lang="en-AU" sz="1600" dirty="0"/>
              <a:t>shekhar.chandra@uq.edu.au</a:t>
            </a:r>
          </a:p>
          <a:p>
            <a:r>
              <a:rPr lang="en-AU" sz="1600" dirty="0"/>
              <a:t>+61 7 3365 8359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C9264C-F81D-4DA3-95FB-3D31419E5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@shakes76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9D0877-AECF-42A4-AD3C-BF700B7A2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err="1"/>
              <a:t>shekhar</a:t>
            </a:r>
            <a:r>
              <a:rPr lang="en-AU" dirty="0"/>
              <a:t>-s-</a:t>
            </a:r>
            <a:r>
              <a:rPr lang="en-AU" dirty="0" err="1"/>
              <a:t>chandra</a:t>
            </a:r>
            <a:endParaRPr lang="en-AU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CD5120-F460-4C2E-AEB4-E7228CB4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6" y="3686288"/>
            <a:ext cx="292269" cy="21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05B62E-D65E-4274-BD09-A77E7CF6D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0" y="3429000"/>
            <a:ext cx="19080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template.pptx" id="{37037779-D39D-4810-B041-E904A1980DB9}" vid="{C18A1960-0D7E-4DFF-B226-AA96F60DEE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295</TotalTime>
  <Words>360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University of Queensland</vt:lpstr>
      <vt:lpstr>GPU Resources</vt:lpstr>
      <vt:lpstr>Graphics Processing Units</vt:lpstr>
      <vt:lpstr>High Performance Computing (HPC)</vt:lpstr>
      <vt:lpstr>GPU Compute Lab</vt:lpstr>
      <vt:lpstr>Google Colaboratory</vt:lpstr>
      <vt:lpstr>Google Cloud / AWS / Azure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Hype or Revolution</dc:title>
  <dc:creator>Shakes Chandra</dc:creator>
  <cp:lastModifiedBy>Shakes Chandra</cp:lastModifiedBy>
  <cp:revision>65</cp:revision>
  <dcterms:created xsi:type="dcterms:W3CDTF">2020-11-30T12:06:44Z</dcterms:created>
  <dcterms:modified xsi:type="dcterms:W3CDTF">2020-12-08T03:21:11Z</dcterms:modified>
</cp:coreProperties>
</file>