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3" r:id="rId2"/>
    <p:sldId id="400" r:id="rId3"/>
    <p:sldId id="426" r:id="rId4"/>
    <p:sldId id="433" r:id="rId5"/>
    <p:sldId id="428" r:id="rId6"/>
    <p:sldId id="436" r:id="rId7"/>
    <p:sldId id="437" r:id="rId8"/>
    <p:sldId id="438" r:id="rId9"/>
    <p:sldId id="434" r:id="rId10"/>
    <p:sldId id="435" r:id="rId11"/>
    <p:sldId id="409" r:id="rId12"/>
    <p:sldId id="405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Engstrom" initials="CE" lastIdx="1" clrIdx="0">
    <p:extLst>
      <p:ext uri="{19B8F6BF-5375-455C-9EA6-DF929625EA0E}">
        <p15:presenceInfo xmlns:p15="http://schemas.microsoft.com/office/powerpoint/2012/main" userId="S::uqcengst@uq.edu.au::cc7cc542-6ab9-4e43-ab48-bff50c9c7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962A8B"/>
    <a:srgbClr val="E62645"/>
    <a:srgbClr val="2EA836"/>
    <a:srgbClr val="D9AC6D"/>
    <a:srgbClr val="EB602B"/>
    <a:srgbClr val="FBB800"/>
    <a:srgbClr val="4085C6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78" autoAdjust="0"/>
  </p:normalViewPr>
  <p:slideViewPr>
    <p:cSldViewPr showGuides="1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7849A-F529-4CD5-AC55-05BB9FCEC1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3-autoencoders-1c083af4d79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keras.io/building-autoencoders-in-kera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aircAruvnKk&amp;list=PLC0kkV5axv-Vt6I44otxovTR21vWIdveA&amp;index=22&amp;t=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heffork.com/activation-functions-in-neural-network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lfromscratch.com/neural-networks-explained/#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fromscratch.com/neural-networks-explained/#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mlfromscratch.com/neural-networks-explained/#/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Neural Networks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ITEE Summer of AI</a:t>
            </a:r>
          </a:p>
          <a:p>
            <a:endParaRPr lang="en-AU" dirty="0"/>
          </a:p>
          <a:p>
            <a:r>
              <a:rPr lang="en-AU" dirty="0"/>
              <a:t>Dr. Shekhar “Shakes” Chandra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Autoencoder</a:t>
            </a:r>
          </a:p>
        </p:txBody>
      </p:sp>
      <p:pic>
        <p:nvPicPr>
          <p:cNvPr id="9" name="Picture 2" descr="https://cdn-images-1.medium.com/max/1600/1*44eDEuZBEsmG_TCAKRI3Kw@2x.png">
            <a:extLst>
              <a:ext uri="{FF2B5EF4-FFF2-40B4-BE49-F238E27FC236}">
                <a16:creationId xmlns:a16="http://schemas.microsoft.com/office/drawing/2014/main" id="{9189259C-7F62-485A-9098-BBCB82C5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78" y="1638750"/>
            <a:ext cx="899541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548A3F-0721-4353-BB57-62550A2DFF04}"/>
              </a:ext>
            </a:extLst>
          </p:cNvPr>
          <p:cNvSpPr txBox="1"/>
          <p:nvPr/>
        </p:nvSpPr>
        <p:spPr>
          <a:xfrm>
            <a:off x="6677094" y="794202"/>
            <a:ext cx="536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hlinkClick r:id="rId3"/>
              </a:rPr>
              <a:t>https://towardsdatascience.com/applied-deep-learning-part-3-autoencoders-1c083af4d798</a:t>
            </a:r>
            <a:r>
              <a:rPr lang="en-AU" sz="1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3EECB-F62E-4C96-AEB0-56860AD996A3}"/>
              </a:ext>
            </a:extLst>
          </p:cNvPr>
          <p:cNvSpPr/>
          <p:nvPr/>
        </p:nvSpPr>
        <p:spPr>
          <a:xfrm>
            <a:off x="7332647" y="982816"/>
            <a:ext cx="4139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See also </a:t>
            </a:r>
            <a:r>
              <a:rPr lang="en-AU" sz="1050" dirty="0">
                <a:hlinkClick r:id="rId4"/>
              </a:rPr>
              <a:t>https://blog.keras.io/building-autoencoders-in-keras.html</a:t>
            </a:r>
            <a:r>
              <a:rPr lang="en-AU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6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2E85B0B1-7C67-445C-B19A-8BE6F712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554"/>
            <a:ext cx="12192000" cy="43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dirty="0"/>
              <a:t>Neurons are individual nodes that can make a “decision” based on its inputs via an activation</a:t>
            </a:r>
          </a:p>
          <a:p>
            <a:pPr lvl="1"/>
            <a:r>
              <a:rPr lang="en-US" dirty="0"/>
              <a:t>Groups of neurons can work together to complete sub-tasks by linking together into a network connected by weights and these activations</a:t>
            </a:r>
          </a:p>
          <a:p>
            <a:pPr lvl="1"/>
            <a:r>
              <a:rPr lang="en-US" dirty="0"/>
              <a:t>We can teach the network to learn how to get from required inputs to desired outputs by creating different network structures</a:t>
            </a:r>
          </a:p>
          <a:p>
            <a:pPr lvl="1"/>
            <a:r>
              <a:rPr lang="en-US" dirty="0"/>
              <a:t>The learning process is facilitated by finding the local/global minima of a cost function defining the learned output result and desired results</a:t>
            </a:r>
          </a:p>
          <a:p>
            <a:pPr lvl="1"/>
            <a:r>
              <a:rPr lang="en-US" dirty="0"/>
              <a:t>Autoencoders can learn latent spaces that represent data just like the PCA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Pattern Analysis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C935EBD-9E53-4CDE-B609-ABB086EA91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0550" y="6524625"/>
            <a:ext cx="3384667" cy="241300"/>
          </a:xfrm>
        </p:spPr>
        <p:txBody>
          <a:bodyPr/>
          <a:lstStyle/>
          <a:p>
            <a:r>
              <a:rPr lang="en-AU" dirty="0"/>
              <a:t>#summer-of-ai</a:t>
            </a:r>
          </a:p>
        </p:txBody>
      </p:sp>
    </p:spTree>
    <p:extLst>
      <p:ext uri="{BB962C8B-B14F-4D97-AF65-F5344CB8AC3E}">
        <p14:creationId xmlns:p14="http://schemas.microsoft.com/office/powerpoint/2010/main" val="8879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270-E748-472B-BDE1-634F152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AF2-0344-4873-8B01-1BEF95B6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876346"/>
            <a:ext cx="5617224" cy="1294478"/>
          </a:xfrm>
        </p:spPr>
        <p:txBody>
          <a:bodyPr>
            <a:normAutofit/>
          </a:bodyPr>
          <a:lstStyle/>
          <a:p>
            <a:r>
              <a:rPr lang="en-AU" sz="1600" dirty="0"/>
              <a:t>Dr Shekhar “Shakes” Chandra | Senior Lecturer</a:t>
            </a:r>
          </a:p>
          <a:p>
            <a:r>
              <a:rPr lang="en-AU" sz="1600" dirty="0"/>
              <a:t>School of Information Technology and Electrical Engineering</a:t>
            </a:r>
          </a:p>
          <a:p>
            <a:r>
              <a:rPr lang="en-AU" sz="1600" dirty="0"/>
              <a:t>shekhar.chandra@uq.edu.au</a:t>
            </a:r>
          </a:p>
          <a:p>
            <a:r>
              <a:rPr lang="en-AU" sz="1600" dirty="0"/>
              <a:t>+61 7 3365 8359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9264C-F81D-4DA3-95FB-3D31419E5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@shakes76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D0877-AECF-42A4-AD3C-BF700B7A2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err="1"/>
              <a:t>shekhar</a:t>
            </a:r>
            <a:r>
              <a:rPr lang="en-AU" dirty="0"/>
              <a:t>-s-</a:t>
            </a:r>
            <a:r>
              <a:rPr lang="en-AU" dirty="0" err="1"/>
              <a:t>chandra</a:t>
            </a:r>
            <a:endParaRPr lang="en-A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CD5120-F460-4C2E-AEB4-E7228CB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6" y="3686288"/>
            <a:ext cx="292269" cy="21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5B62E-D65E-4274-BD09-A77E7CF6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3429000"/>
            <a:ext cx="19080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Given an arbitrary number of input connections, each weighted by corresponding set of weights, activate only according to an activation function if weighted summation &gt; threshold.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0D823-42D4-4E1D-A3C1-CE30E635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783944"/>
            <a:ext cx="6980711" cy="30213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65C4A-5251-4182-AFF9-67D86BB7F42D}"/>
              </a:ext>
            </a:extLst>
          </p:cNvPr>
          <p:cNvGrpSpPr/>
          <p:nvPr/>
        </p:nvGrpSpPr>
        <p:grpSpPr>
          <a:xfrm>
            <a:off x="4799856" y="4653136"/>
            <a:ext cx="1672317" cy="1737484"/>
            <a:chOff x="4799856" y="4653136"/>
            <a:chExt cx="1672317" cy="17374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16FA11-1C81-414B-950E-0FB69B831CC9}"/>
                </a:ext>
              </a:extLst>
            </p:cNvPr>
            <p:cNvSpPr txBox="1"/>
            <p:nvPr/>
          </p:nvSpPr>
          <p:spPr>
            <a:xfrm>
              <a:off x="4799856" y="6021288"/>
              <a:ext cx="167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Linear Algebra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95CE7A-2326-4E93-B91D-3E11D8849D97}"/>
                </a:ext>
              </a:extLst>
            </p:cNvPr>
            <p:cNvCxnSpPr/>
            <p:nvPr/>
          </p:nvCxnSpPr>
          <p:spPr>
            <a:xfrm flipV="1">
              <a:off x="5636014" y="4653136"/>
              <a:ext cx="99946" cy="129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C57B0F-AE88-4930-B0D8-5ED681C90834}"/>
              </a:ext>
            </a:extLst>
          </p:cNvPr>
          <p:cNvGrpSpPr/>
          <p:nvPr/>
        </p:nvGrpSpPr>
        <p:grpSpPr>
          <a:xfrm>
            <a:off x="1706106" y="3283016"/>
            <a:ext cx="2661702" cy="1874771"/>
            <a:chOff x="1706106" y="3283016"/>
            <a:chExt cx="2661702" cy="18747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933F4-149D-4E2D-84D1-2FA142AB6BB1}"/>
                </a:ext>
              </a:extLst>
            </p:cNvPr>
            <p:cNvSpPr txBox="1"/>
            <p:nvPr/>
          </p:nvSpPr>
          <p:spPr>
            <a:xfrm>
              <a:off x="1706106" y="3732615"/>
              <a:ext cx="1014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Weights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0D219B-4CC2-4D0D-9687-E487EA14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426" y="3283016"/>
              <a:ext cx="1368152" cy="44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0C962F-1767-445C-9301-C30BE9DF5811}"/>
                </a:ext>
              </a:extLst>
            </p:cNvPr>
            <p:cNvCxnSpPr>
              <a:cxnSpLocks/>
            </p:cNvCxnSpPr>
            <p:nvPr/>
          </p:nvCxnSpPr>
          <p:spPr>
            <a:xfrm>
              <a:off x="2855640" y="4562505"/>
              <a:ext cx="1512168" cy="595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D9B617C-B90E-4F8B-8670-CB019B5D3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826" y="4254347"/>
              <a:ext cx="119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206AF4-39A1-49AD-A0EB-E61B942A30AC}"/>
              </a:ext>
            </a:extLst>
          </p:cNvPr>
          <p:cNvSpPr txBox="1"/>
          <p:nvPr/>
        </p:nvSpPr>
        <p:spPr>
          <a:xfrm>
            <a:off x="7468463" y="25962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Bias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AABBD-495E-4598-A32F-3A72DE8393B5}"/>
              </a:ext>
            </a:extLst>
          </p:cNvPr>
          <p:cNvCxnSpPr>
            <a:cxnSpLocks/>
          </p:cNvCxnSpPr>
          <p:nvPr/>
        </p:nvCxnSpPr>
        <p:spPr>
          <a:xfrm flipH="1">
            <a:off x="6472174" y="2924944"/>
            <a:ext cx="991978" cy="117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8021E4-873E-48F3-9095-3E5DE2CCF58D}"/>
              </a:ext>
            </a:extLst>
          </p:cNvPr>
          <p:cNvSpPr txBox="1"/>
          <p:nvPr/>
        </p:nvSpPr>
        <p:spPr>
          <a:xfrm>
            <a:off x="8126580" y="622553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Activation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2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BC76C-A0CA-4BAD-BD70-2FE5FFAE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08" y="3742103"/>
            <a:ext cx="6915150" cy="27813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An activation function help the neuron “decide” whether to fire or not</a:t>
            </a:r>
          </a:p>
          <a:p>
            <a:pPr lvl="1"/>
            <a:r>
              <a:rPr lang="en-AU" dirty="0"/>
              <a:t>Different sets of firing neurons will group together to complete sub-tasks of a given problem</a:t>
            </a:r>
          </a:p>
          <a:p>
            <a:pPr lvl="1"/>
            <a:r>
              <a:rPr lang="en-AU" dirty="0"/>
              <a:t>The Sigmoid function is the most common theoretical activation function, while the </a:t>
            </a:r>
            <a:r>
              <a:rPr lang="en-AU" dirty="0" err="1"/>
              <a:t>ReLU</a:t>
            </a:r>
            <a:r>
              <a:rPr lang="en-AU" dirty="0"/>
              <a:t> is the most common practical theoretical activation function</a:t>
            </a:r>
          </a:p>
          <a:p>
            <a:pPr lvl="1"/>
            <a:r>
              <a:rPr lang="en-AU" dirty="0"/>
              <a:t>The Sigmoid is too computational complex to use practically but shows the main purpose of the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6663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Activation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EB912-27D0-407B-A08E-F8121F6A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39" y="1587362"/>
            <a:ext cx="7353300" cy="486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8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79AD3-A659-4436-8EDB-24F7DEA3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15" y="1575522"/>
            <a:ext cx="7621736" cy="51904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2936B9-B183-4E3C-9212-F197582AA4EB}"/>
              </a:ext>
            </a:extLst>
          </p:cNvPr>
          <p:cNvSpPr/>
          <p:nvPr/>
        </p:nvSpPr>
        <p:spPr>
          <a:xfrm>
            <a:off x="7320136" y="898847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3"/>
              </a:rPr>
              <a:t>https://mlfromscratch.com/neural-networks-explained/#/</a:t>
            </a:r>
            <a:r>
              <a:rPr lang="en-A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6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07BC1-296E-49AB-9867-3C540697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96" y="1554776"/>
            <a:ext cx="7621736" cy="51865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9CEF80-D662-4564-92E1-754E21F06477}"/>
              </a:ext>
            </a:extLst>
          </p:cNvPr>
          <p:cNvSpPr/>
          <p:nvPr/>
        </p:nvSpPr>
        <p:spPr>
          <a:xfrm>
            <a:off x="7320136" y="898847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3"/>
              </a:rPr>
              <a:t>https://mlfromscratch.com/neural-networks-explained/#/</a:t>
            </a:r>
            <a:r>
              <a:rPr lang="en-A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40FE7-D5B2-4D2A-85E8-6BA72C85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3" y="1916832"/>
            <a:ext cx="3993790" cy="3978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47F02A-42E2-4C1B-B4EE-CF04C935FB0A}"/>
                  </a:ext>
                </a:extLst>
              </p:cNvPr>
              <p:cNvSpPr/>
              <p:nvPr/>
            </p:nvSpPr>
            <p:spPr>
              <a:xfrm>
                <a:off x="9094299" y="1206624"/>
                <a:ext cx="885306" cy="159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47F02A-42E2-4C1B-B4EE-CF04C935F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99" y="1206624"/>
                <a:ext cx="885306" cy="1590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A7410D-2FBC-4268-8CDA-D7C6428D3C5B}"/>
                  </a:ext>
                </a:extLst>
              </p:cNvPr>
              <p:cNvSpPr txBox="1"/>
              <p:nvPr/>
            </p:nvSpPr>
            <p:spPr>
              <a:xfrm>
                <a:off x="5015880" y="1801611"/>
                <a:ext cx="4294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All activations from previous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A7410D-2FBC-4268-8CDA-D7C6428D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01611"/>
                <a:ext cx="4294445" cy="369332"/>
              </a:xfrm>
              <a:prstGeom prst="rect">
                <a:avLst/>
              </a:prstGeom>
              <a:blipFill>
                <a:blip r:embed="rId4"/>
                <a:stretch>
                  <a:fillRect l="-1278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0A0CC66-2ADD-4890-A54C-68595A14BB16}"/>
              </a:ext>
            </a:extLst>
          </p:cNvPr>
          <p:cNvSpPr/>
          <p:nvPr/>
        </p:nvSpPr>
        <p:spPr>
          <a:xfrm>
            <a:off x="7320136" y="898847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5"/>
              </a:rPr>
              <a:t>https://mlfromscratch.com/neural-networks-explained/#/</a:t>
            </a:r>
            <a:r>
              <a:rPr lang="en-AU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4778E6-20EF-48C3-9B08-2AF4B5041BC7}"/>
                  </a:ext>
                </a:extLst>
              </p:cNvPr>
              <p:cNvSpPr/>
              <p:nvPr/>
            </p:nvSpPr>
            <p:spPr>
              <a:xfrm>
                <a:off x="7479249" y="3140662"/>
                <a:ext cx="2521331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4778E6-20EF-48C3-9B08-2AF4B5041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49" y="3140662"/>
                <a:ext cx="2521331" cy="1365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6872763-BE8B-4E7B-BF65-A4F2393D87DA}"/>
              </a:ext>
            </a:extLst>
          </p:cNvPr>
          <p:cNvSpPr/>
          <p:nvPr/>
        </p:nvSpPr>
        <p:spPr>
          <a:xfrm>
            <a:off x="5015880" y="2688555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weights connected to each neuron in the next layer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2BF1EF-BFF8-4888-A437-A31EBB66371B}"/>
                  </a:ext>
                </a:extLst>
              </p:cNvPr>
              <p:cNvSpPr/>
              <p:nvPr/>
            </p:nvSpPr>
            <p:spPr>
              <a:xfrm>
                <a:off x="5958446" y="4956243"/>
                <a:ext cx="5242076" cy="1562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−1 0</m:t>
                                      </m:r>
                                    </m:sub>
                                  </m:sSub>
                                </m:e>
                              </m:eqArr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−1 0</m:t>
                                      </m:r>
                                    </m:sub>
                                  </m:sSub>
                                </m:e>
                              </m:eqArr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−1 0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  <m:r>
                            <m:rPr>
                              <m:nor/>
                            </m:rPr>
                            <a:rPr lang="en-AU" dirty="0"/>
                            <m:t> +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2BF1EF-BFF8-4888-A437-A31EBB663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46" y="4956243"/>
                <a:ext cx="5242076" cy="1562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606763-3744-4637-9D2C-4386E0A6882F}"/>
                  </a:ext>
                </a:extLst>
              </p:cNvPr>
              <p:cNvSpPr/>
              <p:nvPr/>
            </p:nvSpPr>
            <p:spPr>
              <a:xfrm>
                <a:off x="5015880" y="4571413"/>
                <a:ext cx="7070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Pass resulting matrix multiplication through the activation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606763-3744-4637-9D2C-4386E0A68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571413"/>
                <a:ext cx="7070397" cy="369332"/>
              </a:xfrm>
              <a:prstGeom prst="rect">
                <a:avLst/>
              </a:prstGeom>
              <a:blipFill>
                <a:blip r:embed="rId8"/>
                <a:stretch>
                  <a:fillRect l="-776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b="1" dirty="0"/>
              <a:t>Backpropagation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989235-AD3F-4521-A21A-A0C2E849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764704"/>
            <a:ext cx="5712143" cy="561784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62C075-A829-4F05-A663-5D172F415E43}"/>
              </a:ext>
            </a:extLst>
          </p:cNvPr>
          <p:cNvSpPr txBox="1">
            <a:spLocks/>
          </p:cNvSpPr>
          <p:nvPr/>
        </p:nvSpPr>
        <p:spPr>
          <a:xfrm>
            <a:off x="623393" y="1665715"/>
            <a:ext cx="561662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We determine the change required to weights and biases in order to get the desired output.</a:t>
            </a:r>
          </a:p>
          <a:p>
            <a:pPr lvl="1"/>
            <a:r>
              <a:rPr lang="en-AU" dirty="0"/>
              <a:t>We are able to adjust all weights biases of all layers except the input layer, where the data is input to the network.</a:t>
            </a:r>
          </a:p>
          <a:p>
            <a:pPr lvl="1"/>
            <a:r>
              <a:rPr lang="en-AU" dirty="0"/>
              <a:t>We learn all the weights within the neural network we have designed to give us the suitable results from our network in the output layer.</a:t>
            </a:r>
          </a:p>
          <a:p>
            <a:pPr lvl="1"/>
            <a:r>
              <a:rPr lang="en-AU" dirty="0"/>
              <a:t>Therefore, we compute the network “backwards” one step as a time to get the weights required.</a:t>
            </a:r>
          </a:p>
          <a:p>
            <a:pPr lvl="1"/>
            <a:r>
              <a:rPr lang="en-AU" dirty="0"/>
              <a:t>This is called back propagation and further details are outside the scope of this course.</a:t>
            </a:r>
          </a:p>
          <a:p>
            <a:pPr lvl="1"/>
            <a:r>
              <a:rPr lang="en-AU" dirty="0"/>
              <a:t>How? Through optimization …</a:t>
            </a:r>
          </a:p>
        </p:txBody>
      </p:sp>
    </p:spTree>
    <p:extLst>
      <p:ext uri="{BB962C8B-B14F-4D97-AF65-F5344CB8AC3E}">
        <p14:creationId xmlns:p14="http://schemas.microsoft.com/office/powerpoint/2010/main" val="20258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Gradient Descent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80594-1E3C-44EF-A7FC-FC891B08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03" y="2433306"/>
            <a:ext cx="7147560" cy="40538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F92D69-5325-40B1-AA3D-5D345AFE2E41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We evaluate how close we are to the desired output using a metric (such as mean squared error) and use it as a cost function. Then the task is reduced to find the global minima of this function.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9BD67-B8B2-4771-AE0C-1849F13C1ADC}"/>
              </a:ext>
            </a:extLst>
          </p:cNvPr>
          <p:cNvSpPr/>
          <p:nvPr/>
        </p:nvSpPr>
        <p:spPr>
          <a:xfrm>
            <a:off x="10093671" y="6231850"/>
            <a:ext cx="2069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GIF of a </a:t>
            </a:r>
            <a:r>
              <a:rPr lang="en-AU" sz="1200" dirty="0">
                <a:hlinkClick r:id="rId3"/>
              </a:rPr>
              <a:t>3blue1brown video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053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.pptx" id="{37037779-D39D-4810-B041-E904A1980DB9}" vid="{C18A1960-0D7E-4DFF-B226-AA96F60DEE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217</TotalTime>
  <Words>571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University of Queensland</vt:lpstr>
      <vt:lpstr>Neural Networks</vt:lpstr>
      <vt:lpstr>Neuron</vt:lpstr>
      <vt:lpstr>Activation Functions</vt:lpstr>
      <vt:lpstr>Activation Functions</vt:lpstr>
      <vt:lpstr>Neural Network</vt:lpstr>
      <vt:lpstr>Neural Network</vt:lpstr>
      <vt:lpstr>Neural Network</vt:lpstr>
      <vt:lpstr>Backpropagation</vt:lpstr>
      <vt:lpstr>Gradient Descent</vt:lpstr>
      <vt:lpstr>Autoencoder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Hype or Revolution</dc:title>
  <dc:creator>Shakes Chandra</dc:creator>
  <cp:lastModifiedBy>Shakes Chandra</cp:lastModifiedBy>
  <cp:revision>44</cp:revision>
  <dcterms:created xsi:type="dcterms:W3CDTF">2020-11-30T12:06:44Z</dcterms:created>
  <dcterms:modified xsi:type="dcterms:W3CDTF">2020-12-03T04:58:27Z</dcterms:modified>
</cp:coreProperties>
</file>