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layfair Display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layfairDispl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7" Type="http://schemas.openxmlformats.org/officeDocument/2006/relationships/font" Target="fonts/PlayfairDispl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391863"/>
            <a:ext cx="4126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b="1"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25" y="3912619"/>
            <a:ext cx="9144000" cy="12309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bg>
      <p:bgPr>
        <a:solidFill>
          <a:srgbClr val="FFD900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hape 48"/>
          <p:cNvCxnSpPr/>
          <p:nvPr/>
        </p:nvCxnSpPr>
        <p:spPr>
          <a:xfrm>
            <a:off x="734700" y="4732556"/>
            <a:ext cx="7674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" name="Shape 49"/>
          <p:cNvCxnSpPr/>
          <p:nvPr/>
        </p:nvCxnSpPr>
        <p:spPr>
          <a:xfrm>
            <a:off x="734700" y="410944"/>
            <a:ext cx="7674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ircle">
  <p:cSld name="BLANK_1_1">
    <p:bg>
      <p:bgPr>
        <a:solidFill>
          <a:srgbClr val="FFD9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rk_wood.jpg" id="51" name="Shape 51"/>
          <p:cNvPicPr preferRelativeResize="0"/>
          <p:nvPr/>
        </p:nvPicPr>
        <p:blipFill rotWithShape="1">
          <a:blip r:embed="rId2">
            <a:alphaModFix/>
          </a:blip>
          <a:srcRect b="0" l="0" r="24998" t="0"/>
          <a:stretch/>
        </p:blipFill>
        <p:spPr>
          <a:xfrm>
            <a:off x="1523550" y="285413"/>
            <a:ext cx="4572600" cy="4572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811613"/>
            <a:ext cx="4126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2334713"/>
            <a:ext cx="4126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806100" y="3623569"/>
            <a:ext cx="75318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1261500" y="2161800"/>
            <a:ext cx="66210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Playfair Display"/>
              <a:buChar char="◈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" name="Shape 17"/>
          <p:cNvSpPr txBox="1"/>
          <p:nvPr/>
        </p:nvSpPr>
        <p:spPr>
          <a:xfrm>
            <a:off x="3593400" y="759351"/>
            <a:ext cx="19572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960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3028650" y="4155549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b="0" sz="24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005600" y="1200150"/>
            <a:ext cx="7132800" cy="3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◈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3" name="Shape 23"/>
          <p:cNvCxnSpPr/>
          <p:nvPr/>
        </p:nvCxnSpPr>
        <p:spPr>
          <a:xfrm>
            <a:off x="3028650" y="971556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80026" y="1200150"/>
            <a:ext cx="3584100" cy="3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◈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679875" y="1200150"/>
            <a:ext cx="3584100" cy="3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◈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3028650" y="971556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0150"/>
            <a:ext cx="26319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3223964" y="1200150"/>
            <a:ext cx="26319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3" type="body"/>
          </p:nvPr>
        </p:nvSpPr>
        <p:spPr>
          <a:xfrm>
            <a:off x="5990727" y="1200150"/>
            <a:ext cx="26319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35" name="Shape 35"/>
          <p:cNvCxnSpPr/>
          <p:nvPr/>
        </p:nvCxnSpPr>
        <p:spPr>
          <a:xfrm>
            <a:off x="3028650" y="971556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39" name="Shape 39"/>
          <p:cNvCxnSpPr/>
          <p:nvPr/>
        </p:nvCxnSpPr>
        <p:spPr>
          <a:xfrm>
            <a:off x="3028650" y="971556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4406305"/>
            <a:ext cx="8229600" cy="7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Font typeface="Playfair Display"/>
              <a:buNone/>
              <a:defRPr i="1" sz="1600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/>
        </p:txBody>
      </p:sp>
      <p:cxnSp>
        <p:nvCxnSpPr>
          <p:cNvPr id="43" name="Shape 43"/>
          <p:cNvCxnSpPr/>
          <p:nvPr/>
        </p:nvCxnSpPr>
        <p:spPr>
          <a:xfrm>
            <a:off x="3028650" y="4406312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734700" y="4732556"/>
            <a:ext cx="76746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" name="Shape 46"/>
          <p:cNvCxnSpPr/>
          <p:nvPr/>
        </p:nvCxnSpPr>
        <p:spPr>
          <a:xfrm>
            <a:off x="734700" y="410944"/>
            <a:ext cx="76746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Droid Sans"/>
              <a:buChar char="◈"/>
              <a:defRPr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Droid Sans"/>
              <a:buChar char="○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Droid Sans"/>
              <a:buChar char="■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●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○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■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●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○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■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685800" y="1109375"/>
            <a:ext cx="7248000" cy="24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Extraction with LDA &amp; LSA</a:t>
            </a: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640725" y="3995550"/>
            <a:ext cx="7644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Droid Sans"/>
                <a:ea typeface="Droid Sans"/>
                <a:cs typeface="Droid Sans"/>
                <a:sym typeface="Droid Sans"/>
              </a:rPr>
              <a:t>Team members: </a:t>
            </a:r>
            <a:r>
              <a:rPr lang="en" sz="21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Daniel(Kun) Zhang, </a:t>
            </a:r>
            <a:r>
              <a:rPr lang="en" sz="2100">
                <a:latin typeface="Droid Sans"/>
                <a:ea typeface="Droid Sans"/>
                <a:cs typeface="Droid Sans"/>
                <a:sym typeface="Droid Sans"/>
              </a:rPr>
              <a:t>Jianning Qiao, Rimo Das</a:t>
            </a:r>
            <a:endParaRPr sz="21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Preliminary Observations -- CNN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3700"/>
            <a:ext cx="4275300" cy="26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660" y="1733700"/>
            <a:ext cx="4267640" cy="26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271600" y="1099050"/>
            <a:ext cx="46008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rPr>
              <a:t>TF-IDF + LDA</a:t>
            </a:r>
            <a:endParaRPr sz="1800">
              <a:solidFill>
                <a:schemeClr val="lt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Preliminary Observations -- CNN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9900"/>
            <a:ext cx="4902100" cy="25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600" y="1809900"/>
            <a:ext cx="3880977" cy="25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2391750" y="1092750"/>
            <a:ext cx="4360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BAG OF WORDS + LDA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Result Evaluation -- CNN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600" y="1538837"/>
            <a:ext cx="4600799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2308425" y="1011575"/>
            <a:ext cx="46008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rPr>
              <a:t>TF-IDF + LDA</a:t>
            </a:r>
            <a:endParaRPr sz="1800">
              <a:solidFill>
                <a:schemeClr val="lt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2391738" y="2820325"/>
            <a:ext cx="4360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rPr>
              <a:t>BAG OF WORDS + LDA</a:t>
            </a:r>
            <a:endParaRPr sz="1800">
              <a:solidFill>
                <a:schemeClr val="lt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1600" y="3360425"/>
            <a:ext cx="4600799" cy="12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Preliminary Observations -- Wikipedia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2391750" y="1055100"/>
            <a:ext cx="4360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rPr>
              <a:t>BAG OF WORDS + LDA</a:t>
            </a:r>
            <a:endParaRPr sz="1800">
              <a:solidFill>
                <a:schemeClr val="lt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088" y="1507075"/>
            <a:ext cx="6135814" cy="317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Preliminary Observations -- Wikipedia</a:t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2441313" y="971700"/>
            <a:ext cx="46008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TF-IDF + LSA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387" y="1400450"/>
            <a:ext cx="4171225" cy="34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</a:t>
            </a:r>
            <a:r>
              <a:rPr lang="en"/>
              <a:t>Evaluation -- </a:t>
            </a:r>
            <a:r>
              <a:rPr lang="en">
                <a:solidFill>
                  <a:schemeClr val="lt1"/>
                </a:solidFill>
              </a:rPr>
              <a:t>Wikipedia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1973475"/>
            <a:ext cx="748665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2391750" y="1174538"/>
            <a:ext cx="4360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rPr>
              <a:t>BAG OF WORDS + LDA</a:t>
            </a:r>
            <a:endParaRPr sz="1800">
              <a:solidFill>
                <a:schemeClr val="lt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Result Evaluation -- Wikipedia</a:t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0" y="1467975"/>
            <a:ext cx="5076275" cy="33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2271600" y="1058575"/>
            <a:ext cx="46008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TF-IDF + LSA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880025" y="1586825"/>
            <a:ext cx="7431300" cy="31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D900"/>
              </a:buClr>
              <a:buSzPts val="2400"/>
              <a:buChar char="➔"/>
            </a:pPr>
            <a:r>
              <a:rPr b="1" lang="en">
                <a:solidFill>
                  <a:srgbClr val="FFD900"/>
                </a:solidFill>
              </a:rPr>
              <a:t>Group Readers according to Reading History</a:t>
            </a:r>
            <a:endParaRPr b="1">
              <a:solidFill>
                <a:srgbClr val="FFD900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Char char="➔"/>
            </a:pPr>
            <a:r>
              <a:rPr b="1" lang="en">
                <a:solidFill>
                  <a:srgbClr val="FFD900"/>
                </a:solidFill>
              </a:rPr>
              <a:t>Match topics with topic profile of each user grou</a:t>
            </a:r>
            <a:r>
              <a:rPr b="1" lang="en">
                <a:solidFill>
                  <a:srgbClr val="FFD900"/>
                </a:solidFill>
              </a:rPr>
              <a:t>p</a:t>
            </a:r>
            <a:endParaRPr b="1">
              <a:solidFill>
                <a:srgbClr val="FFD900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Char char="➔"/>
            </a:pPr>
            <a:r>
              <a:rPr b="1" lang="en">
                <a:solidFill>
                  <a:srgbClr val="FFD900"/>
                </a:solidFill>
              </a:rPr>
              <a:t>Recommend news for different user groups</a:t>
            </a:r>
            <a:endParaRPr b="1">
              <a:solidFill>
                <a:srgbClr val="FFD900"/>
              </a:solidFill>
            </a:endParaRPr>
          </a:p>
          <a:p>
            <a:pPr indent="0" lvl="0" mar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Use Cases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005600" y="1200150"/>
            <a:ext cx="7132800" cy="3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800"/>
              <a:buChar char="➢"/>
            </a:pPr>
            <a:r>
              <a:rPr lang="en" sz="2800"/>
              <a:t>C</a:t>
            </a:r>
            <a:r>
              <a:rPr lang="en" sz="2800"/>
              <a:t>hoose, evaluate and tweak topic modeling parameters</a:t>
            </a:r>
            <a:endParaRPr sz="2800"/>
          </a:p>
          <a:p>
            <a:pPr indent="-406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en" sz="2800"/>
              <a:t>Evaluate topic models</a:t>
            </a:r>
            <a:endParaRPr sz="2800"/>
          </a:p>
          <a:p>
            <a:pPr indent="-4064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no expected labels</a:t>
            </a:r>
            <a:endParaRPr sz="2800"/>
          </a:p>
          <a:p>
            <a:pPr indent="0" lvl="0" mar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4294967295" type="ctrTitle"/>
          </p:nvPr>
        </p:nvSpPr>
        <p:spPr>
          <a:xfrm>
            <a:off x="729575" y="1319475"/>
            <a:ext cx="7684800" cy="6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Thanks!</a:t>
            </a:r>
            <a:endParaRPr i="1" sz="3000"/>
          </a:p>
        </p:txBody>
      </p:sp>
      <p:sp>
        <p:nvSpPr>
          <p:cNvPr id="179" name="Shape 179"/>
          <p:cNvSpPr txBox="1"/>
          <p:nvPr>
            <p:ph idx="4294967295" type="subTitle"/>
          </p:nvPr>
        </p:nvSpPr>
        <p:spPr>
          <a:xfrm>
            <a:off x="729575" y="1868513"/>
            <a:ext cx="7684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b="1" sz="480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3753213" y="412725"/>
            <a:ext cx="1637575" cy="885338"/>
          </a:xfrm>
          <a:prstGeom prst="flowChartMerge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4294967295" type="ctrTitle"/>
          </p:nvPr>
        </p:nvSpPr>
        <p:spPr>
          <a:xfrm>
            <a:off x="729575" y="405075"/>
            <a:ext cx="7684800" cy="6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Agenda</a:t>
            </a:r>
            <a:endParaRPr i="1" sz="3000"/>
          </a:p>
        </p:txBody>
      </p:sp>
      <p:sp>
        <p:nvSpPr>
          <p:cNvPr id="63" name="Shape 63"/>
          <p:cNvSpPr txBox="1"/>
          <p:nvPr>
            <p:ph idx="4294967295" type="subTitle"/>
          </p:nvPr>
        </p:nvSpPr>
        <p:spPr>
          <a:xfrm>
            <a:off x="729575" y="1077363"/>
            <a:ext cx="7684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600"/>
              </a:spcBef>
              <a:spcAft>
                <a:spcPts val="0"/>
              </a:spcAft>
              <a:buClr>
                <a:srgbClr val="FFD900"/>
              </a:buClr>
              <a:buSzPts val="2400"/>
              <a:buChar char="➔"/>
            </a:pPr>
            <a:r>
              <a:rPr b="1" lang="en" sz="2400">
                <a:solidFill>
                  <a:srgbClr val="FFD900"/>
                </a:solidFill>
              </a:rPr>
              <a:t>Motivation</a:t>
            </a:r>
            <a:endParaRPr b="1" sz="2400">
              <a:solidFill>
                <a:srgbClr val="FFD9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Char char="➔"/>
            </a:pPr>
            <a:r>
              <a:rPr b="1" lang="en" sz="2400">
                <a:solidFill>
                  <a:srgbClr val="FFD900"/>
                </a:solidFill>
              </a:rPr>
              <a:t>Problem Statement</a:t>
            </a:r>
            <a:endParaRPr b="1" sz="2400">
              <a:solidFill>
                <a:srgbClr val="FFD9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Char char="➔"/>
            </a:pPr>
            <a:r>
              <a:rPr b="1" lang="en" sz="2400">
                <a:solidFill>
                  <a:srgbClr val="FFD900"/>
                </a:solidFill>
              </a:rPr>
              <a:t>Proposed Solution</a:t>
            </a:r>
            <a:endParaRPr b="1" sz="2400">
              <a:solidFill>
                <a:srgbClr val="FFD9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Char char="➔"/>
            </a:pPr>
            <a:r>
              <a:rPr b="1" lang="en" sz="2400">
                <a:solidFill>
                  <a:srgbClr val="FFD900"/>
                </a:solidFill>
              </a:rPr>
              <a:t>Dataset</a:t>
            </a:r>
            <a:endParaRPr b="1" sz="2400">
              <a:solidFill>
                <a:srgbClr val="FFD9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Char char="➔"/>
            </a:pPr>
            <a:r>
              <a:rPr b="1" lang="en" sz="2400">
                <a:solidFill>
                  <a:srgbClr val="FFD900"/>
                </a:solidFill>
              </a:rPr>
              <a:t>Implementation</a:t>
            </a:r>
            <a:endParaRPr b="1" sz="2400">
              <a:solidFill>
                <a:srgbClr val="FFD9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Char char="➔"/>
            </a:pPr>
            <a:r>
              <a:rPr b="1" lang="en" sz="2400">
                <a:solidFill>
                  <a:srgbClr val="FFD900"/>
                </a:solidFill>
              </a:rPr>
              <a:t>Preliminary Observations</a:t>
            </a:r>
            <a:endParaRPr b="1" sz="2400">
              <a:solidFill>
                <a:srgbClr val="FFD9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Char char="➔"/>
            </a:pPr>
            <a:r>
              <a:rPr b="1" lang="en" sz="2400">
                <a:solidFill>
                  <a:srgbClr val="FFD900"/>
                </a:solidFill>
              </a:rPr>
              <a:t>Results Evaluation</a:t>
            </a:r>
            <a:endParaRPr b="1" sz="2400">
              <a:solidFill>
                <a:srgbClr val="FFD9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Char char="➔"/>
            </a:pPr>
            <a:r>
              <a:rPr b="1" lang="en" sz="2400">
                <a:solidFill>
                  <a:srgbClr val="FFD900"/>
                </a:solidFill>
              </a:rPr>
              <a:t>Challenges</a:t>
            </a:r>
            <a:endParaRPr b="1" sz="2400">
              <a:solidFill>
                <a:srgbClr val="FFD900"/>
              </a:solidFill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375" y="533123"/>
            <a:ext cx="450750" cy="4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005600" y="1200150"/>
            <a:ext cx="7681200" cy="3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>
              <a:spcBef>
                <a:spcPts val="600"/>
              </a:spcBef>
              <a:spcAft>
                <a:spcPts val="0"/>
              </a:spcAft>
              <a:buSzPts val="3100"/>
              <a:buChar char="◈"/>
            </a:pPr>
            <a:r>
              <a:rPr lang="en" sz="3100"/>
              <a:t>Knowledge-based economy</a:t>
            </a:r>
            <a:endParaRPr sz="3100"/>
          </a:p>
          <a:p>
            <a:pPr indent="-425450" lvl="0" marL="457200" rtl="0">
              <a:spcBef>
                <a:spcPts val="0"/>
              </a:spcBef>
              <a:spcAft>
                <a:spcPts val="0"/>
              </a:spcAft>
              <a:buSzPts val="3100"/>
              <a:buChar char="◈"/>
            </a:pPr>
            <a:r>
              <a:rPr lang="en" sz="3100"/>
              <a:t>T</a:t>
            </a:r>
            <a:r>
              <a:rPr lang="en" sz="3100"/>
              <a:t>imely access to information is vital</a:t>
            </a:r>
            <a:endParaRPr sz="3100"/>
          </a:p>
          <a:p>
            <a:pPr indent="-425450" lvl="0" marL="457200" rtl="0">
              <a:spcBef>
                <a:spcPts val="0"/>
              </a:spcBef>
              <a:spcAft>
                <a:spcPts val="0"/>
              </a:spcAft>
              <a:buSzPts val="3100"/>
              <a:buChar char="◈"/>
            </a:pPr>
            <a:r>
              <a:rPr lang="en" sz="3100"/>
              <a:t>Explosion of digitized textual content</a:t>
            </a:r>
            <a:endParaRPr sz="3100"/>
          </a:p>
          <a:p>
            <a:pPr indent="-425450" lvl="1" marL="914400" rtl="0">
              <a:spcBef>
                <a:spcPts val="0"/>
              </a:spcBef>
              <a:spcAft>
                <a:spcPts val="0"/>
              </a:spcAft>
              <a:buSzPts val="3100"/>
              <a:buChar char="○"/>
            </a:pPr>
            <a:r>
              <a:rPr lang="en" sz="3100"/>
              <a:t> such as news</a:t>
            </a:r>
            <a:endParaRPr sz="3100"/>
          </a:p>
          <a:p>
            <a:pPr indent="-425450" lvl="0" marL="457200" rtl="0">
              <a:spcBef>
                <a:spcPts val="0"/>
              </a:spcBef>
              <a:spcAft>
                <a:spcPts val="0"/>
              </a:spcAft>
              <a:buSzPts val="3100"/>
              <a:buChar char="◈"/>
            </a:pPr>
            <a:r>
              <a:rPr lang="en" sz="3100"/>
              <a:t>Information overload</a:t>
            </a:r>
            <a:endParaRPr sz="3100"/>
          </a:p>
          <a:p>
            <a:pPr indent="-425450" lvl="0" marL="457200" rtl="0">
              <a:spcBef>
                <a:spcPts val="0"/>
              </a:spcBef>
              <a:spcAft>
                <a:spcPts val="0"/>
              </a:spcAft>
              <a:buSzPts val="3100"/>
              <a:buChar char="◈"/>
            </a:pPr>
            <a:r>
              <a:rPr lang="en" sz="3100"/>
              <a:t>Unstructured text </a:t>
            </a:r>
            <a:endParaRPr sz="3100"/>
          </a:p>
          <a:p>
            <a:pPr indent="0" lvl="0" mar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005600" y="1200150"/>
            <a:ext cx="7132800" cy="3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2400"/>
              <a:t>Lessen</a:t>
            </a:r>
            <a:r>
              <a:rPr lang="en" sz="2400"/>
              <a:t> information overload problem by focusing on main topics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◈"/>
            </a:pPr>
            <a:r>
              <a:rPr lang="en" sz="2400"/>
              <a:t>E</a:t>
            </a:r>
            <a:r>
              <a:rPr lang="en" sz="2400"/>
              <a:t>xtract the main topics by unsupervised algorithm</a:t>
            </a:r>
            <a:endParaRPr sz="24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 the news archive</a:t>
            </a:r>
            <a:endParaRPr sz="18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◈"/>
            </a:pPr>
            <a:r>
              <a:rPr lang="en" sz="2400"/>
              <a:t>Breaking news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◈"/>
            </a:pPr>
            <a:r>
              <a:rPr lang="en" sz="2400"/>
              <a:t>Recommend relevant news by matching topics</a:t>
            </a:r>
            <a:endParaRPr sz="2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685800" y="2334713"/>
            <a:ext cx="4126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728375" y="2314200"/>
            <a:ext cx="8057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Leverage text data algorithms like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Latent Dirichlet Allocation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Latent Semantic Analysis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extract main topics of articles.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880025" y="1200150"/>
            <a:ext cx="3949800" cy="3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>
              <a:spcBef>
                <a:spcPts val="600"/>
              </a:spcBef>
              <a:spcAft>
                <a:spcPts val="0"/>
              </a:spcAft>
              <a:buSzPts val="2700"/>
              <a:buChar char="◈"/>
            </a:pPr>
            <a:r>
              <a:rPr lang="en" sz="2700"/>
              <a:t>Scraped 686 pieces of news from Cable News Network (http://cnn.com)</a:t>
            </a:r>
            <a:endParaRPr sz="27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>
              <a:spcBef>
                <a:spcPts val="600"/>
              </a:spcBef>
              <a:spcAft>
                <a:spcPts val="0"/>
              </a:spcAft>
              <a:buSzPts val="2700"/>
              <a:buChar char="◈"/>
            </a:pPr>
            <a:r>
              <a:rPr lang="en" sz="2700"/>
              <a:t>Downloaded articles from Wikipedia on 20180201</a:t>
            </a:r>
            <a:endParaRPr sz="2700"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775" y="1376001"/>
            <a:ext cx="2330826" cy="108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8075" y="3299025"/>
            <a:ext cx="1584500" cy="15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5100"/>
            <a:ext cx="8839202" cy="2926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654775" y="1909238"/>
            <a:ext cx="2808000" cy="1325100"/>
          </a:xfrm>
          <a:prstGeom prst="homePlate">
            <a:avLst>
              <a:gd fmla="val 30129" name="adj"/>
            </a:avLst>
          </a:prstGeom>
          <a:noFill/>
          <a:ln cap="flat" cmpd="sng" w="9525">
            <a:solidFill>
              <a:srgbClr val="FFD9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TF-IDF</a:t>
            </a:r>
            <a:endParaRPr sz="2400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&amp; </a:t>
            </a:r>
            <a:endParaRPr sz="2400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Bag of Words</a:t>
            </a:r>
            <a:endParaRPr sz="2400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3089925" y="1909238"/>
            <a:ext cx="2862000" cy="1325100"/>
          </a:xfrm>
          <a:prstGeom prst="chevron">
            <a:avLst>
              <a:gd fmla="val 29853" name="adj"/>
            </a:avLst>
          </a:prstGeom>
          <a:noFill/>
          <a:ln cap="flat" cmpd="sng" w="9525">
            <a:solidFill>
              <a:srgbClr val="FFD9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LDA </a:t>
            </a:r>
            <a:endParaRPr sz="2400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&amp;</a:t>
            </a:r>
            <a:endParaRPr sz="2400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LSA</a:t>
            </a:r>
            <a:endParaRPr sz="2400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5579075" y="1909238"/>
            <a:ext cx="2862000" cy="1325100"/>
          </a:xfrm>
          <a:prstGeom prst="chevron">
            <a:avLst>
              <a:gd fmla="val 29853" name="adj"/>
            </a:avLst>
          </a:prstGeom>
          <a:noFill/>
          <a:ln cap="flat" cmpd="sng" w="9525">
            <a:solidFill>
              <a:srgbClr val="FFD9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Select the Number of Topics</a:t>
            </a:r>
            <a:endParaRPr sz="2400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sper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