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Average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verage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slide" Target="slides/slide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2.xml"/><Relationship Id="rId18" Type="http://schemas.openxmlformats.org/officeDocument/2006/relationships/font" Target="fonts/Montserra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917b1d888_0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5917b1d88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Normalize feature, then calculate the Euclid distance between two dogs on the feature space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917b1d888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5917b1d88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Normalize feature, then calculate the Euclid distance between two dogs on the feature space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917b1d888_0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g5917b1d88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917b1d888_2_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5917b1d888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Normalize feature, then calculate the Euclid distance between two dogs on the feature space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917b1d888_2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5917b1d888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Normalize feature, then calculate the Euclid distance between two dogs on the feature space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Normalize feature, then calculate the Euclid distance between two dogs on the feature space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917b1d888_2_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5917b1d888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Normalize feature, then calculate the Euclid distance between two dogs on the feature space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917b1d888_2_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5917b1d888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Normalize feature, then calculate the Euclid distance between two dogs on the feature space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611100" y="524175"/>
            <a:ext cx="7921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4800">
                <a:solidFill>
                  <a:srgbClr val="085631"/>
                </a:solidFill>
                <a:latin typeface="Montserrat"/>
                <a:ea typeface="Montserrat"/>
                <a:cs typeface="Montserrat"/>
                <a:sym typeface="Montserrat"/>
              </a:rPr>
              <a:t>RecSys Challenge 2019</a:t>
            </a:r>
            <a:endParaRPr sz="4800">
              <a:solidFill>
                <a:srgbClr val="085631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69217" y="2317611"/>
            <a:ext cx="5497200" cy="14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Team Members: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Daniel Zhang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Matthew Millendorf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Wenxiao Xiao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800"/>
          </a:p>
        </p:txBody>
      </p:sp>
      <p:pic>
        <p:nvPicPr>
          <p:cNvPr descr="图片包含 物体, 球状, 道路, 击中&#10;&#10;描述已自动生成"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8299" y="2167300"/>
            <a:ext cx="4620400" cy="2492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图片包含 剪贴画&#10;&#10;描述已自动生成" id="57" name="Google Shape;5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3090" y="0"/>
            <a:ext cx="1640910" cy="524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ctrTitle"/>
          </p:nvPr>
        </p:nvSpPr>
        <p:spPr>
          <a:xfrm>
            <a:off x="380775" y="362500"/>
            <a:ext cx="85632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2400">
                <a:solidFill>
                  <a:srgbClr val="0B7140"/>
                </a:solidFill>
                <a:latin typeface="Montserrat"/>
                <a:ea typeface="Montserrat"/>
                <a:cs typeface="Montserrat"/>
                <a:sym typeface="Montserrat"/>
              </a:rPr>
              <a:t>Key Takeaways</a:t>
            </a:r>
            <a:endParaRPr sz="1300">
              <a:solidFill>
                <a:srgbClr val="0B714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22"/>
          <p:cNvSpPr txBox="1"/>
          <p:nvPr>
            <p:ph idx="1" type="subTitle"/>
          </p:nvPr>
        </p:nvSpPr>
        <p:spPr>
          <a:xfrm>
            <a:off x="380775" y="1125425"/>
            <a:ext cx="3575100" cy="36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Feature is the king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 Dive into the data and find out the set of features that are relevant to what we gonna predict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Start with a Strategic End in mind 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Strategic context is critical to maximizing the value of data mining and avoiding the “ad hoc trap”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图片包含 剪贴画&#10;&#10;描述已自动生成" id="129" name="Google Shape;12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03090" y="0"/>
            <a:ext cx="1640910" cy="524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5975" y="1125425"/>
            <a:ext cx="4988058" cy="280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图片包含 剪贴画&#10;&#10;描述已自动生成" id="135" name="Google Shape;13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03090" y="0"/>
            <a:ext cx="1640910" cy="524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1427730"/>
            <a:ext cx="8839202" cy="3175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452525" y="78450"/>
            <a:ext cx="31689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2400">
                <a:solidFill>
                  <a:srgbClr val="0B7140"/>
                </a:solidFill>
                <a:latin typeface="Montserrat"/>
                <a:ea typeface="Montserrat"/>
                <a:cs typeface="Montserrat"/>
                <a:sym typeface="Montserrat"/>
              </a:rPr>
              <a:t>Problem &amp; Goal</a:t>
            </a:r>
            <a:endParaRPr b="1" sz="1300">
              <a:solidFill>
                <a:srgbClr val="0B714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0" y="681150"/>
            <a:ext cx="4432800" cy="22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Session-based user behaviour:</a:t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>
                <a:solidFill>
                  <a:srgbClr val="37454D"/>
                </a:solidFill>
                <a:highlight>
                  <a:srgbClr val="FFFFFF"/>
                </a:highlight>
              </a:rPr>
              <a:t>E.g. filter usage, search refinements, item interactions, item searches, item click-outs</a:t>
            </a:r>
            <a:endParaRPr sz="1400">
              <a:solidFill>
                <a:srgbClr val="37454D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200">
              <a:solidFill>
                <a:srgbClr val="37454D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200">
              <a:solidFill>
                <a:srgbClr val="37454D"/>
              </a:solidFill>
              <a:highlight>
                <a:srgbClr val="FFFFFF"/>
              </a:highlight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Goal: </a:t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>
                <a:solidFill>
                  <a:srgbClr val="37454D"/>
                </a:solidFill>
                <a:highlight>
                  <a:srgbClr val="FFFFFF"/>
                </a:highlight>
              </a:rPr>
              <a:t>Predict the final click-out based on session-based behaviour</a:t>
            </a:r>
            <a:endParaRPr b="1"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图片包含 剪贴画&#10;&#10;描述已自动生成"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03090" y="0"/>
            <a:ext cx="1640910" cy="524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400" y="2999275"/>
            <a:ext cx="8124550" cy="214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32800" y="524175"/>
            <a:ext cx="4721002" cy="2475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ctrTitle"/>
          </p:nvPr>
        </p:nvSpPr>
        <p:spPr>
          <a:xfrm>
            <a:off x="414150" y="306850"/>
            <a:ext cx="42600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2400">
                <a:solidFill>
                  <a:srgbClr val="0B7140"/>
                </a:solidFill>
                <a:latin typeface="Montserrat"/>
                <a:ea typeface="Montserrat"/>
                <a:cs typeface="Montserrat"/>
                <a:sym typeface="Montserrat"/>
              </a:rPr>
              <a:t>Data Source &amp; Summary</a:t>
            </a:r>
            <a:endParaRPr b="1" sz="1300">
              <a:solidFill>
                <a:srgbClr val="0B714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图片包含 剪贴画&#10;&#10;描述已自动生成" id="72" name="Google Shape;7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03090" y="0"/>
            <a:ext cx="1640910" cy="524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2650" y="2994347"/>
            <a:ext cx="2768950" cy="1835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2650" y="818425"/>
            <a:ext cx="2768950" cy="19389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3100" y="1051225"/>
            <a:ext cx="5973300" cy="28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Metadata: features of each hotel, 927142 hotels with 157 properties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Train_data: users’ filter criteria, historical clickouts, users’ action, candidates hotel  for each search session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Test_data: including all features existed in train dataset except theres is a missing clickout for each user which need to be predicted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ctrTitle"/>
          </p:nvPr>
        </p:nvSpPr>
        <p:spPr>
          <a:xfrm>
            <a:off x="248650" y="141350"/>
            <a:ext cx="42600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2400">
                <a:solidFill>
                  <a:srgbClr val="0B7140"/>
                </a:solidFill>
                <a:latin typeface="Montserrat"/>
                <a:ea typeface="Montserrat"/>
                <a:cs typeface="Montserrat"/>
                <a:sym typeface="Montserrat"/>
              </a:rPr>
              <a:t>Sample Data</a:t>
            </a:r>
            <a:endParaRPr b="1" sz="1300">
              <a:solidFill>
                <a:srgbClr val="0B714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图片包含 剪贴画&#10;&#10;描述已自动生成" id="81" name="Google Shape;8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03090" y="0"/>
            <a:ext cx="1640910" cy="524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840900"/>
            <a:ext cx="9143999" cy="33026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>
            <p:ph idx="1" type="subTitle"/>
          </p:nvPr>
        </p:nvSpPr>
        <p:spPr>
          <a:xfrm>
            <a:off x="0" y="991125"/>
            <a:ext cx="81081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Session based user action and the final click out items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ctrTitle"/>
          </p:nvPr>
        </p:nvSpPr>
        <p:spPr>
          <a:xfrm>
            <a:off x="380775" y="362500"/>
            <a:ext cx="85632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3000">
                <a:solidFill>
                  <a:srgbClr val="0B7140"/>
                </a:solidFill>
                <a:latin typeface="Montserrat"/>
                <a:ea typeface="Montserrat"/>
                <a:cs typeface="Montserrat"/>
                <a:sym typeface="Montserrat"/>
              </a:rPr>
              <a:t>Modeling</a:t>
            </a:r>
            <a:endParaRPr sz="3000">
              <a:solidFill>
                <a:srgbClr val="0B714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457725" y="889000"/>
            <a:ext cx="8409300" cy="39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Popularity Baseline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popularity baseline model is provided by challenge host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model sums the clickouts for each hotels and ranked the recommendations base on the summation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Although it only uses the clickout information, the result is surprisingly good for such a naive model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performance is 0.288448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图片包含 剪贴画&#10;&#10;描述已自动生成" id="90" name="Google Shape;9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03090" y="0"/>
            <a:ext cx="1640910" cy="524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ctrTitle"/>
          </p:nvPr>
        </p:nvSpPr>
        <p:spPr>
          <a:xfrm>
            <a:off x="380775" y="362500"/>
            <a:ext cx="85632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3000">
                <a:solidFill>
                  <a:srgbClr val="0B7140"/>
                </a:solidFill>
                <a:latin typeface="Montserrat"/>
                <a:ea typeface="Montserrat"/>
                <a:cs typeface="Montserrat"/>
                <a:sym typeface="Montserrat"/>
              </a:rPr>
              <a:t>Modeling</a:t>
            </a:r>
            <a:endParaRPr sz="3000">
              <a:solidFill>
                <a:srgbClr val="0B714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457725" y="889000"/>
            <a:ext cx="8409300" cy="39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Utility Matrix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 tried to build a utility matrix for the user-item interactions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Firstly we tried to sum all clickouts for each user-item pairs, just like the popularity baseline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Then we choose six user action types and assign weights to each action, use the the summation </a:t>
            </a: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for each user-item pairs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图片包含 剪贴画&#10;&#10;描述已自动生成" id="97" name="Google Shape;9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03090" y="0"/>
            <a:ext cx="1640910" cy="524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6825" y="3764425"/>
            <a:ext cx="6264849" cy="59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ctrTitle"/>
          </p:nvPr>
        </p:nvSpPr>
        <p:spPr>
          <a:xfrm>
            <a:off x="380775" y="362500"/>
            <a:ext cx="85632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3000">
                <a:solidFill>
                  <a:srgbClr val="0B7140"/>
                </a:solidFill>
                <a:latin typeface="Montserrat"/>
                <a:ea typeface="Montserrat"/>
                <a:cs typeface="Montserrat"/>
                <a:sym typeface="Montserrat"/>
              </a:rPr>
              <a:t>Modeling</a:t>
            </a:r>
            <a:endParaRPr sz="3000">
              <a:solidFill>
                <a:srgbClr val="0B714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457725" y="889000"/>
            <a:ext cx="8409300" cy="39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Utility Matrix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图片包含 剪贴画&#10;&#10;描述已自动生成" id="105" name="Google Shape;10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03090" y="0"/>
            <a:ext cx="1640910" cy="524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375" y="1434947"/>
            <a:ext cx="2607400" cy="3147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Google Shape;107;p19"/>
          <p:cNvCxnSpPr/>
          <p:nvPr/>
        </p:nvCxnSpPr>
        <p:spPr>
          <a:xfrm>
            <a:off x="4191550" y="2878900"/>
            <a:ext cx="165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8" name="Google Shape;10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36525" y="1291150"/>
            <a:ext cx="1440200" cy="319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ctrTitle"/>
          </p:nvPr>
        </p:nvSpPr>
        <p:spPr>
          <a:xfrm>
            <a:off x="380775" y="362500"/>
            <a:ext cx="85632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3000">
                <a:solidFill>
                  <a:srgbClr val="0B7140"/>
                </a:solidFill>
                <a:latin typeface="Montserrat"/>
                <a:ea typeface="Montserrat"/>
                <a:cs typeface="Montserrat"/>
                <a:sym typeface="Montserrat"/>
              </a:rPr>
              <a:t>Modeling</a:t>
            </a:r>
            <a:endParaRPr sz="3000">
              <a:solidFill>
                <a:srgbClr val="0B714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457725" y="889000"/>
            <a:ext cx="8409300" cy="39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Collaborative Filtering &amp; SVD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o-clustering and SVD maybe be a good choose for the dataset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Use a RecSys package </a:t>
            </a:r>
            <a:r>
              <a:rPr i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Surprise</a:t>
            </a: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to perform sparse co-clustering and sparse SVD on the utility matrix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Users are assigned into 4 clusters and </a:t>
            </a: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items are assigned into 2 clusters with </a:t>
            </a: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k-means clustering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he performance is 0.201237 &amp; 0.21925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One possible explanation is the data is too sparse for these method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图片包含 剪贴画&#10;&#10;描述已自动生成" id="115" name="Google Shape;11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03090" y="0"/>
            <a:ext cx="1640910" cy="524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ctrTitle"/>
          </p:nvPr>
        </p:nvSpPr>
        <p:spPr>
          <a:xfrm>
            <a:off x="380775" y="362500"/>
            <a:ext cx="85632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3000">
                <a:solidFill>
                  <a:srgbClr val="0B7140"/>
                </a:solidFill>
                <a:latin typeface="Montserrat"/>
                <a:ea typeface="Montserrat"/>
                <a:cs typeface="Montserrat"/>
                <a:sym typeface="Montserrat"/>
              </a:rPr>
              <a:t>Modeling</a:t>
            </a:r>
            <a:endParaRPr sz="3000">
              <a:solidFill>
                <a:srgbClr val="0B714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457725" y="889000"/>
            <a:ext cx="8409300" cy="39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Rank By Utility Matrix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Only change the  user-item pairs existing in utility matrix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Use popularity baseline to avoid cold start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For each line in the popularity baseline submission, find all user-items pairs existing in utility matrix, rank the items by the utility, and put them the front of </a:t>
            </a: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recommendations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result varies on how we assign weights to user interaction, and the best result is 0.500554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图片包含 剪贴画&#10;&#10;描述已自动生成" id="122" name="Google Shape;12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03090" y="0"/>
            <a:ext cx="1640910" cy="524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