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7"/>
  </p:notesMasterIdLst>
  <p:sldIdLst>
    <p:sldId id="256" r:id="rId2"/>
    <p:sldId id="262" r:id="rId3"/>
    <p:sldId id="257" r:id="rId4"/>
    <p:sldId id="258" r:id="rId5"/>
    <p:sldId id="263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71" r:id="rId14"/>
    <p:sldId id="285" r:id="rId15"/>
    <p:sldId id="286" r:id="rId16"/>
    <p:sldId id="272" r:id="rId17"/>
    <p:sldId id="287" r:id="rId18"/>
    <p:sldId id="28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3" r:id="rId30"/>
    <p:sldId id="290" r:id="rId31"/>
    <p:sldId id="293" r:id="rId32"/>
    <p:sldId id="274" r:id="rId33"/>
    <p:sldId id="295" r:id="rId34"/>
    <p:sldId id="296" r:id="rId35"/>
    <p:sldId id="297" r:id="rId36"/>
    <p:sldId id="260" r:id="rId37"/>
    <p:sldId id="298" r:id="rId38"/>
    <p:sldId id="299" r:id="rId39"/>
    <p:sldId id="302" r:id="rId40"/>
    <p:sldId id="289" r:id="rId41"/>
    <p:sldId id="300" r:id="rId42"/>
    <p:sldId id="303" r:id="rId43"/>
    <p:sldId id="294" r:id="rId44"/>
    <p:sldId id="305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D50DD3-8CCF-4C7D-9413-336B37620017}">
          <p14:sldIdLst>
            <p14:sldId id="256"/>
            <p14:sldId id="262"/>
            <p14:sldId id="257"/>
            <p14:sldId id="258"/>
            <p14:sldId id="263"/>
            <p14:sldId id="265"/>
            <p14:sldId id="266"/>
            <p14:sldId id="267"/>
            <p14:sldId id="268"/>
            <p14:sldId id="259"/>
            <p14:sldId id="269"/>
            <p14:sldId id="270"/>
            <p14:sldId id="271"/>
            <p14:sldId id="285"/>
            <p14:sldId id="286"/>
            <p14:sldId id="272"/>
            <p14:sldId id="287"/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73"/>
            <p14:sldId id="290"/>
            <p14:sldId id="293"/>
            <p14:sldId id="274"/>
            <p14:sldId id="295"/>
            <p14:sldId id="296"/>
            <p14:sldId id="297"/>
            <p14:sldId id="260"/>
            <p14:sldId id="298"/>
            <p14:sldId id="299"/>
            <p14:sldId id="302"/>
            <p14:sldId id="289"/>
            <p14:sldId id="300"/>
            <p14:sldId id="303"/>
            <p14:sldId id="294"/>
            <p14:sldId id="305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8766-8948-4975-B288-62CFAC03A0C0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5685-9BA5-44DF-B1D8-07D32A1D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Zk</a:t>
            </a:r>
            <a:r>
              <a:rPr lang="zh-CN" altLang="en-US" dirty="0" smtClean="0"/>
              <a:t>更适合</a:t>
            </a:r>
            <a:r>
              <a:rPr lang="en-US" altLang="zh-CN" dirty="0" smtClean="0"/>
              <a:t>java</a:t>
            </a:r>
            <a:r>
              <a:rPr lang="zh-CN" altLang="en-US" smtClean="0"/>
              <a:t>生态系统使用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CD760FA-07EE-4BA0-ADB1-F73A6F25DC1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qiang@noahw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os.com/etcd/docs/2.0.12/ap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oreos/etc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n/etcd-vim" TargetMode="External"/><Relationship Id="rId13" Type="http://schemas.openxmlformats.org/officeDocument/2006/relationships/hyperlink" Target="https://github.com/coreos/fleet" TargetMode="External"/><Relationship Id="rId18" Type="http://schemas.openxmlformats.org/officeDocument/2006/relationships/hyperlink" Target="https://github.com/xordataexchange/crypt" TargetMode="External"/><Relationship Id="rId3" Type="http://schemas.openxmlformats.org/officeDocument/2006/relationships/hyperlink" Target="https://github.com/calavera/active-proxy" TargetMode="External"/><Relationship Id="rId7" Type="http://schemas.openxmlformats.org/officeDocument/2006/relationships/hyperlink" Target="https://github.com/garethr/hiera-etcd" TargetMode="External"/><Relationship Id="rId12" Type="http://schemas.openxmlformats.org/officeDocument/2006/relationships/hyperlink" Target="https://github.com/scrz/scrz" TargetMode="External"/><Relationship Id="rId17" Type="http://schemas.openxmlformats.org/officeDocument/2006/relationships/hyperlink" Target="https://github.com/skynetservices/skydns" TargetMode="External"/><Relationship Id="rId2" Type="http://schemas.openxmlformats.org/officeDocument/2006/relationships/hyperlink" Target="https://github.com/binocarlos/yoda" TargetMode="External"/><Relationship Id="rId16" Type="http://schemas.openxmlformats.org/officeDocument/2006/relationships/hyperlink" Target="https://github.com/duedil-ltd/discodns" TargetMode="External"/><Relationship Id="rId20" Type="http://schemas.openxmlformats.org/officeDocument/2006/relationships/hyperlink" Target="https://github.com/lytics/metafo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leicon/goreman/tree/etcd" TargetMode="External"/><Relationship Id="rId11" Type="http://schemas.openxmlformats.org/officeDocument/2006/relationships/hyperlink" Target="https://git.autistici.org/ai/configdb/tree/master" TargetMode="External"/><Relationship Id="rId5" Type="http://schemas.openxmlformats.org/officeDocument/2006/relationships/hyperlink" Target="https://github.com/flynn/go-discover" TargetMode="External"/><Relationship Id="rId15" Type="http://schemas.openxmlformats.org/officeDocument/2006/relationships/hyperlink" Target="https://github.com/mailgun/vulcand" TargetMode="External"/><Relationship Id="rId10" Type="http://schemas.openxmlformats.org/officeDocument/2006/relationships/hyperlink" Target="https://github.com/kelseyhightower/confd" TargetMode="External"/><Relationship Id="rId19" Type="http://schemas.openxmlformats.org/officeDocument/2006/relationships/hyperlink" Target="https://github.com/spf13/viper" TargetMode="External"/><Relationship Id="rId4" Type="http://schemas.openxmlformats.org/officeDocument/2006/relationships/hyperlink" Target="https://github.com/derekchiang/etcdplus" TargetMode="External"/><Relationship Id="rId9" Type="http://schemas.openxmlformats.org/officeDocument/2006/relationships/hyperlink" Target="https://github.com/mattn/etcdenv" TargetMode="External"/><Relationship Id="rId14" Type="http://schemas.openxmlformats.org/officeDocument/2006/relationships/hyperlink" Target="https://github.com/GoogleCloudPlatform/kuberne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郑强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zhengqiang@noahwm.com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捷基础服务开发组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http://www.slideboom.com/presentations/956855/Raft%E4%BB%8B%E7%BB%8D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2" y="1628800"/>
            <a:ext cx="84249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2" y="3991000"/>
            <a:ext cx="2872534" cy="18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4476863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: write ahead logging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nap: log snapshot</a:t>
            </a:r>
          </a:p>
          <a:p>
            <a:r>
              <a:rPr lang="en-US" altLang="zh-CN" dirty="0" smtClean="0"/>
              <a:t>port: 2379, 2380 </a:t>
            </a:r>
            <a:r>
              <a:rPr lang="zh-CN" altLang="en-US" dirty="0" smtClean="0"/>
              <a:t>注册 </a:t>
            </a:r>
            <a:r>
              <a:rPr lang="en-US" altLang="zh-CN" dirty="0" smtClean="0"/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42257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WAL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文件名：</a:t>
            </a:r>
            <a:r>
              <a:rPr lang="en-US" altLang="zh-CN" dirty="0"/>
              <a:t>$</a:t>
            </a:r>
            <a:r>
              <a:rPr lang="en-US" altLang="zh-CN" dirty="0" err="1"/>
              <a:t>seq</a:t>
            </a:r>
            <a:r>
              <a:rPr lang="en-US" altLang="zh-CN" dirty="0"/>
              <a:t>-$</a:t>
            </a:r>
            <a:r>
              <a:rPr lang="en-US" altLang="zh-CN" dirty="0" err="1" smtClean="0"/>
              <a:t>index.wal</a:t>
            </a:r>
            <a:endParaRPr lang="en-US" altLang="zh-CN" dirty="0" smtClean="0"/>
          </a:p>
          <a:p>
            <a:r>
              <a:rPr lang="en-US" altLang="zh-CN" dirty="0" smtClean="0"/>
              <a:t>SNAP: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8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etcd.conf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33" y="2708920"/>
            <a:ext cx="6984775" cy="31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raft </a:t>
            </a:r>
            <a:r>
              <a:rPr lang="zh-CN" altLang="en-US" dirty="0"/>
              <a:t>集群中的每个节点都可以根据集群运行的情况在三种状态间切换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Follower: </a:t>
            </a:r>
            <a:r>
              <a:rPr lang="zh-CN" altLang="en-US" dirty="0" smtClean="0"/>
              <a:t>启动都的初始状态。</a:t>
            </a:r>
            <a:endParaRPr lang="en-US" altLang="zh-CN" dirty="0" smtClean="0"/>
          </a:p>
          <a:p>
            <a:r>
              <a:rPr lang="en-US" altLang="zh-CN" dirty="0" smtClean="0"/>
              <a:t>Candidate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在没有发现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情况下转化为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Leader: </a:t>
            </a:r>
            <a:r>
              <a:rPr lang="zh-CN" altLang="en-US" dirty="0" smtClean="0"/>
              <a:t>处理任何所有客户端请求，日志复制。同一时间只能有一个。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5"/>
            <a:ext cx="7326787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个任期</a:t>
            </a:r>
            <a:r>
              <a:rPr lang="en-US" altLang="zh-CN" dirty="0" smtClean="0"/>
              <a:t>(Term)</a:t>
            </a:r>
            <a:r>
              <a:rPr lang="zh-CN" altLang="en-US" dirty="0" smtClean="0"/>
              <a:t>可以分为竞选期</a:t>
            </a:r>
            <a:r>
              <a:rPr lang="en-US" altLang="zh-CN" dirty="0" smtClean="0"/>
              <a:t>(Election)</a:t>
            </a:r>
            <a:r>
              <a:rPr lang="zh-CN" altLang="en-US" dirty="0" smtClean="0"/>
              <a:t>和执政期</a:t>
            </a:r>
            <a:r>
              <a:rPr lang="en-US" altLang="zh-CN" dirty="0" smtClean="0"/>
              <a:t>(Normal operation)</a:t>
            </a:r>
          </a:p>
          <a:p>
            <a:r>
              <a:rPr lang="zh-CN" altLang="en-US" dirty="0" smtClean="0"/>
              <a:t>每个任职只能有一个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都保存当前任期的值</a:t>
            </a:r>
            <a:endParaRPr lang="en-US" altLang="zh-CN" dirty="0" smtClean="0"/>
          </a:p>
          <a:p>
            <a:r>
              <a:rPr lang="en-US" altLang="zh-CN" dirty="0" smtClean="0"/>
              <a:t>Term</a:t>
            </a:r>
            <a:r>
              <a:rPr lang="zh-CN" altLang="en-US" dirty="0" smtClean="0"/>
              <a:t>的关键作用：识别过期的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和不够格的</a:t>
            </a:r>
            <a:r>
              <a:rPr lang="en-US" altLang="zh-CN" dirty="0" smtClean="0"/>
              <a:t>candidate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9" y="1655921"/>
            <a:ext cx="6648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：通过定期发</a:t>
            </a:r>
            <a:r>
              <a:rPr lang="en-US" altLang="zh-CN" dirty="0" smtClean="0"/>
              <a:t>heartbeats</a:t>
            </a:r>
            <a:r>
              <a:rPr lang="zh-CN" altLang="en-US" dirty="0" smtClean="0"/>
              <a:t>给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来维持自己的地位</a:t>
            </a: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后，发起新的竞选：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当期</a:t>
            </a:r>
            <a:r>
              <a:rPr lang="en-US" altLang="zh-CN" dirty="0" smtClean="0"/>
              <a:t>term++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把自己变成</a:t>
            </a:r>
            <a:r>
              <a:rPr lang="en-US" altLang="zh-CN" dirty="0" smtClean="0"/>
              <a:t>candidate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自己投票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向同伴拉票</a:t>
            </a:r>
            <a:r>
              <a:rPr lang="en-US" altLang="zh-CN" dirty="0" smtClean="0"/>
              <a:t>(send  request vote RPCs to all other servers)</a:t>
            </a:r>
            <a:r>
              <a:rPr lang="zh-CN" altLang="en-US" dirty="0" smtClean="0"/>
              <a:t>，直到：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/>
              <a:t>拉</a:t>
            </a:r>
            <a:r>
              <a:rPr lang="zh-CN" altLang="en-US" dirty="0" smtClean="0"/>
              <a:t>到过半数的选票，成功当选</a:t>
            </a:r>
            <a:r>
              <a:rPr lang="en-US" altLang="zh-CN" dirty="0" smtClean="0"/>
              <a:t>leader</a:t>
            </a:r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收到合法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的通知</a:t>
            </a:r>
            <a:r>
              <a:rPr lang="en-US" altLang="zh-CN" dirty="0" smtClean="0"/>
              <a:t>(leader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不小于自己的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，拜占庭？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超时没有收到过半选票，开始新一轮竞选，</a:t>
            </a:r>
            <a:r>
              <a:rPr lang="en-US" altLang="zh-CN" dirty="0" smtClean="0"/>
              <a:t>term++</a:t>
            </a:r>
          </a:p>
        </p:txBody>
      </p:sp>
    </p:spTree>
    <p:extLst>
      <p:ext uri="{BB962C8B-B14F-4D97-AF65-F5344CB8AC3E}">
        <p14:creationId xmlns:p14="http://schemas.microsoft.com/office/powerpoint/2010/main" val="84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3826768"/>
          </a:xfrm>
        </p:spPr>
        <p:txBody>
          <a:bodyPr/>
          <a:lstStyle/>
          <a:p>
            <a:r>
              <a:rPr lang="zh-CN" altLang="en-US" sz="2000" dirty="0" smtClean="0"/>
              <a:t>竞选投票规则：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每个</a:t>
            </a:r>
            <a:r>
              <a:rPr lang="en-US" altLang="zh-CN" sz="2000" dirty="0"/>
              <a:t>node</a:t>
            </a:r>
            <a:r>
              <a:rPr lang="zh-CN" altLang="en-US" sz="2000" dirty="0" smtClean="0"/>
              <a:t>只能投出一票赞同。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已经投票后对后来拉票的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都投反对。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自己定自己的竞选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时间，随机选取</a:t>
            </a:r>
            <a:r>
              <a:rPr lang="en-US" altLang="zh-CN" sz="2000" dirty="0" smtClean="0"/>
              <a:t>[T, 2T]</a:t>
            </a:r>
            <a:r>
              <a:rPr lang="zh-CN" altLang="en-US" sz="2000" dirty="0" smtClean="0"/>
              <a:t>，保证总有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能够胜出。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0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zh-CN" altLang="en-US" dirty="0" smtClean="0"/>
              <a:t>集群初始大小：初始化为基数（</a:t>
            </a:r>
            <a:r>
              <a:rPr lang="en-US" altLang="zh-CN" dirty="0" smtClean="0"/>
              <a:t>3,5,7,9…)</a:t>
            </a:r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69779"/>
              </p:ext>
            </p:extLst>
          </p:nvPr>
        </p:nvGraphicFramePr>
        <p:xfrm>
          <a:off x="827584" y="1844824"/>
          <a:ext cx="7477125" cy="3474720"/>
        </p:xfrm>
        <a:graphic>
          <a:graphicData uri="http://schemas.openxmlformats.org/drawingml/2006/table">
            <a:tbl>
              <a:tblPr/>
              <a:tblGrid>
                <a:gridCol w="2492375"/>
                <a:gridCol w="2492375"/>
                <a:gridCol w="2492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ACTIVE PEERS</a:t>
                      </a: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MAJORITY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>
                          <a:solidFill>
                            <a:srgbClr val="666666"/>
                          </a:solidFill>
                          <a:effectLst/>
                        </a:rPr>
                        <a:t>FAILURE TOLERANCE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2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3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4 peers</a:t>
                      </a:r>
                      <a:endParaRPr lang="en-US" dirty="0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初始状态下集群中的所有节点都处于 </a:t>
            </a:r>
            <a:r>
              <a:rPr lang="en-US" altLang="zh-CN" dirty="0"/>
              <a:t>follower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一时刻，其中的一个 </a:t>
            </a:r>
            <a:r>
              <a:rPr lang="en-US" altLang="zh-CN" dirty="0"/>
              <a:t>follower </a:t>
            </a:r>
            <a:r>
              <a:rPr lang="zh-CN" altLang="en-US" dirty="0"/>
              <a:t>由于没有收到 </a:t>
            </a:r>
            <a:r>
              <a:rPr lang="en-US" altLang="zh-CN" dirty="0"/>
              <a:t>leader </a:t>
            </a:r>
            <a:r>
              <a:rPr lang="zh-CN" altLang="en-US" dirty="0"/>
              <a:t>的 </a:t>
            </a:r>
            <a:r>
              <a:rPr lang="en-US" altLang="zh-CN" dirty="0"/>
              <a:t>heartbeat </a:t>
            </a:r>
            <a:r>
              <a:rPr lang="zh-CN" altLang="en-US" dirty="0"/>
              <a:t>率先发生 </a:t>
            </a:r>
            <a:r>
              <a:rPr lang="en-US" altLang="zh-CN" dirty="0"/>
              <a:t>election </a:t>
            </a:r>
            <a:r>
              <a:rPr lang="en-US" altLang="zh-CN" dirty="0" smtClean="0"/>
              <a:t>timeout [T, 2T] </a:t>
            </a:r>
            <a:r>
              <a:rPr lang="zh-CN" altLang="en-US" dirty="0"/>
              <a:t>进而发起选举。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初始化时刻都要节点都知道其他节点的存在，总有一个节点先知先觉。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1315"/>
            <a:ext cx="2376264" cy="1231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376264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开源配置中心选型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http://vernonzheng.com/2015/02/09/%E5%BC%80%E6%BA%90%E5%88%86%E5%B8%83%E5%BC%8F%E9%85%8D%E7%BD%AE%E4%B8%AD%E5%BF%83%E9%80%89%E5%9E%8B/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只要集群中超过半数的节点接受投票，</a:t>
            </a:r>
            <a:r>
              <a:rPr lang="en-US" altLang="zh-CN" dirty="0"/>
              <a:t>candidate </a:t>
            </a:r>
            <a:r>
              <a:rPr lang="zh-CN" altLang="en-US" dirty="0"/>
              <a:t>节点将成为即切换 </a:t>
            </a:r>
            <a:r>
              <a:rPr lang="en-US" altLang="zh-CN" dirty="0"/>
              <a:t>leader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成为 </a:t>
            </a:r>
            <a:r>
              <a:rPr lang="en-US" altLang="zh-CN" dirty="0"/>
              <a:t>leader </a:t>
            </a:r>
            <a:r>
              <a:rPr lang="zh-CN" altLang="en-US" dirty="0"/>
              <a:t>节点之后，</a:t>
            </a:r>
            <a:r>
              <a:rPr lang="en-US" altLang="zh-CN" dirty="0"/>
              <a:t>leader </a:t>
            </a:r>
            <a:r>
              <a:rPr lang="zh-CN" altLang="en-US" dirty="0"/>
              <a:t>将定时向 </a:t>
            </a:r>
            <a:r>
              <a:rPr lang="en-US" altLang="zh-CN" dirty="0"/>
              <a:t>follower </a:t>
            </a:r>
            <a:r>
              <a:rPr lang="zh-CN" altLang="en-US" dirty="0"/>
              <a:t>节点同步日志并发送 </a:t>
            </a:r>
            <a:r>
              <a:rPr lang="en-US" altLang="zh-CN" dirty="0" smtClean="0"/>
              <a:t>heartbeat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2564905"/>
            <a:ext cx="3256901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4485079"/>
            <a:ext cx="3256901" cy="14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zh-CN" altLang="en-US" dirty="0"/>
              <a:t>由于某些异常导致 </a:t>
            </a:r>
            <a:r>
              <a:rPr lang="en-US" altLang="zh-CN" dirty="0"/>
              <a:t>leader </a:t>
            </a:r>
            <a:r>
              <a:rPr lang="zh-CN" altLang="en-US" dirty="0"/>
              <a:t>不再发送 </a:t>
            </a:r>
            <a:r>
              <a:rPr lang="en-US" altLang="zh-CN" dirty="0"/>
              <a:t>heartbeat </a:t>
            </a:r>
            <a:r>
              <a:rPr lang="zh-CN" altLang="en-US" dirty="0"/>
              <a:t>，或 </a:t>
            </a:r>
            <a:r>
              <a:rPr lang="en-US" altLang="zh-CN" dirty="0"/>
              <a:t>follower </a:t>
            </a:r>
            <a:r>
              <a:rPr lang="zh-CN" altLang="en-US" dirty="0"/>
              <a:t>无法收到 </a:t>
            </a:r>
            <a:r>
              <a:rPr lang="en-US" altLang="zh-CN" dirty="0"/>
              <a:t>heartbeat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某一 </a:t>
            </a:r>
            <a:r>
              <a:rPr lang="en-US" altLang="zh-CN" dirty="0"/>
              <a:t>follower </a:t>
            </a:r>
            <a:r>
              <a:rPr lang="zh-CN" altLang="en-US" dirty="0"/>
              <a:t>发生 </a:t>
            </a:r>
            <a:r>
              <a:rPr lang="en-US" altLang="zh-CN" dirty="0"/>
              <a:t>election timeout </a:t>
            </a:r>
            <a:r>
              <a:rPr lang="zh-CN" altLang="en-US" dirty="0"/>
              <a:t>时，其状态变更为 </a:t>
            </a:r>
            <a:r>
              <a:rPr lang="en-US" altLang="zh-CN" dirty="0"/>
              <a:t>candidate</a:t>
            </a:r>
            <a:r>
              <a:rPr lang="zh-CN" altLang="en-US" dirty="0"/>
              <a:t>，并向其他 </a:t>
            </a:r>
            <a:r>
              <a:rPr lang="en-US" altLang="zh-CN" dirty="0"/>
              <a:t>follower </a:t>
            </a:r>
            <a:r>
              <a:rPr lang="zh-CN" altLang="en-US" dirty="0"/>
              <a:t>发起投票。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5547"/>
            <a:ext cx="3024336" cy="1515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6665"/>
            <a:ext cx="3024336" cy="1586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06666"/>
            <a:ext cx="3312368" cy="15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zh-CN" altLang="en-US" dirty="0"/>
              <a:t>当一段时间之后，如果之前的 </a:t>
            </a:r>
            <a:r>
              <a:rPr lang="en-US" altLang="zh-CN" dirty="0"/>
              <a:t>leader </a:t>
            </a:r>
            <a:r>
              <a:rPr lang="zh-CN" altLang="en-US" dirty="0"/>
              <a:t>再次加入集群，则两个 </a:t>
            </a:r>
            <a:r>
              <a:rPr lang="en-US" altLang="zh-CN" dirty="0"/>
              <a:t>leader </a:t>
            </a:r>
            <a:r>
              <a:rPr lang="zh-CN" altLang="en-US" dirty="0"/>
              <a:t>比较彼此的步进数，步进数低的 </a:t>
            </a:r>
            <a:r>
              <a:rPr lang="en-US" altLang="zh-CN" dirty="0"/>
              <a:t>leader </a:t>
            </a:r>
            <a:r>
              <a:rPr lang="zh-CN" altLang="en-US" dirty="0"/>
              <a:t>将切换自己的状态为 </a:t>
            </a:r>
            <a:r>
              <a:rPr lang="en-US" altLang="zh-CN" dirty="0"/>
              <a:t>follower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较早前 </a:t>
            </a:r>
            <a:r>
              <a:rPr lang="en-US" altLang="zh-CN" dirty="0"/>
              <a:t>leader </a:t>
            </a:r>
            <a:r>
              <a:rPr lang="zh-CN" altLang="en-US" dirty="0"/>
              <a:t>中不一致的日志将被清除，并与现有 </a:t>
            </a:r>
            <a:r>
              <a:rPr lang="en-US" altLang="zh-CN" dirty="0"/>
              <a:t>leader </a:t>
            </a:r>
            <a:r>
              <a:rPr lang="zh-CN" altLang="en-US" dirty="0"/>
              <a:t>中的日志保持一致。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5"/>
            <a:ext cx="3629025" cy="15121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9120"/>
            <a:ext cx="3629025" cy="1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en-US" altLang="zh-CN" dirty="0"/>
              <a:t>follower </a:t>
            </a:r>
            <a:r>
              <a:rPr lang="zh-CN" altLang="en-US" dirty="0"/>
              <a:t>节点不可用的情况相对容易解决。因为集群中的日志内容始终是从 </a:t>
            </a:r>
            <a:r>
              <a:rPr lang="en-US" altLang="zh-CN" dirty="0"/>
              <a:t>leader </a:t>
            </a:r>
            <a:r>
              <a:rPr lang="zh-CN" altLang="en-US" dirty="0"/>
              <a:t>节点同步的，只要这一节点再次加入集群时重新从 </a:t>
            </a:r>
            <a:r>
              <a:rPr lang="en-US" altLang="zh-CN" dirty="0"/>
              <a:t>leader </a:t>
            </a:r>
            <a:r>
              <a:rPr lang="zh-CN" altLang="en-US" dirty="0"/>
              <a:t>节点处复制日志即可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经过一段时间之后，原来的 </a:t>
            </a:r>
            <a:r>
              <a:rPr lang="en-US" altLang="zh-CN" dirty="0"/>
              <a:t>follower </a:t>
            </a:r>
            <a:r>
              <a:rPr lang="zh-CN" altLang="en-US" dirty="0"/>
              <a:t>节点重新加入集群。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9"/>
            <a:ext cx="3619500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5"/>
            <a:ext cx="3619500" cy="1512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57982"/>
            <a:ext cx="3619500" cy="15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日志复制：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raft </a:t>
            </a:r>
            <a:r>
              <a:rPr lang="zh-CN" altLang="en-US" dirty="0"/>
              <a:t>集群中，所有日志都必须首先提交至 </a:t>
            </a:r>
            <a:r>
              <a:rPr lang="en-US" altLang="zh-CN" dirty="0"/>
              <a:t>leader </a:t>
            </a:r>
            <a:r>
              <a:rPr lang="zh-CN" altLang="en-US" dirty="0"/>
              <a:t>节点。</a:t>
            </a:r>
            <a:r>
              <a:rPr lang="en-US" altLang="zh-CN" dirty="0"/>
              <a:t>leader </a:t>
            </a:r>
            <a:r>
              <a:rPr lang="zh-CN" altLang="en-US" dirty="0"/>
              <a:t>在每个 </a:t>
            </a:r>
            <a:r>
              <a:rPr lang="en-US" altLang="zh-CN" dirty="0"/>
              <a:t>heartbeat </a:t>
            </a:r>
            <a:r>
              <a:rPr lang="zh-CN" altLang="en-US" dirty="0"/>
              <a:t>向 </a:t>
            </a:r>
            <a:r>
              <a:rPr lang="en-US" altLang="zh-CN" dirty="0"/>
              <a:t>follower </a:t>
            </a:r>
            <a:r>
              <a:rPr lang="zh-CN" altLang="en-US" dirty="0"/>
              <a:t>同步日志，</a:t>
            </a:r>
            <a:r>
              <a:rPr lang="en-US" altLang="zh-CN" dirty="0"/>
              <a:t>follower </a:t>
            </a:r>
            <a:r>
              <a:rPr lang="zh-CN" altLang="en-US" dirty="0"/>
              <a:t>在收到日志之后向 </a:t>
            </a:r>
            <a:r>
              <a:rPr lang="en-US" altLang="zh-CN" dirty="0"/>
              <a:t>leader </a:t>
            </a:r>
            <a:r>
              <a:rPr lang="zh-CN" altLang="en-US" dirty="0"/>
              <a:t>反馈结果，</a:t>
            </a:r>
            <a:r>
              <a:rPr lang="en-US" altLang="zh-CN" dirty="0"/>
              <a:t>leader </a:t>
            </a:r>
            <a:r>
              <a:rPr lang="zh-CN" altLang="en-US" dirty="0"/>
              <a:t>在确认日志内容正确之后将此条目提交并存储于本地磁盘。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4" y="2852936"/>
            <a:ext cx="2652712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52937"/>
            <a:ext cx="2657475" cy="1440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3" y="4293097"/>
            <a:ext cx="2652713" cy="16561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293097"/>
            <a:ext cx="265747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如果由于网络的隔断，造成集群中多数的节点在一段时间内无法访问到 </a:t>
            </a:r>
            <a:r>
              <a:rPr lang="en-US" altLang="zh-CN" dirty="0"/>
              <a:t>leader </a:t>
            </a:r>
            <a:r>
              <a:rPr lang="zh-CN" altLang="en-US" dirty="0"/>
              <a:t>节点</a:t>
            </a:r>
            <a:r>
              <a:rPr lang="zh-CN" altLang="en-US" dirty="0" smtClean="0"/>
              <a:t>。老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所在的集群不满足半数将无法正常服务。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客户端看到的行为：</a:t>
            </a:r>
            <a:r>
              <a:rPr lang="en-US" altLang="zh-CN" dirty="0"/>
              <a:t>set “bob”</a:t>
            </a:r>
            <a:r>
              <a:rPr lang="zh-CN" altLang="en-US" dirty="0"/>
              <a:t>返回</a:t>
            </a:r>
            <a:r>
              <a:rPr lang="en-US" altLang="zh-CN" dirty="0"/>
              <a:t>501</a:t>
            </a:r>
            <a:r>
              <a:rPr lang="zh-CN" altLang="en-US" dirty="0"/>
              <a:t>错误。</a:t>
            </a:r>
            <a:r>
              <a:rPr lang="en-US" altLang="zh-CN" dirty="0"/>
              <a:t>get</a:t>
            </a:r>
            <a:r>
              <a:rPr lang="zh-CN" altLang="en-US" dirty="0"/>
              <a:t>拿不到值。如果有</a:t>
            </a:r>
            <a:r>
              <a:rPr lang="en-US" altLang="zh-CN" dirty="0"/>
              <a:t>node</a:t>
            </a:r>
            <a:r>
              <a:rPr lang="zh-CN" altLang="en-US" dirty="0"/>
              <a:t>重新加入老集群，</a:t>
            </a:r>
            <a:r>
              <a:rPr lang="en-US" altLang="zh-CN" dirty="0"/>
              <a:t>value “bob”</a:t>
            </a:r>
            <a:r>
              <a:rPr lang="zh-CN" altLang="en-US" dirty="0"/>
              <a:t>会复制到新节点，然后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r>
              <a:rPr lang="en-US" altLang="zh-CN" dirty="0"/>
              <a:t>Client</a:t>
            </a:r>
            <a:r>
              <a:rPr lang="zh-CN" altLang="en-US" dirty="0"/>
              <a:t>会拿到</a:t>
            </a:r>
            <a:r>
              <a:rPr lang="en-US" altLang="zh-CN" dirty="0"/>
              <a:t>”bob”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6" y="2636912"/>
            <a:ext cx="3456384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8" y="2636912"/>
            <a:ext cx="3672408" cy="28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没有 </a:t>
            </a:r>
            <a:r>
              <a:rPr lang="en-US" altLang="zh-CN" dirty="0"/>
              <a:t>leader </a:t>
            </a:r>
            <a:r>
              <a:rPr lang="zh-CN" altLang="en-US" dirty="0"/>
              <a:t>的那一组集群将会通过选举投票出新的 </a:t>
            </a:r>
            <a:r>
              <a:rPr lang="en-US" altLang="zh-CN" dirty="0"/>
              <a:t>leader</a:t>
            </a:r>
            <a:r>
              <a:rPr lang="zh-CN" altLang="en-US" dirty="0"/>
              <a:t>，甚至会在两个集群内产生不一致的日志条目。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5"/>
            <a:ext cx="3600400" cy="2808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74429"/>
            <a:ext cx="3816424" cy="27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新集群处理请求后新老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数据不一致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816424" cy="1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65186"/>
            <a:ext cx="3888432" cy="17976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3816424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网络重新联通后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3"/>
            <a:ext cx="3240360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00" y="2276873"/>
            <a:ext cx="3502460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6" y="4005065"/>
            <a:ext cx="3236912" cy="1872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42" y="4005065"/>
            <a:ext cx="34961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静态配置：</a:t>
            </a:r>
            <a:endParaRPr lang="en-US" altLang="zh-CN" dirty="0" smtClean="0"/>
          </a:p>
          <a:p>
            <a:r>
              <a:rPr lang="zh-CN" altLang="en-US" dirty="0" smtClean="0"/>
              <a:t>可以通过环境变量或者命令行参数的方式传递配置信息，命令行方式优先级更高。映射关系：</a:t>
            </a:r>
            <a:r>
              <a:rPr lang="en-US" altLang="zh-CN" dirty="0"/>
              <a:t>-my-flag is </a:t>
            </a:r>
            <a:r>
              <a:rPr lang="en-US" altLang="zh-CN" dirty="0" smtClean="0"/>
              <a:t>ETCD_MY_FLAG</a:t>
            </a:r>
          </a:p>
          <a:p>
            <a:r>
              <a:rPr lang="en-US" altLang="zh-CN" dirty="0" smtClean="0"/>
              <a:t>-name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在集群中的名字，默认为</a:t>
            </a:r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，存放数据的目录路径</a:t>
            </a:r>
            <a:endParaRPr lang="en-US" altLang="zh-CN" dirty="0" smtClean="0"/>
          </a:p>
          <a:p>
            <a:r>
              <a:rPr lang="en-US" altLang="zh-CN" dirty="0" smtClean="0"/>
              <a:t>-snapshot-count</a:t>
            </a:r>
            <a:r>
              <a:rPr lang="zh-CN" altLang="en-US" dirty="0" smtClean="0"/>
              <a:t>，触发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之前的提交次数，默认</a:t>
            </a:r>
            <a:r>
              <a:rPr lang="en-US" altLang="zh-CN" dirty="0" smtClean="0"/>
              <a:t>10000</a:t>
            </a:r>
          </a:p>
          <a:p>
            <a:r>
              <a:rPr lang="en-US" altLang="zh-CN" dirty="0" smtClean="0"/>
              <a:t>-heartbeat-interval</a:t>
            </a:r>
            <a:r>
              <a:rPr lang="zh-CN" altLang="en-US" dirty="0" smtClean="0"/>
              <a:t>，心跳间隔</a:t>
            </a:r>
            <a:endParaRPr lang="en-US" altLang="zh-CN" dirty="0" smtClean="0"/>
          </a:p>
          <a:p>
            <a:r>
              <a:rPr lang="en-US" altLang="zh-CN" dirty="0" smtClean="0"/>
              <a:t>-election-timeout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在这个间隔内没有收到心跳转化为</a:t>
            </a:r>
            <a:r>
              <a:rPr lang="en-US" altLang="zh-CN" dirty="0" smtClean="0"/>
              <a:t>candidate</a:t>
            </a:r>
          </a:p>
          <a:p>
            <a:r>
              <a:rPr lang="en-US" altLang="zh-CN" dirty="0" smtClean="0"/>
              <a:t>-listen-peer-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，用于集群内部交流的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r>
              <a:rPr lang="en-US" altLang="zh-CN" dirty="0" smtClean="0"/>
              <a:t>-listen-client-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提供服务的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4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官方定义：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A </a:t>
            </a:r>
            <a:r>
              <a:rPr lang="en-US" altLang="zh-CN" b="1" dirty="0"/>
              <a:t>highly-available key value store for shared configuration and service discovery.</a:t>
            </a:r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en-US" altLang="zh-CN" dirty="0" err="1"/>
              <a:t>etcd</a:t>
            </a:r>
            <a:r>
              <a:rPr lang="zh-CN" altLang="en-US" dirty="0"/>
              <a:t>作为一个受到</a:t>
            </a:r>
            <a:r>
              <a:rPr lang="en-US" altLang="zh-CN" dirty="0" err="1"/>
              <a:t>ZooKeeper</a:t>
            </a:r>
            <a:r>
              <a:rPr lang="zh-CN" altLang="en-US" dirty="0"/>
              <a:t>与</a:t>
            </a:r>
            <a:r>
              <a:rPr lang="en-US" altLang="zh-CN" dirty="0" err="1"/>
              <a:t>doozer</a:t>
            </a:r>
            <a:r>
              <a:rPr lang="zh-CN" altLang="en-US" dirty="0"/>
              <a:t>启发而催生的项目，除了拥有与之类似的功能外，更专注于以下四点。</a:t>
            </a:r>
          </a:p>
          <a:p>
            <a:r>
              <a:rPr lang="zh-CN" altLang="en-US" dirty="0"/>
              <a:t>简单：基于</a:t>
            </a:r>
            <a:r>
              <a:rPr lang="en-US" altLang="zh-CN" dirty="0"/>
              <a:t>HTTP+JSON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让你用</a:t>
            </a:r>
            <a:r>
              <a:rPr lang="en-US" altLang="zh-CN" dirty="0"/>
              <a:t>curl</a:t>
            </a:r>
            <a:r>
              <a:rPr lang="zh-CN" altLang="en-US" dirty="0"/>
              <a:t>就可以轻松使用。</a:t>
            </a:r>
          </a:p>
          <a:p>
            <a:r>
              <a:rPr lang="zh-CN" altLang="en-US" dirty="0"/>
              <a:t>安全：可选</a:t>
            </a:r>
            <a:r>
              <a:rPr lang="en-US" altLang="zh-CN" dirty="0"/>
              <a:t>SSL</a:t>
            </a:r>
            <a:r>
              <a:rPr lang="zh-CN" altLang="en-US" dirty="0"/>
              <a:t>客户认证机制。</a:t>
            </a:r>
          </a:p>
          <a:p>
            <a:r>
              <a:rPr lang="zh-CN" altLang="en-US" dirty="0"/>
              <a:t>快速：每个实例每秒支持</a:t>
            </a:r>
            <a:r>
              <a:rPr lang="zh-CN" altLang="en-US" dirty="0" smtClean="0"/>
              <a:t>一千多次</a:t>
            </a:r>
            <a:r>
              <a:rPr lang="zh-CN" altLang="en-US" dirty="0"/>
              <a:t>写操作。</a:t>
            </a:r>
          </a:p>
          <a:p>
            <a:r>
              <a:rPr lang="zh-CN" altLang="en-US" dirty="0"/>
              <a:t>可信：使用</a:t>
            </a:r>
            <a:r>
              <a:rPr lang="en-US" altLang="zh-CN" dirty="0"/>
              <a:t>Raft</a:t>
            </a:r>
            <a:r>
              <a:rPr lang="zh-CN" altLang="en-US" dirty="0"/>
              <a:t>算法充分实现了分布式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r>
              <a:rPr lang="zh-CN" altLang="en-US" dirty="0" smtClean="0"/>
              <a:t>集群初始化相关配置</a:t>
            </a:r>
            <a:endParaRPr lang="en-US" altLang="zh-CN" dirty="0" smtClean="0"/>
          </a:p>
          <a:p>
            <a:r>
              <a:rPr lang="en-US" altLang="zh-CN" b="1" dirty="0"/>
              <a:t>-</a:t>
            </a:r>
            <a:r>
              <a:rPr lang="en-US" altLang="zh-CN" b="1" dirty="0" smtClean="0"/>
              <a:t>initial-advertise-peer-</a:t>
            </a:r>
            <a:r>
              <a:rPr lang="en-US" altLang="zh-CN" b="1" dirty="0" err="1" smtClean="0"/>
              <a:t>urls</a:t>
            </a:r>
            <a:r>
              <a:rPr lang="zh-CN" altLang="en-US" dirty="0"/>
              <a:t> </a:t>
            </a:r>
            <a:r>
              <a:rPr lang="zh-CN" altLang="en-US" dirty="0" smtClean="0"/>
              <a:t>集群中暴露出去的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交流</a:t>
            </a:r>
            <a:r>
              <a:rPr lang="en-US" altLang="zh-CN" dirty="0" err="1" smtClean="0"/>
              <a:t>urls</a:t>
            </a:r>
            <a:endParaRPr lang="en-US" altLang="zh-CN" dirty="0" smtClean="0"/>
          </a:p>
          <a:p>
            <a:r>
              <a:rPr lang="en-US" altLang="zh-CN" b="1" dirty="0" smtClean="0"/>
              <a:t>-initial-cluster </a:t>
            </a:r>
            <a:r>
              <a:rPr lang="zh-CN" altLang="en-US" b="1" dirty="0" smtClean="0"/>
              <a:t>集群成员信息</a:t>
            </a:r>
            <a:endParaRPr lang="en-US" altLang="zh-CN" b="1" dirty="0" smtClean="0"/>
          </a:p>
          <a:p>
            <a:r>
              <a:rPr lang="en-US" altLang="zh-CN" b="1" dirty="0" smtClean="0"/>
              <a:t>-advertise-client-</a:t>
            </a:r>
            <a:r>
              <a:rPr lang="en-US" altLang="zh-CN" b="1" dirty="0" err="1" smtClean="0"/>
              <a:t>urls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集群对外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交流的</a:t>
            </a:r>
            <a:r>
              <a:rPr lang="en-US" altLang="zh-CN" b="1" dirty="0" err="1" smtClean="0"/>
              <a:t>urls</a:t>
            </a:r>
            <a:endParaRPr lang="en-US" altLang="zh-CN" b="1" dirty="0" smtClean="0"/>
          </a:p>
          <a:p>
            <a:r>
              <a:rPr lang="en-US" altLang="zh-CN" b="1" dirty="0" smtClean="0"/>
              <a:t>-discovery </a:t>
            </a:r>
            <a:r>
              <a:rPr lang="zh-CN" altLang="en-US" b="1" dirty="0" smtClean="0"/>
              <a:t>配置相同的</a:t>
            </a:r>
            <a:r>
              <a:rPr lang="en-US" altLang="zh-CN" b="1" dirty="0" smtClean="0"/>
              <a:t>discovery </a:t>
            </a:r>
            <a:r>
              <a:rPr lang="en-US" altLang="zh-CN" b="1" smtClean="0"/>
              <a:t>url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-proxy off/on/</a:t>
            </a:r>
            <a:r>
              <a:rPr lang="en-US" altLang="zh-CN" b="1" dirty="0" err="1" smtClean="0"/>
              <a:t>readonly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-debug </a:t>
            </a:r>
            <a:r>
              <a:rPr lang="zh-CN" altLang="en-US" b="1" dirty="0" smtClean="0"/>
              <a:t>输出调试信息到</a:t>
            </a:r>
            <a:r>
              <a:rPr lang="en-US" altLang="zh-CN" b="1" dirty="0" err="1" smtClean="0"/>
              <a:t>stdout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74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配置：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zh-CN" altLang="en-US" dirty="0"/>
              <a:t>启动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main.go:main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endParaRPr lang="en-US" altLang="zh-CN" dirty="0" smtClean="0"/>
          </a:p>
          <a:p>
            <a:r>
              <a:rPr lang="en-US" altLang="zh-CN" dirty="0" err="1" smtClean="0"/>
              <a:t>Etcdmain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etcd.go:Main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endParaRPr lang="en-US" altLang="zh-CN" dirty="0" smtClean="0"/>
          </a:p>
          <a:p>
            <a:r>
              <a:rPr lang="zh-CN" altLang="en-US" dirty="0" smtClean="0"/>
              <a:t>注册默认配置，优先读取命令行配置，其次环境变量，最后使用默认信息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319588" cy="368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4116"/>
            <a:ext cx="7056784" cy="2614354"/>
          </a:xfrm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配置存储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7802"/>
            <a:ext cx="72485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4684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3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配置模板：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5334000" cy="16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8" y="3861048"/>
            <a:ext cx="3781425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smtClean="0"/>
              <a:t>ETCD</a:t>
            </a:r>
            <a:r>
              <a:rPr lang="zh-CN" altLang="en-US" dirty="0" smtClean="0"/>
              <a:t>写入数据：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/>
              <a:t>运行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95181"/>
            <a:ext cx="4324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89" y="4149080"/>
            <a:ext cx="518409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2261"/>
            <a:ext cx="676875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现状：上层服务通过读取配置指定后端服务的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端口，增加删除修改服务地址都要手动修改配置，服务部署不方便</a:t>
            </a:r>
            <a:endParaRPr lang="en-US" altLang="zh-CN" dirty="0" smtClean="0"/>
          </a:p>
          <a:p>
            <a:r>
              <a:rPr lang="zh-CN" altLang="en-US" dirty="0" smtClean="0"/>
              <a:t>服务发现提供自动感知的功能</a:t>
            </a:r>
            <a:endParaRPr lang="en-US" altLang="zh-CN" dirty="0" smtClean="0"/>
          </a:p>
          <a:p>
            <a:r>
              <a:rPr lang="zh-CN" altLang="en-US" dirty="0" smtClean="0"/>
              <a:t>改造后的</a:t>
            </a:r>
            <a:r>
              <a:rPr lang="en-US" altLang="zh-CN" dirty="0" smtClean="0"/>
              <a:t>ID_GEN_SERVER</a:t>
            </a:r>
            <a:r>
              <a:rPr lang="zh-CN" altLang="en-US" dirty="0" smtClean="0"/>
              <a:t>为例：</a:t>
            </a:r>
            <a:endParaRPr lang="en-US" altLang="zh-CN" dirty="0"/>
          </a:p>
          <a:p>
            <a:pPr lvl="1"/>
            <a:r>
              <a:rPr lang="zh-CN" altLang="en-US" dirty="0" smtClean="0"/>
              <a:t>启动时创建</a:t>
            </a:r>
            <a:r>
              <a:rPr lang="en-US" altLang="zh-CN" dirty="0" err="1" smtClean="0"/>
              <a:t>registerWithEtcd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5943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7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ETCD: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1"/>
            <a:ext cx="61626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client</a:t>
            </a:r>
            <a:r>
              <a:rPr lang="zh-CN" altLang="en-US" dirty="0" smtClean="0"/>
              <a:t>端，</a:t>
            </a:r>
            <a:r>
              <a:rPr lang="en-US" altLang="zh-CN" dirty="0" smtClean="0"/>
              <a:t>LTP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46"/>
            <a:ext cx="914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coreos.com/etcd/docs/2.0.12/api.html</a:t>
            </a:r>
            <a:endParaRPr lang="en-US" altLang="zh-CN" dirty="0" smtClean="0"/>
          </a:p>
          <a:p>
            <a:r>
              <a:rPr lang="en-US" altLang="zh-CN" dirty="0" smtClean="0"/>
              <a:t>SET: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set … -XPUT</a:t>
            </a:r>
          </a:p>
          <a:p>
            <a:r>
              <a:rPr lang="en-US" altLang="zh-CN" dirty="0" smtClean="0"/>
              <a:t>GET: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get … -XGET</a:t>
            </a:r>
          </a:p>
          <a:p>
            <a:r>
              <a:rPr lang="en-US" altLang="zh-CN" dirty="0" smtClean="0"/>
              <a:t>READ Linearization: ?quorum=true -XGET</a:t>
            </a:r>
          </a:p>
          <a:p>
            <a:r>
              <a:rPr lang="en-US" altLang="zh-CN" dirty="0" smtClean="0"/>
              <a:t>UPDATE: 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 -XPUT</a:t>
            </a:r>
          </a:p>
          <a:p>
            <a:r>
              <a:rPr lang="en-US" altLang="zh-CN" dirty="0" smtClean="0"/>
              <a:t>DELETE: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-XDELETE</a:t>
            </a:r>
          </a:p>
          <a:p>
            <a:r>
              <a:rPr lang="en-US" altLang="zh-CN" dirty="0" smtClean="0"/>
              <a:t>TTL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Key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WATCH: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watch recursive=true …</a:t>
            </a:r>
          </a:p>
          <a:p>
            <a:r>
              <a:rPr lang="en-US" altLang="zh-CN" dirty="0" smtClean="0"/>
              <a:t>Atomic:</a:t>
            </a:r>
          </a:p>
          <a:p>
            <a:pPr lvl="1"/>
            <a:r>
              <a:rPr lang="en-US" altLang="zh-CN" dirty="0" smtClean="0"/>
              <a:t>CREATE IN-ORDER KEYS  -XPOST on a directory</a:t>
            </a:r>
          </a:p>
          <a:p>
            <a:pPr lvl="1"/>
            <a:r>
              <a:rPr lang="en-US" altLang="zh-CN" dirty="0" smtClean="0"/>
              <a:t>COMPARE AND SWAP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prevExist</a:t>
            </a:r>
            <a:r>
              <a:rPr lang="en-US" altLang="zh-CN" dirty="0" smtClean="0"/>
              <a:t> -XPUT</a:t>
            </a:r>
          </a:p>
          <a:p>
            <a:pPr lvl="1"/>
            <a:r>
              <a:rPr lang="en-US" altLang="zh-CN" dirty="0" smtClean="0"/>
              <a:t>COMPARE AND DELETE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-XDELETE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 impression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安装：</a:t>
            </a:r>
            <a:r>
              <a:rPr lang="en-US" altLang="zh-CN" dirty="0" smtClean="0"/>
              <a:t>yum/apt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github.com/coreos/etcd.git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源码安装，先装</a:t>
            </a:r>
            <a:r>
              <a:rPr lang="en-US" altLang="zh-CN" dirty="0" smtClean="0"/>
              <a:t>go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832"/>
            <a:ext cx="731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29309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运行：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4" y="4662428"/>
            <a:ext cx="6534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运维相关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操作命令</a:t>
            </a:r>
            <a:r>
              <a:rPr lang="en-US" altLang="zh-CN" dirty="0"/>
              <a:t> </a:t>
            </a:r>
            <a:r>
              <a:rPr lang="en-US" altLang="zh-CN" dirty="0" smtClean="0"/>
              <a:t>ETCDCTL</a:t>
            </a:r>
            <a:r>
              <a:rPr lang="zh-CN" altLang="en-US" dirty="0"/>
              <a:t>，</a:t>
            </a:r>
            <a:r>
              <a:rPr lang="en-US" altLang="zh-CN" dirty="0" smtClean="0"/>
              <a:t>CURL</a:t>
            </a:r>
            <a:endParaRPr lang="en-US" altLang="zh-CN" dirty="0"/>
          </a:p>
          <a:p>
            <a:r>
              <a:rPr lang="en-US" altLang="zh-CN" dirty="0" smtClean="0"/>
              <a:t>ETCDCTL  ADMIN 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List members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Add a member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Delete a member</a:t>
            </a:r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3378"/>
            <a:ext cx="80200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849694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数据恢复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当集群出现难以修复的问题时，保存数据，重建集群状态。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en-US" altLang="zh-CN" dirty="0" err="1"/>
              <a:t>etcdctl</a:t>
            </a:r>
            <a:r>
              <a:rPr lang="en-US" altLang="zh-CN" dirty="0"/>
              <a:t> backup </a:t>
            </a:r>
            <a:r>
              <a:rPr lang="en-US" altLang="zh-CN" dirty="0" smtClean="0"/>
              <a:t>--</a:t>
            </a:r>
            <a:r>
              <a:rPr lang="en-US" altLang="zh-CN" dirty="0"/>
              <a:t>data-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en-US" altLang="zh-CN" dirty="0"/>
              <a:t>backup-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etcd_backup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清洗集群相关信息，保留数据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/>
              <a:t>etcd</a:t>
            </a:r>
            <a:r>
              <a:rPr lang="en-US" altLang="zh-CN" dirty="0"/>
              <a:t> \ -data-</a:t>
            </a:r>
            <a:r>
              <a:rPr lang="en-US" altLang="zh-CN" dirty="0" err="1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</a:t>
            </a:r>
            <a:r>
              <a:rPr lang="en-US" altLang="zh-CN" dirty="0" smtClean="0"/>
              <a:t>-force-new-cluster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根据数据文件建立新的集群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pkill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fr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mv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覆盖原来的文件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member add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动态增加节点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心跳间隔：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压制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最长</a:t>
            </a:r>
            <a:r>
              <a:rPr lang="en-US" altLang="zh-CN" dirty="0" smtClean="0"/>
              <a:t>1s. 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为了提高吞吐量，将集群同步数据打包（</a:t>
            </a:r>
            <a:r>
              <a:rPr lang="en-US" altLang="zh-CN" dirty="0" smtClean="0"/>
              <a:t>batch request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/>
              <a:t>放</a:t>
            </a:r>
            <a:r>
              <a:rPr lang="zh-CN" altLang="en-US" dirty="0" smtClean="0"/>
              <a:t>到心跳报文中实现集群数据同步。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选举超时</a:t>
            </a:r>
            <a:r>
              <a:rPr lang="zh-CN" altLang="en-US" dirty="0" smtClean="0"/>
              <a:t>：太长则可能长时间无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，太短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切换平凡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快照触发条件：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使用过程的的一些问题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服务发现时的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TTL</a:t>
            </a:r>
            <a:r>
              <a:rPr lang="zh-CN" altLang="en-US" dirty="0" smtClean="0"/>
              <a:t>在集群中的实现问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在集群状态变化（选举）过程中的对外服务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服务发现实现的</a:t>
            </a:r>
            <a:r>
              <a:rPr lang="en-US" altLang="zh-CN" dirty="0" smtClean="0"/>
              <a:t>time wait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代码阅读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3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ETCD VS. ZOOKEEPR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/>
              <a:t>静</a:t>
            </a:r>
            <a:r>
              <a:rPr lang="zh-CN" altLang="en-US" dirty="0" smtClean="0"/>
              <a:t>态链接</a:t>
            </a:r>
            <a:r>
              <a:rPr lang="en-US" altLang="zh-CN" dirty="0" smtClean="0"/>
              <a:t>ELF</a:t>
            </a:r>
            <a:r>
              <a:rPr lang="zh-CN" altLang="en-US" dirty="0" smtClean="0"/>
              <a:t>，部署方便，满足</a:t>
            </a:r>
            <a:r>
              <a:rPr lang="en-US" altLang="zh-CN" dirty="0" smtClean="0"/>
              <a:t>ABI</a:t>
            </a:r>
            <a:r>
              <a:rPr lang="zh-CN" altLang="en-US" dirty="0" smtClean="0"/>
              <a:t>兼容即可（</a:t>
            </a:r>
            <a:r>
              <a:rPr lang="en-US" altLang="zh-CN" dirty="0" smtClean="0"/>
              <a:t>Linux standard 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2.HTTP</a:t>
            </a:r>
            <a:r>
              <a:rPr lang="zh-CN" altLang="en-US" dirty="0" smtClean="0"/>
              <a:t>协议，使用调试方便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3.ttl</a:t>
            </a:r>
            <a:r>
              <a:rPr lang="zh-CN" altLang="en-US" dirty="0" smtClean="0"/>
              <a:t>优化网络不稳定时的服务发现问题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高速发展，用户权限管理，</a:t>
            </a:r>
            <a:r>
              <a:rPr lang="en-US" altLang="zh-CN" dirty="0" smtClean="0"/>
              <a:t>atomic </a:t>
            </a:r>
            <a:r>
              <a:rPr lang="en-US" altLang="zh-CN" dirty="0" err="1" smtClean="0"/>
              <a:t>opertions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5.raft</a:t>
            </a:r>
            <a:r>
              <a:rPr lang="zh-CN" altLang="en-US" dirty="0" smtClean="0"/>
              <a:t>理解比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容易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 smtClean="0"/>
              <a:t>成熟度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2.java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scala</a:t>
            </a:r>
            <a:r>
              <a:rPr lang="zh-CN" altLang="en-US" dirty="0"/>
              <a:t>生</a:t>
            </a:r>
            <a:r>
              <a:rPr lang="zh-CN" altLang="en-US" dirty="0" smtClean="0"/>
              <a:t>态圈的开源软件依赖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的较多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sz="7200" dirty="0" smtClean="0"/>
              <a:t>谢谢大家的时间！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23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 impression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客户端访问：</a:t>
            </a:r>
            <a:endParaRPr lang="en-US" altLang="zh-CN" dirty="0" smtClean="0"/>
          </a:p>
          <a:p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，本质都是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3192" y="350100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modifiedIndex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createdIndex</a:t>
            </a:r>
            <a:r>
              <a:rPr lang="zh-CN" altLang="en-US" dirty="0" smtClean="0"/>
              <a:t>含义：都在全局自增量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modifiedIndex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update (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true), create, </a:t>
            </a:r>
            <a:r>
              <a:rPr lang="en-US" altLang="zh-CN" dirty="0" err="1" smtClean="0"/>
              <a:t>compareAndSwap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createIndex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REST API REF: https://coreos.com/etcd/docs/2.0.12/api.html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1" y="2430989"/>
            <a:ext cx="7553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服务发现要解决的也是分布式系统中最常见的问题之一，即在同一个分布式集群中的进程或服务，要如何才能找到对方并建立连接。本质上来说，服务发现就是想要了解集群中是否有进程在监听</a:t>
            </a:r>
            <a:r>
              <a:rPr lang="en-US" altLang="zh-CN" dirty="0" err="1"/>
              <a:t>udp</a:t>
            </a:r>
            <a:r>
              <a:rPr lang="zh-CN" altLang="en-US" dirty="0"/>
              <a:t>或</a:t>
            </a:r>
            <a:r>
              <a:rPr lang="en-US" altLang="zh-CN" dirty="0" err="1"/>
              <a:t>tcp</a:t>
            </a:r>
            <a:r>
              <a:rPr lang="zh-CN" altLang="en-US" dirty="0"/>
              <a:t>端口，并且通过名字就可以查找和连接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b="1" dirty="0"/>
              <a:t>一个强一致性、高可用的服务存储目录</a:t>
            </a:r>
            <a:r>
              <a:rPr lang="zh-CN" altLang="en-US" dirty="0"/>
              <a:t>。基于</a:t>
            </a:r>
            <a:r>
              <a:rPr lang="en-US" altLang="zh-CN" dirty="0"/>
              <a:t>Raft</a:t>
            </a:r>
            <a:r>
              <a:rPr lang="zh-CN" altLang="en-US" dirty="0"/>
              <a:t>算法的</a:t>
            </a:r>
            <a:r>
              <a:rPr lang="en-US" altLang="zh-CN" dirty="0" err="1"/>
              <a:t>etcd</a:t>
            </a:r>
            <a:r>
              <a:rPr lang="zh-CN" altLang="en-US" dirty="0"/>
              <a:t>天生就是这样一个强一致性高可用的服务存储目录。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一种注册服务和监控服务健康状态的机制</a:t>
            </a:r>
            <a:r>
              <a:rPr lang="zh-CN" altLang="en-US" dirty="0"/>
              <a:t>。用户可以在</a:t>
            </a:r>
            <a:r>
              <a:rPr lang="en-US" altLang="zh-CN" dirty="0" err="1"/>
              <a:t>etcd</a:t>
            </a:r>
            <a:r>
              <a:rPr lang="zh-CN" altLang="en-US" dirty="0"/>
              <a:t>中注册服务，并且对注册的服务设置</a:t>
            </a:r>
            <a:r>
              <a:rPr lang="en-US" altLang="zh-CN" dirty="0"/>
              <a:t>key TTL</a:t>
            </a:r>
            <a:r>
              <a:rPr lang="zh-CN" altLang="en-US" dirty="0"/>
              <a:t>，定时保持服务的心跳以达到监控健康状态的效果。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一种查找和连接服务的机制</a:t>
            </a:r>
            <a:r>
              <a:rPr lang="zh-CN" altLang="en-US" dirty="0"/>
              <a:t>。通过在</a:t>
            </a:r>
            <a:r>
              <a:rPr lang="en-US" altLang="zh-CN" dirty="0" err="1"/>
              <a:t>etcd</a:t>
            </a:r>
            <a:r>
              <a:rPr lang="zh-CN" altLang="en-US" dirty="0"/>
              <a:t>指定的主题下注册的服务也能在对应的主题下查找到。为了确保连接，我们可以在每个服务机器上都部署一个</a:t>
            </a:r>
            <a:r>
              <a:rPr lang="en-US" altLang="zh-CN" dirty="0"/>
              <a:t>Proxy</a:t>
            </a:r>
            <a:r>
              <a:rPr lang="zh-CN" altLang="en-US" dirty="0"/>
              <a:t>模式的</a:t>
            </a:r>
            <a:r>
              <a:rPr lang="en-US" altLang="zh-CN" dirty="0" err="1"/>
              <a:t>etcd</a:t>
            </a:r>
            <a:r>
              <a:rPr lang="zh-CN" altLang="en-US" dirty="0"/>
              <a:t>，这样就可以确保能访问</a:t>
            </a:r>
            <a:r>
              <a:rPr lang="en-US" altLang="zh-CN" dirty="0" err="1"/>
              <a:t>etcd</a:t>
            </a:r>
            <a:r>
              <a:rPr lang="zh-CN" altLang="en-US" dirty="0"/>
              <a:t>集群的服务都能互相连接。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在分布式系统中，最适用的一种组件间通信方式就是消息发布与订阅。即构建一个配置共享中心，数据提供者在这个配置中心发布消息，而消息使用者则订阅他们关心的主题，一旦主题有消息发布，就会实时通知订阅者。通过这种方式可以做到分布式系统配置的集中式管理与动态更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5" y="2852936"/>
            <a:ext cx="49685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124744"/>
            <a:ext cx="7994848" cy="33609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etcd</a:t>
            </a:r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算法保持了数据的强一致性，某次操作存储到集群中的值必然是全局一致的，所以很容易实现分布式锁。锁服务有两种使用方式，一是保持独占，二是控制时序。</a:t>
            </a:r>
          </a:p>
          <a:p>
            <a:r>
              <a:rPr lang="zh-CN" altLang="en-US" b="1" dirty="0"/>
              <a:t>保持独占即所有获取锁的用户最终只有一个可以得到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为此提供了一套实现分布式锁原子操作</a:t>
            </a:r>
            <a:r>
              <a:rPr lang="en-US" altLang="zh-CN" dirty="0"/>
              <a:t>CAS</a:t>
            </a:r>
            <a:r>
              <a:rPr lang="zh-CN" altLang="en-US" dirty="0"/>
              <a:t>（</a:t>
            </a:r>
            <a:r>
              <a:rPr lang="en-US" altLang="zh-CN" dirty="0" err="1"/>
              <a:t>CompareAndSwap</a:t>
            </a:r>
            <a:r>
              <a:rPr lang="zh-CN" altLang="en-US" dirty="0"/>
              <a:t>）的</a:t>
            </a:r>
            <a:r>
              <a:rPr lang="en-US" altLang="zh-CN" dirty="0"/>
              <a:t>API</a:t>
            </a:r>
            <a:r>
              <a:rPr lang="zh-CN" altLang="en-US" dirty="0"/>
              <a:t>。通过设置</a:t>
            </a:r>
            <a:r>
              <a:rPr lang="en-US" altLang="zh-CN" dirty="0" err="1"/>
              <a:t>prevExist</a:t>
            </a:r>
            <a:r>
              <a:rPr lang="zh-CN" altLang="en-US" dirty="0"/>
              <a:t>值，可以保证在多个节点同时去创建某个目录时，只有一个成功。而创建成功的用户就可以认为是获得了锁。</a:t>
            </a:r>
          </a:p>
          <a:p>
            <a:r>
              <a:rPr lang="zh-CN" altLang="en-US" dirty="0"/>
              <a:t>控制时序，即所有想要获得锁的用户都会被安排执行，但是</a:t>
            </a:r>
            <a:r>
              <a:rPr lang="zh-CN" altLang="en-US" b="1" dirty="0"/>
              <a:t>获得锁的顺序也是全局唯一的，同时决定了执行顺序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为此也提供了一套</a:t>
            </a:r>
            <a:r>
              <a:rPr lang="en-US" altLang="zh-CN" dirty="0"/>
              <a:t>API</a:t>
            </a:r>
            <a:r>
              <a:rPr lang="zh-CN" altLang="en-US" dirty="0"/>
              <a:t>（自动创建有序键），对一个目录建值时指定为</a:t>
            </a:r>
            <a:r>
              <a:rPr lang="en-US" altLang="zh-CN" dirty="0"/>
              <a:t>POST</a:t>
            </a:r>
            <a:r>
              <a:rPr lang="zh-CN" altLang="en-US" dirty="0"/>
              <a:t>动作，这样</a:t>
            </a:r>
            <a:r>
              <a:rPr lang="en-US" altLang="zh-CN" dirty="0" err="1"/>
              <a:t>etcd</a:t>
            </a:r>
            <a:r>
              <a:rPr lang="zh-CN" altLang="en-US" dirty="0"/>
              <a:t>会自动在目录下生成一个当前最大的值为键，存储这个新的值（客户端编号）。同时还可以使用</a:t>
            </a:r>
            <a:r>
              <a:rPr lang="en-US" altLang="zh-CN" dirty="0"/>
              <a:t>API</a:t>
            </a:r>
            <a:r>
              <a:rPr lang="zh-CN" altLang="en-US" dirty="0"/>
              <a:t>按顺序列出所有当前目录下的键值。此时这些键的值就是客户端的</a:t>
            </a:r>
            <a:r>
              <a:rPr lang="zh-CN" altLang="en-US" dirty="0" smtClean="0"/>
              <a:t>时序。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5111552" cy="21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ecosystem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Projects using </a:t>
            </a:r>
            <a:r>
              <a:rPr lang="en-US" altLang="zh-CN" b="1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binocarlos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yoda</a:t>
            </a:r>
            <a:r>
              <a:rPr lang="en-US" altLang="zh-CN" dirty="0"/>
              <a:t> - </a:t>
            </a:r>
            <a:r>
              <a:rPr lang="en-US" altLang="zh-CN" dirty="0" err="1"/>
              <a:t>etcd</a:t>
            </a:r>
            <a:r>
              <a:rPr lang="en-US" altLang="zh-CN" dirty="0"/>
              <a:t> + </a:t>
            </a:r>
            <a:r>
              <a:rPr lang="en-US" altLang="zh-CN" dirty="0" err="1"/>
              <a:t>ZeroMQ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calavera</a:t>
            </a:r>
            <a:r>
              <a:rPr lang="en-US" altLang="zh-CN" dirty="0">
                <a:hlinkClick r:id="rId3"/>
              </a:rPr>
              <a:t>/active-proxy</a:t>
            </a:r>
            <a:r>
              <a:rPr lang="en-US" altLang="zh-CN" dirty="0"/>
              <a:t> - HTTP Proxy configured with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derekchiang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etcdplus</a:t>
            </a:r>
            <a:r>
              <a:rPr lang="en-US" altLang="zh-CN" dirty="0"/>
              <a:t> - A set of distributed synchronization primitives built upon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go-discover</a:t>
            </a:r>
            <a:r>
              <a:rPr lang="en-US" altLang="zh-CN" dirty="0"/>
              <a:t> - service discovery in Go</a:t>
            </a:r>
          </a:p>
          <a:p>
            <a:r>
              <a:rPr lang="en-US" altLang="zh-CN" dirty="0" err="1">
                <a:hlinkClick r:id="rId6"/>
              </a:rPr>
              <a:t>gleicon</a:t>
            </a:r>
            <a:r>
              <a:rPr lang="en-US" altLang="zh-CN" dirty="0">
                <a:hlinkClick r:id="rId6"/>
              </a:rPr>
              <a:t>/</a:t>
            </a:r>
            <a:r>
              <a:rPr lang="en-US" altLang="zh-CN" dirty="0" err="1">
                <a:hlinkClick r:id="rId6"/>
              </a:rPr>
              <a:t>goreman</a:t>
            </a:r>
            <a:r>
              <a:rPr lang="en-US" altLang="zh-CN" dirty="0"/>
              <a:t> - Branch of the Go Foreman clone with </a:t>
            </a:r>
            <a:r>
              <a:rPr lang="en-US" altLang="zh-CN" dirty="0" err="1"/>
              <a:t>etcd</a:t>
            </a:r>
            <a:r>
              <a:rPr lang="en-US" altLang="zh-CN" dirty="0"/>
              <a:t> support</a:t>
            </a:r>
          </a:p>
          <a:p>
            <a:r>
              <a:rPr lang="en-US" altLang="zh-CN" dirty="0" err="1">
                <a:hlinkClick r:id="rId7"/>
              </a:rPr>
              <a:t>garethr</a:t>
            </a:r>
            <a:r>
              <a:rPr lang="en-US" altLang="zh-CN" dirty="0">
                <a:hlinkClick r:id="rId7"/>
              </a:rPr>
              <a:t>/</a:t>
            </a:r>
            <a:r>
              <a:rPr lang="en-US" altLang="zh-CN" dirty="0" err="1">
                <a:hlinkClick r:id="rId7"/>
              </a:rPr>
              <a:t>hiera-etcd</a:t>
            </a:r>
            <a:r>
              <a:rPr lang="en-US" altLang="zh-CN" dirty="0"/>
              <a:t> - Puppet </a:t>
            </a:r>
            <a:r>
              <a:rPr lang="en-US" altLang="zh-CN" dirty="0" err="1"/>
              <a:t>hiera</a:t>
            </a:r>
            <a:r>
              <a:rPr lang="en-US" altLang="zh-CN" dirty="0"/>
              <a:t> backend using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mattn</a:t>
            </a:r>
            <a:r>
              <a:rPr lang="en-US" altLang="zh-CN" dirty="0">
                <a:hlinkClick r:id="rId8"/>
              </a:rPr>
              <a:t>/</a:t>
            </a:r>
            <a:r>
              <a:rPr lang="en-US" altLang="zh-CN" dirty="0" err="1">
                <a:hlinkClick r:id="rId8"/>
              </a:rPr>
              <a:t>etcd</a:t>
            </a:r>
            <a:r>
              <a:rPr lang="en-US" altLang="zh-CN" dirty="0">
                <a:hlinkClick r:id="rId8"/>
              </a:rPr>
              <a:t>-vim</a:t>
            </a:r>
            <a:r>
              <a:rPr lang="en-US" altLang="zh-CN" dirty="0"/>
              <a:t> - SET and GET keys from inside vim</a:t>
            </a:r>
          </a:p>
          <a:p>
            <a:r>
              <a:rPr lang="en-US" altLang="zh-CN" dirty="0" err="1">
                <a:hlinkClick r:id="rId9"/>
              </a:rPr>
              <a:t>mattn</a:t>
            </a:r>
            <a:r>
              <a:rPr lang="en-US" altLang="zh-CN" dirty="0">
                <a:hlinkClick r:id="rId9"/>
              </a:rPr>
              <a:t>/</a:t>
            </a:r>
            <a:r>
              <a:rPr lang="en-US" altLang="zh-CN" dirty="0" err="1">
                <a:hlinkClick r:id="rId9"/>
              </a:rPr>
              <a:t>etcdenv</a:t>
            </a:r>
            <a:r>
              <a:rPr lang="en-US" altLang="zh-CN" dirty="0"/>
              <a:t> - "</a:t>
            </a:r>
            <a:r>
              <a:rPr lang="en-US" altLang="zh-CN" dirty="0" err="1"/>
              <a:t>env</a:t>
            </a:r>
            <a:r>
              <a:rPr lang="en-US" altLang="zh-CN" dirty="0"/>
              <a:t>" shebang with </a:t>
            </a:r>
            <a:r>
              <a:rPr lang="en-US" altLang="zh-CN" dirty="0" err="1"/>
              <a:t>etcd</a:t>
            </a:r>
            <a:r>
              <a:rPr lang="en-US" altLang="zh-CN" dirty="0"/>
              <a:t> integration</a:t>
            </a:r>
          </a:p>
          <a:p>
            <a:r>
              <a:rPr lang="en-US" altLang="zh-CN" dirty="0" err="1">
                <a:hlinkClick r:id="rId10"/>
              </a:rPr>
              <a:t>kelseyhightower</a:t>
            </a:r>
            <a:r>
              <a:rPr lang="en-US" altLang="zh-CN" dirty="0">
                <a:hlinkClick r:id="rId10"/>
              </a:rPr>
              <a:t>/</a:t>
            </a:r>
            <a:r>
              <a:rPr lang="en-US" altLang="zh-CN" dirty="0" err="1">
                <a:hlinkClick r:id="rId10"/>
              </a:rPr>
              <a:t>confd</a:t>
            </a:r>
            <a:r>
              <a:rPr lang="en-US" altLang="zh-CN" dirty="0"/>
              <a:t> - Manage local app </a:t>
            </a:r>
            <a:r>
              <a:rPr lang="en-US" altLang="zh-CN" dirty="0" err="1"/>
              <a:t>config</a:t>
            </a:r>
            <a:r>
              <a:rPr lang="en-US" altLang="zh-CN" dirty="0"/>
              <a:t> files using templates and data from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11"/>
              </a:rPr>
              <a:t>configdb</a:t>
            </a:r>
            <a:r>
              <a:rPr lang="en-US" altLang="zh-CN" dirty="0"/>
              <a:t> - A REST relational abstraction on top of arbitrary database </a:t>
            </a:r>
            <a:r>
              <a:rPr lang="en-US" altLang="zh-CN" dirty="0" err="1"/>
              <a:t>backends</a:t>
            </a:r>
            <a:r>
              <a:rPr lang="en-US" altLang="zh-CN" dirty="0"/>
              <a:t>, aimed at storing </a:t>
            </a:r>
            <a:r>
              <a:rPr lang="en-US" altLang="zh-CN" dirty="0" err="1"/>
              <a:t>configs</a:t>
            </a:r>
            <a:r>
              <a:rPr lang="en-US" altLang="zh-CN" dirty="0"/>
              <a:t> and inventories.</a:t>
            </a:r>
          </a:p>
          <a:p>
            <a:r>
              <a:rPr lang="en-US" altLang="zh-CN" dirty="0" err="1">
                <a:hlinkClick r:id="rId12"/>
              </a:rPr>
              <a:t>scrz</a:t>
            </a:r>
            <a:r>
              <a:rPr lang="en-US" altLang="zh-CN" dirty="0"/>
              <a:t> - Container manager, stores configuration in </a:t>
            </a:r>
            <a:r>
              <a:rPr lang="en-US" altLang="zh-CN" dirty="0" err="1"/>
              <a:t>etcd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hlinkClick r:id="rId13"/>
              </a:rPr>
              <a:t>fleet</a:t>
            </a:r>
            <a:r>
              <a:rPr lang="en-US" altLang="zh-CN" dirty="0"/>
              <a:t> - Distributed </a:t>
            </a:r>
            <a:r>
              <a:rPr lang="en-US" altLang="zh-CN" dirty="0" err="1"/>
              <a:t>init</a:t>
            </a:r>
            <a:r>
              <a:rPr lang="en-US" altLang="zh-CN" dirty="0"/>
              <a:t> system</a:t>
            </a:r>
          </a:p>
          <a:p>
            <a:r>
              <a:rPr lang="en-US" altLang="zh-CN" dirty="0" err="1">
                <a:hlinkClick r:id="rId14"/>
              </a:rPr>
              <a:t>GoogleCloudPlatform</a:t>
            </a:r>
            <a:r>
              <a:rPr lang="en-US" altLang="zh-CN" dirty="0">
                <a:hlinkClick r:id="rId14"/>
              </a:rPr>
              <a:t>/</a:t>
            </a:r>
            <a:r>
              <a:rPr lang="en-US" altLang="zh-CN" dirty="0" err="1">
                <a:hlinkClick r:id="rId14"/>
              </a:rPr>
              <a:t>kubernetes</a:t>
            </a:r>
            <a:r>
              <a:rPr lang="en-US" altLang="zh-CN" dirty="0"/>
              <a:t> - Container cluster manager.</a:t>
            </a:r>
          </a:p>
          <a:p>
            <a:r>
              <a:rPr lang="en-US" altLang="zh-CN" dirty="0" err="1">
                <a:hlinkClick r:id="rId15"/>
              </a:rPr>
              <a:t>mailgun</a:t>
            </a:r>
            <a:r>
              <a:rPr lang="en-US" altLang="zh-CN" dirty="0">
                <a:hlinkClick r:id="rId15"/>
              </a:rPr>
              <a:t>/</a:t>
            </a:r>
            <a:r>
              <a:rPr lang="en-US" altLang="zh-CN" dirty="0" err="1">
                <a:hlinkClick r:id="rId15"/>
              </a:rPr>
              <a:t>vulcand</a:t>
            </a:r>
            <a:r>
              <a:rPr lang="en-US" altLang="zh-CN" dirty="0"/>
              <a:t> - HTTP proxy that uses </a:t>
            </a:r>
            <a:r>
              <a:rPr lang="en-US" altLang="zh-CN" dirty="0" err="1"/>
              <a:t>etcd</a:t>
            </a:r>
            <a:r>
              <a:rPr lang="en-US" altLang="zh-CN" dirty="0"/>
              <a:t> as a configuration backend.</a:t>
            </a:r>
          </a:p>
          <a:p>
            <a:r>
              <a:rPr lang="en-US" altLang="zh-CN" dirty="0" err="1">
                <a:hlinkClick r:id="rId16"/>
              </a:rPr>
              <a:t>duedil</a:t>
            </a:r>
            <a:r>
              <a:rPr lang="en-US" altLang="zh-CN" dirty="0">
                <a:hlinkClick r:id="rId16"/>
              </a:rPr>
              <a:t>-ltd/</a:t>
            </a:r>
            <a:r>
              <a:rPr lang="en-US" altLang="zh-CN" dirty="0" err="1">
                <a:hlinkClick r:id="rId16"/>
              </a:rPr>
              <a:t>discodns</a:t>
            </a:r>
            <a:r>
              <a:rPr lang="en-US" altLang="zh-CN" dirty="0"/>
              <a:t> - Simple DNS </a:t>
            </a:r>
            <a:r>
              <a:rPr lang="en-US" altLang="zh-CN" dirty="0" err="1"/>
              <a:t>nameserver</a:t>
            </a:r>
            <a:r>
              <a:rPr lang="en-US" altLang="zh-CN" dirty="0"/>
              <a:t> using </a:t>
            </a:r>
            <a:r>
              <a:rPr lang="en-US" altLang="zh-CN" dirty="0" err="1"/>
              <a:t>etcd</a:t>
            </a:r>
            <a:r>
              <a:rPr lang="en-US" altLang="zh-CN" dirty="0"/>
              <a:t> as a database for names and records.</a:t>
            </a:r>
          </a:p>
          <a:p>
            <a:r>
              <a:rPr lang="en-US" altLang="zh-CN" dirty="0" err="1">
                <a:hlinkClick r:id="rId17"/>
              </a:rPr>
              <a:t>skynetservices</a:t>
            </a:r>
            <a:r>
              <a:rPr lang="en-US" altLang="zh-CN" dirty="0">
                <a:hlinkClick r:id="rId17"/>
              </a:rPr>
              <a:t>/</a:t>
            </a:r>
            <a:r>
              <a:rPr lang="en-US" altLang="zh-CN" dirty="0" err="1">
                <a:hlinkClick r:id="rId17"/>
              </a:rPr>
              <a:t>skydns</a:t>
            </a:r>
            <a:r>
              <a:rPr lang="en-US" altLang="zh-CN" dirty="0"/>
              <a:t> - RFC compliant DNS server</a:t>
            </a:r>
          </a:p>
          <a:p>
            <a:r>
              <a:rPr lang="en-US" altLang="zh-CN" dirty="0" err="1">
                <a:hlinkClick r:id="rId18"/>
              </a:rPr>
              <a:t>xordataexchange</a:t>
            </a:r>
            <a:r>
              <a:rPr lang="en-US" altLang="zh-CN" dirty="0">
                <a:hlinkClick r:id="rId18"/>
              </a:rPr>
              <a:t>/crypt</a:t>
            </a:r>
            <a:r>
              <a:rPr lang="en-US" altLang="zh-CN" dirty="0"/>
              <a:t> - Securely store values in </a:t>
            </a:r>
            <a:r>
              <a:rPr lang="en-US" altLang="zh-CN" dirty="0" err="1"/>
              <a:t>etcd</a:t>
            </a:r>
            <a:r>
              <a:rPr lang="en-US" altLang="zh-CN" dirty="0"/>
              <a:t> using GPG encryption</a:t>
            </a:r>
          </a:p>
          <a:p>
            <a:r>
              <a:rPr lang="en-US" altLang="zh-CN" dirty="0">
                <a:hlinkClick r:id="rId19"/>
              </a:rPr>
              <a:t>spf13/viper</a:t>
            </a:r>
            <a:r>
              <a:rPr lang="en-US" altLang="zh-CN" dirty="0"/>
              <a:t> - Go configuration library, reads values from ENV, </a:t>
            </a:r>
            <a:r>
              <a:rPr lang="en-US" altLang="zh-CN" dirty="0" err="1"/>
              <a:t>pflags</a:t>
            </a:r>
            <a:r>
              <a:rPr lang="en-US" altLang="zh-CN" dirty="0"/>
              <a:t>, files, and </a:t>
            </a:r>
            <a:r>
              <a:rPr lang="en-US" altLang="zh-CN" dirty="0" err="1"/>
              <a:t>etcd</a:t>
            </a:r>
            <a:r>
              <a:rPr lang="en-US" altLang="zh-CN" dirty="0"/>
              <a:t> with optional encryption</a:t>
            </a:r>
          </a:p>
          <a:p>
            <a:r>
              <a:rPr lang="en-US" altLang="zh-CN" dirty="0" err="1">
                <a:hlinkClick r:id="rId20"/>
              </a:rPr>
              <a:t>lytics</a:t>
            </a:r>
            <a:r>
              <a:rPr lang="en-US" altLang="zh-CN" dirty="0">
                <a:hlinkClick r:id="rId20"/>
              </a:rPr>
              <a:t>/</a:t>
            </a:r>
            <a:r>
              <a:rPr lang="en-US" altLang="zh-CN" dirty="0" err="1">
                <a:hlinkClick r:id="rId20"/>
              </a:rPr>
              <a:t>metafora</a:t>
            </a:r>
            <a:r>
              <a:rPr lang="en-US" altLang="zh-CN" dirty="0"/>
              <a:t> - Go distributed task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15769</TotalTime>
  <Words>3067</Words>
  <Application>Microsoft Office PowerPoint</Application>
  <PresentationFormat>On-screen Show (4:3)</PresentationFormat>
  <Paragraphs>368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极目远眺</vt:lpstr>
      <vt:lpstr>Etcd技术分享</vt:lpstr>
      <vt:lpstr>开源配置中心选型</vt:lpstr>
      <vt:lpstr>什么是ETCD？</vt:lpstr>
      <vt:lpstr>Etcd First impression</vt:lpstr>
      <vt:lpstr>Etcd First impression</vt:lpstr>
      <vt:lpstr>ETCD应用场景：服务发现</vt:lpstr>
      <vt:lpstr>ETCD应用场景：配置中心</vt:lpstr>
      <vt:lpstr>ETCD应用场景：分布式锁</vt:lpstr>
      <vt:lpstr>Etcd ecosystem</vt:lpstr>
      <vt:lpstr>Etcd核心算法Raft</vt:lpstr>
      <vt:lpstr>ETCD实现原理</vt:lpstr>
      <vt:lpstr>ETCD实现原理</vt:lpstr>
      <vt:lpstr>ETCD配置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ETCD配置</vt:lpstr>
      <vt:lpstr>ETCD配置</vt:lpstr>
      <vt:lpstr>ETCD配置</vt:lpstr>
      <vt:lpstr>ETCD实现原理</vt:lpstr>
      <vt:lpstr>Etcd做配置中心</vt:lpstr>
      <vt:lpstr>ETCD做配置中心</vt:lpstr>
      <vt:lpstr>ETCD做配置中心</vt:lpstr>
      <vt:lpstr>Etcd做服务发现</vt:lpstr>
      <vt:lpstr>Etcd做服务发现</vt:lpstr>
      <vt:lpstr>Etcd做服务发现</vt:lpstr>
      <vt:lpstr>ETCD api</vt:lpstr>
      <vt:lpstr>Etcd运维相关</vt:lpstr>
      <vt:lpstr>ETCD数据恢复</vt:lpstr>
      <vt:lpstr>ETCD调优</vt:lpstr>
      <vt:lpstr>ETCD使用过程的的一些问题</vt:lpstr>
      <vt:lpstr>ETCD VS. ZOOKEEPR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Etcd技术分享</dc:title>
  <dc:creator>郑强</dc:creator>
  <cp:lastModifiedBy>iLife</cp:lastModifiedBy>
  <cp:revision>75</cp:revision>
  <dcterms:created xsi:type="dcterms:W3CDTF">2015-05-26T02:27:04Z</dcterms:created>
  <dcterms:modified xsi:type="dcterms:W3CDTF">2015-07-13T16:01:54Z</dcterms:modified>
</cp:coreProperties>
</file>